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78" r:id="rId5"/>
    <p:sldId id="259" r:id="rId6"/>
    <p:sldId id="271" r:id="rId7"/>
    <p:sldId id="266" r:id="rId8"/>
    <p:sldId id="261" r:id="rId9"/>
    <p:sldId id="262" r:id="rId10"/>
    <p:sldId id="277" r:id="rId11"/>
    <p:sldId id="264" r:id="rId12"/>
    <p:sldId id="265" r:id="rId13"/>
    <p:sldId id="268" r:id="rId14"/>
    <p:sldId id="260" r:id="rId15"/>
    <p:sldId id="267" r:id="rId16"/>
    <p:sldId id="269" r:id="rId17"/>
    <p:sldId id="273" r:id="rId18"/>
    <p:sldId id="263" r:id="rId19"/>
    <p:sldId id="274" r:id="rId20"/>
    <p:sldId id="275" r:id="rId21"/>
    <p:sldId id="27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33"/>
    <a:srgbClr val="FFFFC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B0CCC-4698-408B-AAD9-D5F7DBF75DE1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CD960-7817-483F-B645-4D8DCEE364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141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CD960-7817-483F-B645-4D8DCEE3641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865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79289-6F9C-8925-1245-3059553B3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1D7169B-B65C-1D16-C200-A7B7085758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F24A048-DA55-3D0E-38C8-CAD1CA4E4E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9D40B7-EE73-ED77-627A-845FC9EAC3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CD960-7817-483F-B645-4D8DCEE3641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653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CD960-7817-483F-B645-4D8DCEE3641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4808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FBF9EA-BA95-B694-E2BD-AB780A571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8EA4F1-E3BB-C506-4479-1B8ECB05C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A15971-2F44-1C86-2679-E42D36C88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6EE8D-1BF6-614E-76C5-4E8A85C21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7D66C1-2FA5-4ADE-73B8-AB7A34F5E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57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EC87D-76C4-280E-ADD5-A35DA8CFB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83AF58-A102-4F87-3D78-6ACE4A264B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D8D8DA-1CB5-95C0-E762-63CB4B1DE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A03B3F-6200-063C-A895-E006FC21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137AE6-1F99-9EAD-0849-98EC91D11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319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6DB50-B9C4-F1A0-705F-74188A4EB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8C8291-3189-60AE-965A-8DDFF970F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76D5A1-BDCE-6601-56B9-0E8F5BB9C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B7CA4C-25C2-5EED-D268-48EFF04A3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3C1526-5E48-19AB-3BD0-408DFC67A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81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D6DF63-E512-60D7-AF50-13E70FDE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27790B-5A99-B440-0870-CFBC460AFE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26DB86-EA6A-DECD-DB0C-F2F2A7BC09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922E2C-4E70-D603-C689-AC1AD1385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8C4CAB-BB60-A6EA-2929-62A61D120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D8B622-CE11-6ECC-D81E-CB30B45C5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229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6A3B5-67D7-A752-3524-DC959CE65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5FDE9A-8245-E586-8CA5-E4913F35C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183939-EB33-38B2-D80B-95C3F61654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7F7A5F-47E1-7B2B-E141-2C7D45FB5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27E3BF1-EF8F-906C-546B-B3462C97EF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99FC81F-2D73-259C-F598-B7856974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D8EBFDE-BA33-21C8-01B4-C7B53CE2C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7700151-2702-C189-3093-F9C9093EA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12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12746-5C35-BD9C-EF94-46BB97A92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7F3836-8EBF-344F-01C2-27173BD48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809E20C-6838-2710-99BF-C86CECB7B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9A1996C-A9F2-623F-8D69-65D21037B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853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9B3B392-4035-D114-6102-C11DA7521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0BF560-6C81-1509-3120-20030EA80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04FC61-9885-2856-1FB7-16F66E3E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259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606C9B-0D4F-20F5-5317-A8F9B111C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15BADD-32E9-0205-43A9-6F6653B25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5CBE9-B35B-9015-E453-42D38410C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AEE802-2BA6-198E-B1CA-9AF273A4C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6BB8FA-D2A5-C538-46BE-C7872D0D4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0D963D-AEEA-7101-D402-6DB931BA0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00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0BFB73-0853-FE17-7238-C4A4839E5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006E1AF-438F-2308-88DE-8EACDDD8FF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2E4007-BF8E-965F-90A4-04986A9C1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757C6B5-027A-F4E0-8230-2ED2B32FD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13D8E6-4650-449E-5C9D-ECF970A70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E8CA7C-FD3B-FB1A-7260-1A651ECE1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76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B334D3-AE17-BB36-47D9-FFE3592E1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12ECFC-7EF1-0695-5E5C-ED8C30377B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1A42B2-D3A7-A9D3-AD4F-7D9C10B63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6A3D94-2C71-8847-EE60-958301A63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73B523-E62D-BF79-0D9C-DBA2653B0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510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7FB3C84-A4E3-FF2F-88C8-B14C9D6CEA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F48AB2-4D31-55A7-906B-188D95BBAA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F03994-095A-674D-D4DD-6A6AF05C8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E2E7E6-046A-84B6-D655-053E33701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B027A0-0DD8-3890-BF5B-FF35B150D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34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1B73A-AF16-06FD-F4A5-17D1132E1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45B396-6AAE-3E8E-F72D-E1C740960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3B3B97-CA4E-3F5B-7BCA-7A362DDD4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7B7E3-7E6A-42A5-8F97-E3520A2C5CB3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BADFA4-04F9-07A9-4F67-04D582E471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8F690F-EA7E-62F4-A174-7A0CC8945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CB96D-2343-488C-B1AC-4BA3ACEE9A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153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pravoslavie.ru/99686.html?ysclid=mt8qbyywi527655739" TargetMode="External"/><Relationship Id="rId3" Type="http://schemas.openxmlformats.org/officeDocument/2006/relationships/hyperlink" Target="https://rutube.ru/video/44264484d36ac5b784e6f084cfb74cf6/" TargetMode="External"/><Relationship Id="rId7" Type="http://schemas.openxmlformats.org/officeDocument/2006/relationships/hyperlink" Target="https://azbyka.ru/days/sv-petr-poljanskij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andex.ru/video/preview/640887832822829466" TargetMode="External"/><Relationship Id="rId5" Type="http://schemas.openxmlformats.org/officeDocument/2006/relationships/hyperlink" Target="https://yandex.ru/video/preview/9219445956417535918" TargetMode="External"/><Relationship Id="rId4" Type="http://schemas.openxmlformats.org/officeDocument/2006/relationships/hyperlink" Target="https://yandex.ru/video/preview/3576990568798498685" TargetMode="External"/><Relationship Id="rId9" Type="http://schemas.openxmlformats.org/officeDocument/2006/relationships/hyperlink" Target="https://drevo-info.ru/articles/3885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6E7DDF-46BE-D33A-2B7C-31E27E05E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222D871-3033-F310-45AA-6A4002F50E89}"/>
              </a:ext>
            </a:extLst>
          </p:cNvPr>
          <p:cNvSpPr/>
          <p:nvPr/>
        </p:nvSpPr>
        <p:spPr>
          <a:xfrm>
            <a:off x="2856270" y="411479"/>
            <a:ext cx="6479459" cy="6372779"/>
          </a:xfrm>
          <a:prstGeom prst="roundRect">
            <a:avLst/>
          </a:prstGeom>
          <a:solidFill>
            <a:schemeClr val="accent4">
              <a:lumMod val="20000"/>
              <a:lumOff val="80000"/>
              <a:alpha val="89000"/>
            </a:schemeClr>
          </a:solidFill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Священномученик </a:t>
            </a:r>
          </a:p>
          <a:p>
            <a:pPr algn="ctr"/>
            <a:r>
              <a:rPr lang="ru-RU" sz="4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Петр (Полянский): подвиг верности Церкви.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6DBFF54-9543-34BE-F663-5F2A2F1E0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210574"/>
            <a:ext cx="3769842" cy="6235947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76346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ECAED-D266-68B9-10B4-ACC598C9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B68808-4D62-6F52-0AE1-90F3631BD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E00802-0342-6F3C-DEBB-21FD52497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319" y="460066"/>
            <a:ext cx="4574348" cy="609618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9873C4-7AD3-B1E1-7BA5-1E474C370515}"/>
              </a:ext>
            </a:extLst>
          </p:cNvPr>
          <p:cNvSpPr/>
          <p:nvPr/>
        </p:nvSpPr>
        <p:spPr>
          <a:xfrm>
            <a:off x="774192" y="566928"/>
            <a:ext cx="5398008" cy="5312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посвящена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90-летию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 дня мученической кончины </a:t>
            </a:r>
          </a:p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митрополита Петра (Полянского) 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октября 1937 года.</a:t>
            </a:r>
          </a:p>
          <a:p>
            <a:pPr algn="ctr"/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Память совершается: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день кончины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 октября)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Соборах новомучеников и исповедников Церкви Русской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 февраля — если этот день выпадает на воскресенье)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новомучеников и исповедников Радонежских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 декабря)</a:t>
            </a:r>
            <a:r>
              <a:rPr lang="ru-RU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Соборе отцов Поместного собора Церкви Русской 1917-1918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(18 ноября)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Соборах Московских святителей и Соборе Челябинских святых 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(если 10 октября — не воскресенье, Собор празднуют в ближайшее воскресенье после 10 октября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9154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CA2E6-ED52-5A1F-2160-796B38C1C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D3074B4-A1A1-53AC-90A0-E2C672193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1679DF-5AA2-6869-0047-F76422C8EDDE}"/>
              </a:ext>
            </a:extLst>
          </p:cNvPr>
          <p:cNvSpPr txBox="1"/>
          <p:nvPr/>
        </p:nvSpPr>
        <p:spPr>
          <a:xfrm>
            <a:off x="4063921" y="1210600"/>
            <a:ext cx="7852777" cy="5663089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indent="265113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миру Полянский Петр Фёдорович, родился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11 июля 1862 года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селе Сторожевом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Коротоякского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уезда Воронежской губернии в благочестивой семье приходского священника Федора Евграфовича Полянского. </a:t>
            </a:r>
          </a:p>
          <a:p>
            <a:pPr indent="265113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1879 году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окончил Костромское духовное училище.</a:t>
            </a:r>
          </a:p>
          <a:p>
            <a:pPr indent="265113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1885 году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закончил полный курс Воронежской духовной семинарии по первому разряду и был определен на должность псаломщика при церкви села Девицы в родном ему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Коротоякском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уезде.</a:t>
            </a:r>
          </a:p>
          <a:p>
            <a:pPr indent="265113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Два года спустя Петр Фёдорович был принят вольнослушателем, а после сдачи экзаменов - студентом Московской духовной академии и был оставлен при Академии помощником инспектора.</a:t>
            </a:r>
          </a:p>
          <a:p>
            <a:pPr indent="265113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Одновременно с исполнением обязанностей помощника инспектора Петр Фёдорович безвозмездно преподавал Закон Божий в частном женском училище Сергиева Посада и состоял в должности секретаря Общества спасения на водах.</a:t>
            </a:r>
          </a:p>
          <a:p>
            <a:pPr indent="265113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1897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году успешно защитил магистерскую диссертацию на тему: "Первое послание св. Апостола Павла к Тимофею. Опыт историко-экзегетического исследования".</a:t>
            </a:r>
          </a:p>
          <a:p>
            <a:pPr indent="265113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1895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году назначен церковным старостой у себя на родине, в селе Сторожевом Воронежской епархии.</a:t>
            </a:r>
          </a:p>
          <a:p>
            <a:pPr indent="265113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1896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году недолго преподавал греческий язык в Звенигородском духовном училище.</a:t>
            </a:r>
          </a:p>
          <a:p>
            <a:pPr indent="265113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декабре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1896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года назначен смотрителем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Жировицкого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духовного училища, которое, по отзыву ревизора Нечаева, привел в блестящее состояние. В этот период произошло знакомство Петра Полянского с архимандритом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Яблочинского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монастыря Тихоном 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Беллавиным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), будущим патриархом (Беларусь).</a:t>
            </a:r>
          </a:p>
          <a:p>
            <a:pPr indent="265113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Участвовал в первой всероссийской переписи населения, исполняя обязанности члена-соревнователя Попечительства о народной трезвости, почетного мирового судьи Слонимского округа (Беларусь).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0FAB3EF-762E-D9A0-14C1-2F55F63A6D33}"/>
              </a:ext>
            </a:extLst>
          </p:cNvPr>
          <p:cNvSpPr/>
          <p:nvPr/>
        </p:nvSpPr>
        <p:spPr>
          <a:xfrm>
            <a:off x="688259" y="249133"/>
            <a:ext cx="11228439" cy="9144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ЖИТИЕ СВЯЩЕННОМУЧЕНИКА ПЕТРА (ПОЛЯНСКОГО)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605DF9-E666-1CB0-DB88-06DF171751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54" t="24659" r="66666" b="32187"/>
          <a:stretch>
            <a:fillRect/>
          </a:stretch>
        </p:blipFill>
        <p:spPr>
          <a:xfrm>
            <a:off x="137650" y="1622322"/>
            <a:ext cx="3788621" cy="433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50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2EB9A-B0F5-DA8A-8DE0-D0B37473B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05AFC7-B66C-8D71-8414-BE457EE95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698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147DE6-A354-882A-7305-229650119B90}"/>
              </a:ext>
            </a:extLst>
          </p:cNvPr>
          <p:cNvSpPr txBox="1"/>
          <p:nvPr/>
        </p:nvSpPr>
        <p:spPr>
          <a:xfrm>
            <a:off x="7006954" y="2620783"/>
            <a:ext cx="4837072" cy="3847207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indent="265113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5113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6 (18) мая 1899 года — получил орден Святого Станислава III степени. Награждение состоялось по указу императора Николая II. </a:t>
            </a:r>
          </a:p>
          <a:p>
            <a:pPr indent="265113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А уже 14 (27) мая того же года Святейший синод наградил его другой ценной реликвией — Библией — за особые труды и усердие в деле благоустройства местных церковно-приходских школ и школ грамоты.  </a:t>
            </a:r>
          </a:p>
          <a:p>
            <a:pPr indent="265113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1903 году — повышен до II степени того же ордена.</a:t>
            </a:r>
          </a:p>
          <a:p>
            <a:pPr indent="265113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57A94E1-1A85-EDC0-911D-233E15D375BD}"/>
              </a:ext>
            </a:extLst>
          </p:cNvPr>
          <p:cNvSpPr/>
          <p:nvPr/>
        </p:nvSpPr>
        <p:spPr>
          <a:xfrm>
            <a:off x="688259" y="249133"/>
            <a:ext cx="11228439" cy="9144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ЖИТИЕ СВЯЩЕННОМУЧЕНИКА ПЕТРА (ПОЛЯНСКОГО)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4F75DE-0663-8A38-4B70-73CA3A7EEC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925" r="23549"/>
          <a:stretch>
            <a:fillRect/>
          </a:stretch>
        </p:blipFill>
        <p:spPr>
          <a:xfrm>
            <a:off x="358007" y="1412666"/>
            <a:ext cx="3309425" cy="431462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1DDBA7-50CD-A1C1-0CA6-AAE4E4EED1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935" y="1714500"/>
            <a:ext cx="2937045" cy="3429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55343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9CBDC-E242-B110-70C3-37C67FDFF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1ECAD3-4B49-A86F-F95B-E9F4423AC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3AE6B4-88E1-0E1B-88D9-428790FB0F8C}"/>
              </a:ext>
            </a:extLst>
          </p:cNvPr>
          <p:cNvSpPr txBox="1"/>
          <p:nvPr/>
        </p:nvSpPr>
        <p:spPr>
          <a:xfrm>
            <a:off x="678427" y="1855685"/>
            <a:ext cx="11228439" cy="483209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176213" algn="just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Служение в синодальном Учебном комитете</a:t>
            </a:r>
          </a:p>
          <a:p>
            <a:pPr marL="176213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1906 году был перемещен в Санкт-Петербург, на должность младшего помощника правителя дел Учебного комитета при Святейшем Синоде; впоследствии стал членом Учебного комитета, исполняя главным образом обязанности ревизора духовных учебных заведений. </a:t>
            </a:r>
          </a:p>
          <a:p>
            <a:pPr marL="176213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 время служения в Учебном комитете Петр Фёдорович объездил с ревизиями едва ли не всю Россию, обследовав состояние духовных семинарий, епархиальных женских училищ в Курской, Новгородской, Вологодской, Костромской, Минской и в ряде других епархий, побывав в Сибири, на Урале, в Закавказье. И после каждой такой поездки им собственноручно составлялся подробный, обстоятельный отчет, в котором предлагались уместные меры по улучшению состояния обследованной школы.</a:t>
            </a:r>
          </a:p>
          <a:p>
            <a:pPr marL="176213" algn="just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6213" algn="just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Участник Поместного Собора 1917-1918 гг.</a:t>
            </a:r>
          </a:p>
          <a:p>
            <a:pPr marL="176213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1918 году Учебный комитет был закрыт, и Петр Фёдорович переехал в Москву, где принял участие в деяниях Поместного Собора, состоя в его секретариате. На Соборе было возобновлено его близкое знакомство с патриархом Тихоном.</a:t>
            </a:r>
          </a:p>
          <a:p>
            <a:pPr marL="176213" algn="just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6213" algn="just"/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В 1920 году патриарх Тихон предложил ему принять постриг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священство и епископство и стать ему помощником в делах церковного управления. Предложение это было сделано в пору кровавых гонений на Церковь, когда замучены были уже сотни священнослужителей и более десяти архиереев. В ту пору Петр Федорович жил в Москве, в доме своего брата, священника церкви Николы-на-Столпах Василия Полянского. Поведав брату и родным о предложении патриарха, он сказал: "Я не могу отказаться. Если я откажусь, то я буду предателем Церкви, но когда соглашусь, - я знаю, я подпишу сам себе смертный приговор".</a:t>
            </a:r>
          </a:p>
          <a:p>
            <a:pPr marL="176213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Он был пострижен в монашество в честь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святителя Петра, митрополита Московского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рукоположен в сан священника митрополитом Сергием (Страгородским).</a:t>
            </a:r>
          </a:p>
          <a:p>
            <a:pPr marL="176213" algn="just"/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8C581F-840B-C657-F4AF-A26CF5915FD6}"/>
              </a:ext>
            </a:extLst>
          </p:cNvPr>
          <p:cNvSpPr/>
          <p:nvPr/>
        </p:nvSpPr>
        <p:spPr>
          <a:xfrm>
            <a:off x="678427" y="689600"/>
            <a:ext cx="11228439" cy="9144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ЖИТИЕ СВЯЩЕННОМУЧЕНИКА ПЕТРА (ПОЛЯНСКОГО)</a:t>
            </a:r>
          </a:p>
        </p:txBody>
      </p:sp>
    </p:spTree>
    <p:extLst>
      <p:ext uri="{BB962C8B-B14F-4D97-AF65-F5344CB8AC3E}">
        <p14:creationId xmlns:p14="http://schemas.microsoft.com/office/powerpoint/2010/main" val="2981990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7B363-C173-3024-1886-4CA1CA3E4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1C9CB8-989F-195A-93B4-F5413EEE8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036270-2681-F73E-470C-EF3D9CB59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934" y="1346698"/>
            <a:ext cx="8661442" cy="5285083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181594-CC10-1730-B9BF-C996117EC97E}"/>
              </a:ext>
            </a:extLst>
          </p:cNvPr>
          <p:cNvSpPr txBox="1"/>
          <p:nvPr/>
        </p:nvSpPr>
        <p:spPr>
          <a:xfrm>
            <a:off x="1960776" y="226219"/>
            <a:ext cx="7711124" cy="95410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Поместный Собор Российской Православной Церкви. 1917–1918 гг.</a:t>
            </a:r>
          </a:p>
        </p:txBody>
      </p:sp>
    </p:spTree>
    <p:extLst>
      <p:ext uri="{BB962C8B-B14F-4D97-AF65-F5344CB8AC3E}">
        <p14:creationId xmlns:p14="http://schemas.microsoft.com/office/powerpoint/2010/main" val="1693945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2AED2-2122-1C5C-11E1-BD864FB51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4548C4-4938-1864-C7BC-CC9002A6E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1C6723-9046-0F28-D0CA-02DEAA0B73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668" r="24897"/>
          <a:stretch>
            <a:fillRect/>
          </a:stretch>
        </p:blipFill>
        <p:spPr>
          <a:xfrm>
            <a:off x="1317424" y="370436"/>
            <a:ext cx="3795251" cy="59891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BAAAE5-6BA3-ED3A-C91D-4B5C50C29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376" y="290183"/>
            <a:ext cx="4159832" cy="614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9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28E1F-9922-71E1-E68E-71695D21A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05800A-FB65-981A-BA7A-C4954B0A8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46B2BB-17F0-BD78-33CC-9F69EA5922CC}"/>
              </a:ext>
            </a:extLst>
          </p:cNvPr>
          <p:cNvSpPr txBox="1"/>
          <p:nvPr/>
        </p:nvSpPr>
        <p:spPr>
          <a:xfrm>
            <a:off x="717754" y="890606"/>
            <a:ext cx="11120284" cy="5232202"/>
          </a:xfrm>
          <a:prstGeom prst="rect">
            <a:avLst/>
          </a:prstGeom>
          <a:solidFill>
            <a:schemeClr val="bg1">
              <a:alpha val="68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МЕСТА СЛУЖЕНИЯ митрополита Петра (Полянского)</a:t>
            </a:r>
          </a:p>
          <a:p>
            <a:pPr algn="ctr"/>
            <a:endParaRPr lang="ru-RU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Крутицкое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подворье в Москве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это каноническое место служения митрополита Крутицкого. Именно здесь, в Успенском соборе Крутицкого подворья, он совершал богослужения, будучи возведённым в сан митрополита в 1924 году. 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Троицкий собор Данилова монастыря в Москве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здесь, на престольный праздник, Патриарший Местоблюститель совершал богослужения в Свято-Даниловом монастыре. В этом соборе покоились мощи благоверного князя Даниила Московского, что придавало служению в обители особое значение. Другие места служения и ссылки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Помимо этого, жизнь священномученика Петра была тесно связана с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местами его заключения и ссылок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куда он был отправлен советской властью: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* Суздаль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* Тобольск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* Районы Крайнего Севера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* Верхнеуральск</a:t>
            </a:r>
          </a:p>
        </p:txBody>
      </p:sp>
    </p:spTree>
    <p:extLst>
      <p:ext uri="{BB962C8B-B14F-4D97-AF65-F5344CB8AC3E}">
        <p14:creationId xmlns:p14="http://schemas.microsoft.com/office/powerpoint/2010/main" val="3145024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BE958-2394-FFAF-F2C4-EE77D5C23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C6CC28-CC80-E9C1-D397-6C02BA61D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52C63A-D444-205C-CA38-0F9A142AED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62" y="352886"/>
            <a:ext cx="5963656" cy="3943811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B4A442-A53D-3D87-A6D6-99927FF7E164}"/>
              </a:ext>
            </a:extLst>
          </p:cNvPr>
          <p:cNvSpPr/>
          <p:nvPr/>
        </p:nvSpPr>
        <p:spPr>
          <a:xfrm>
            <a:off x="364562" y="4434348"/>
            <a:ext cx="6017342" cy="540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Крутицкое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подворье в г. Москве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3B233BA-A132-D614-DBAA-9291C5CBA0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484" t="15340" r="28064" b="13692"/>
          <a:stretch>
            <a:fillRect/>
          </a:stretch>
        </p:blipFill>
        <p:spPr>
          <a:xfrm>
            <a:off x="6526741" y="1941333"/>
            <a:ext cx="5466735" cy="3551225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473A984-218F-A0BF-A3E8-F69146A1D9F6}"/>
              </a:ext>
            </a:extLst>
          </p:cNvPr>
          <p:cNvSpPr/>
          <p:nvPr/>
        </p:nvSpPr>
        <p:spPr>
          <a:xfrm>
            <a:off x="6526740" y="5622834"/>
            <a:ext cx="5466735" cy="108276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Троицкий собор Данилова монастыря в Москве </a:t>
            </a:r>
          </a:p>
        </p:txBody>
      </p:sp>
    </p:spTree>
    <p:extLst>
      <p:ext uri="{BB962C8B-B14F-4D97-AF65-F5344CB8AC3E}">
        <p14:creationId xmlns:p14="http://schemas.microsoft.com/office/powerpoint/2010/main" val="2231129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B7CC1-3D21-CA5B-93D4-E063920E5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07BB7D-EE59-FB3F-394E-A07EB09F76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90F9781-9414-2A85-9C97-77C152E1F40C}"/>
              </a:ext>
            </a:extLst>
          </p:cNvPr>
          <p:cNvSpPr/>
          <p:nvPr/>
        </p:nvSpPr>
        <p:spPr>
          <a:xfrm>
            <a:off x="1271016" y="444852"/>
            <a:ext cx="9345168" cy="540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Патриарший престол в годы Октябрьской революции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B0EF05-869B-5126-1727-D56BD96B5EB4}"/>
              </a:ext>
            </a:extLst>
          </p:cNvPr>
          <p:cNvSpPr txBox="1"/>
          <p:nvPr/>
        </p:nvSpPr>
        <p:spPr>
          <a:xfrm>
            <a:off x="979932" y="1488981"/>
            <a:ext cx="10232136" cy="5016758"/>
          </a:xfrm>
          <a:prstGeom prst="rect">
            <a:avLst/>
          </a:prstGeom>
          <a:solidFill>
            <a:schemeClr val="bg1">
              <a:alpha val="74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4 декабря  1917 – 7 апреля 1925 г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Патриарх Тихон (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Беллавин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апреля 1925 г. – 27 декабря 1936 г.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(де-факто декабрь 1925 г.) -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Местоблюститель Патриаршего престола </a:t>
            </a:r>
            <a:r>
              <a:rPr lang="ru-RU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Митрополи́т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Крутицкий </a:t>
            </a:r>
            <a:r>
              <a:rPr lang="ru-RU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Пе́тр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Поля́нский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 декабря 1925 до конца 1936 года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заместитель патриаршего местоблюстителя (арестованного митрополита Петра), фактический руководитель РПЦ Митрополит Сергий (Страгородский);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 27 декабря 1936 г. (1 января 1937 года)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Местоблюститель Патриаршего престола (в связи с получением ложного извещения о смерти митрополита Петра) Митрополит Сергий (Страгородский);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12 сентября 1943 — 15 мая 1944 г .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 Патриарх Московский и всея Руси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Сергий (Страгородский).</a:t>
            </a:r>
          </a:p>
        </p:txBody>
      </p:sp>
    </p:spTree>
    <p:extLst>
      <p:ext uri="{BB962C8B-B14F-4D97-AF65-F5344CB8AC3E}">
        <p14:creationId xmlns:p14="http://schemas.microsoft.com/office/powerpoint/2010/main" val="3723671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416A5-7D6D-C1D6-C3F9-7E95C3829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07B013-6470-A9A4-662C-3BB2D4FC9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D21FB2-A066-C513-7B50-9950AA1BB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63" y="724208"/>
            <a:ext cx="6350732" cy="54937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AC8509-CA22-E7CD-8807-26CE41940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2530" y="382229"/>
            <a:ext cx="4912918" cy="6093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03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BCC11-4EB4-C179-EFD0-6D7B8FB53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AD729C-03F2-8F69-EBDA-79F97A80C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239077-5369-5B87-537B-8826BC1D7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164" y="368709"/>
            <a:ext cx="5100484" cy="612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55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39A7-7D46-B424-4F21-D2A7B784F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A829DCB-B0F5-E375-7CB8-EFD92D021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2F30EB9-7C5F-E42B-72F6-7EC9E6D524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2" t="5591" r="1935" b="5663"/>
          <a:stretch>
            <a:fillRect/>
          </a:stretch>
        </p:blipFill>
        <p:spPr>
          <a:xfrm>
            <a:off x="3352014" y="385916"/>
            <a:ext cx="8534400" cy="60861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75A91F-DEA3-5B22-D268-B9FAD7DAA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39" y="823722"/>
            <a:ext cx="2855426" cy="189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38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473A7-35E7-5C58-F82C-92D34DF4C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96509A-6F39-76E9-6B7B-3C1CF0B22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62B085-1C38-92C3-9F64-C51B997545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67" t="35985" r="35323" b="9677"/>
          <a:stretch>
            <a:fillRect/>
          </a:stretch>
        </p:blipFill>
        <p:spPr>
          <a:xfrm>
            <a:off x="1563327" y="380999"/>
            <a:ext cx="9216380" cy="6096001"/>
          </a:xfrm>
          <a:prstGeom prst="rect">
            <a:avLst/>
          </a:prstGeom>
          <a:ln w="76200">
            <a:solidFill>
              <a:schemeClr val="accent2">
                <a:lumMod val="50000"/>
              </a:schemeClr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EEA2A7-9F19-30BA-3CC0-8AD8F21AF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7769" y="298432"/>
            <a:ext cx="9376461" cy="62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7078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17AA0-C77E-A064-68D3-B9DF709C3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FE100B-5045-0E22-C90F-3AA662727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6381AB-3D71-9052-5345-0D19F4656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993" y="247035"/>
            <a:ext cx="8485239" cy="6363929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01760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29F29-9C77-FAC6-54E3-84A2A1193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E603FB-1859-143E-1C79-B0EF9919C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152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EA4570-26F4-1EAC-18B2-BA34CB516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76" y="451300"/>
            <a:ext cx="4774939" cy="3581204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4BAFD0-6E13-4EE8-0BDB-2CD5D5DFCC89}"/>
              </a:ext>
            </a:extLst>
          </p:cNvPr>
          <p:cNvSpPr txBox="1"/>
          <p:nvPr/>
        </p:nvSpPr>
        <p:spPr>
          <a:xfrm>
            <a:off x="5053586" y="451300"/>
            <a:ext cx="6412991" cy="61863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Исповеднический путь: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Он решительно отказался от компромиссов с богоборческой властью и не пошел на уступки в вопросах веры, что сделало его символом духовной непоколебимости. Он зло открыто называл злом, а добро – добром, и не искал середины.  </a:t>
            </a:r>
          </a:p>
          <a:p>
            <a:pPr algn="just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Отказ от легализации: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Митрополит Петр отклонил условия легализации Церкви, предложенные властью, понимая, что это приведет к расколу.</a:t>
            </a:r>
          </a:p>
          <a:p>
            <a:pPr algn="just"/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Антиобновленческая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позиция: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Он четко определил обновленцев как внецерковную группу и не допустил их объединения с Патриаршей Церковью.</a:t>
            </a: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В 1931 году он получил новый пятилетний срок заключения в нечеловеческих условиях одиночной камеры.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октября 1937 года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митрополит Петр был расстрелян в возрасте семидесяти пяти лет. </a:t>
            </a: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   Его подвиг и верность Церкви оставили неизгладимый след в истории. Он стал символом стойкости и духовной силы, объединяя и вдохновляя тысячи верующих на крестный путь.</a:t>
            </a:r>
          </a:p>
        </p:txBody>
      </p:sp>
    </p:spTree>
    <p:extLst>
      <p:ext uri="{BB962C8B-B14F-4D97-AF65-F5344CB8AC3E}">
        <p14:creationId xmlns:p14="http://schemas.microsoft.com/office/powerpoint/2010/main" val="321971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AA53E-8F65-0888-ACBD-57112653A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24DFDB-F43D-ACB9-2B45-0C4A16697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02E416-DB78-F969-394B-02BC043D15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884" r="24489"/>
          <a:stretch>
            <a:fillRect/>
          </a:stretch>
        </p:blipFill>
        <p:spPr>
          <a:xfrm>
            <a:off x="766917" y="429546"/>
            <a:ext cx="4584772" cy="5998907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4BC811-5C9F-F6C2-BA18-3FDA8C6BF59D}"/>
              </a:ext>
            </a:extLst>
          </p:cNvPr>
          <p:cNvSpPr txBox="1"/>
          <p:nvPr/>
        </p:nvSpPr>
        <p:spPr>
          <a:xfrm>
            <a:off x="5591109" y="3743417"/>
            <a:ext cx="6361471" cy="126284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1200"/>
              </a:spcAft>
              <a:buNone/>
            </a:pPr>
            <a:r>
              <a:rPr lang="ru-RU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Архиерейском Соборе, состоявшемся </a:t>
            </a:r>
            <a:r>
              <a:rPr lang="ru-RU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феврале 1997 года</a:t>
            </a:r>
            <a:r>
              <a:rPr lang="ru-RU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было вынесено определение </a:t>
            </a:r>
            <a:r>
              <a:rPr lang="ru-RU" b="1" kern="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причислении </a:t>
            </a:r>
            <a:r>
              <a:rPr lang="ru-RU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местоблюстителя патриаршего престола митрополита Крутицкого Петра (Полянского) </a:t>
            </a:r>
            <a:r>
              <a:rPr lang="ru-RU" b="1" kern="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лику святых</a:t>
            </a:r>
            <a:r>
              <a:rPr lang="ru-RU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3C01800-9325-7C6A-F09D-982D3E47FF56}"/>
              </a:ext>
            </a:extLst>
          </p:cNvPr>
          <p:cNvSpPr/>
          <p:nvPr/>
        </p:nvSpPr>
        <p:spPr>
          <a:xfrm>
            <a:off x="5614219" y="5161935"/>
            <a:ext cx="6338361" cy="134702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 оказался самым непоколебимым и стойким иерархом из всех, которых имела Русская Церковь со времен патриарха Ермогена.</a:t>
            </a:r>
          </a:p>
        </p:txBody>
      </p:sp>
    </p:spTree>
    <p:extLst>
      <p:ext uri="{BB962C8B-B14F-4D97-AF65-F5344CB8AC3E}">
        <p14:creationId xmlns:p14="http://schemas.microsoft.com/office/powerpoint/2010/main" val="3002385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48668-0A7B-C0DF-19C1-404259125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001B7F-633E-C656-C684-16A30FDC3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DE525B-DC93-7483-03D8-81957B374B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23" y="509835"/>
            <a:ext cx="4676900" cy="5838330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F5EF7C-9BFD-99E5-8054-DC89FD35B5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713" y="387145"/>
            <a:ext cx="5069757" cy="6083709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D2935A-5985-FEEF-A657-9F50FD37E6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29882" y="2231923"/>
            <a:ext cx="751273" cy="80624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AB44026-C8A4-0E13-2295-40B5A38E49CC}"/>
              </a:ext>
            </a:extLst>
          </p:cNvPr>
          <p:cNvSpPr/>
          <p:nvPr/>
        </p:nvSpPr>
        <p:spPr>
          <a:xfrm>
            <a:off x="4310497" y="3029056"/>
            <a:ext cx="815026" cy="2640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клобук</a:t>
            </a:r>
          </a:p>
        </p:txBody>
      </p:sp>
    </p:spTree>
    <p:extLst>
      <p:ext uri="{BB962C8B-B14F-4D97-AF65-F5344CB8AC3E}">
        <p14:creationId xmlns:p14="http://schemas.microsoft.com/office/powerpoint/2010/main" val="1472459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B6111-5994-0339-3773-31167F7E1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5452FF-A73D-6480-5332-E8307FECA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89FDF6-6D30-29D3-B108-2EF0DF473D98}"/>
              </a:ext>
            </a:extLst>
          </p:cNvPr>
          <p:cNvSpPr txBox="1"/>
          <p:nvPr/>
        </p:nvSpPr>
        <p:spPr>
          <a:xfrm>
            <a:off x="540773" y="697483"/>
            <a:ext cx="11444749" cy="5770811"/>
          </a:xfrm>
          <a:prstGeom prst="rect">
            <a:avLst/>
          </a:prstGeom>
          <a:solidFill>
            <a:schemeClr val="bg1">
              <a:alpha val="65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indent="0" algn="ctr">
              <a:buNone/>
            </a:pPr>
            <a:r>
              <a:rPr lang="ru-RU" sz="2800" b="1" i="0" dirty="0">
                <a:solidFill>
                  <a:srgbClr val="990000"/>
                </a:solidFill>
                <a:effectLst/>
                <a:latin typeface="Segoe UI Semibold" panose="020B0702040204020203" pitchFamily="34" charset="0"/>
              </a:rPr>
              <a:t>Тропарь</a:t>
            </a:r>
            <a:r>
              <a:rPr lang="ru-RU" sz="2800" b="1" i="0" dirty="0">
                <a:solidFill>
                  <a:srgbClr val="3A3A3A"/>
                </a:solidFill>
                <a:effectLst/>
                <a:latin typeface="Segoe UI Semibold" panose="020B0702040204020203" pitchFamily="34" charset="0"/>
              </a:rPr>
              <a:t>, </a:t>
            </a:r>
            <a:r>
              <a:rPr lang="ru-RU" sz="2800" b="0" i="0" dirty="0">
                <a:solidFill>
                  <a:schemeClr val="accent2">
                    <a:lumMod val="50000"/>
                  </a:schemeClr>
                </a:solidFill>
                <a:effectLst/>
                <a:latin typeface="Segoe UI Semibold" panose="020B0702040204020203" pitchFamily="34" charset="0"/>
              </a:rPr>
              <a:t>глас 2</a:t>
            </a:r>
            <a:endParaRPr lang="ru-RU" sz="2800" b="1" i="0" dirty="0">
              <a:solidFill>
                <a:schemeClr val="accent2">
                  <a:lumMod val="50000"/>
                </a:schemeClr>
              </a:solidFill>
              <a:effectLst/>
              <a:latin typeface="Segoe UI Semibold" panose="020B0702040204020203" pitchFamily="34" charset="0"/>
            </a:endParaRPr>
          </a:p>
          <a:p>
            <a:pPr marL="0" marR="0" indent="0" algn="just">
              <a:spcAft>
                <a:spcPts val="600"/>
              </a:spcAft>
              <a:buNone/>
            </a:pP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Бо́жиим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смотре́нием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к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святи́тельскому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служе́нию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святы́м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Патриа́рхом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Ти́хоном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призва́нный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ста́ду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Христо́ву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яви́лся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еси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́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стра́ж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неусы́пный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/ и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защи́тник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небоя́зненный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священному́чениче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Пе́тре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Жесто́кая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заточе́ния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да́льняя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изгна́ния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страда́ния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сме́рть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от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богобо́рцев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претерпе́л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еси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́./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Вене́ц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му́ченический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прия́в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,/ на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Небеси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́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ны́не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ра́дуешися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./ Моли́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ми́лостиваго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Бо́га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,/ да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сохрани́т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Це́рковь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на́шу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от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нестрое́ний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единомы́слие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и мир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лю́дем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Свои́м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да́рует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// и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спасе́т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ду́ши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на́ша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indent="0" algn="just">
              <a:buNone/>
            </a:pPr>
            <a:r>
              <a:rPr lang="ru-RU" sz="18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Перевод: </a:t>
            </a:r>
            <a:r>
              <a:rPr lang="ru-RU" sz="1800" b="0" i="1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Божиим промыслом к святительскому служению святым Патриархом Тихоном призванный, для стада Христова ты стал неусыпным стражем и бесстрашным защитником, священномученик Петр. Жестокие заключения и далекие ссылки, страдания и смерть от богоборцев ты претерпел. Венец мученический получив, на Небесах сейчас радуешься. Моли милостивого Бога, да сохранит Церковь нашу от беспорядков, единомыслие и мир людям Своим дарует и спасет души наши.</a:t>
            </a:r>
            <a:endParaRPr lang="ru-RU" sz="1800" b="0" i="0" dirty="0"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  <a:p>
            <a:pPr marL="0" marR="0" indent="0" algn="ctr">
              <a:spcBef>
                <a:spcPts val="600"/>
              </a:spcBef>
              <a:buNone/>
            </a:pPr>
            <a:r>
              <a:rPr lang="ru-RU" sz="2800" b="1" i="0" dirty="0">
                <a:solidFill>
                  <a:srgbClr val="990000"/>
                </a:solidFill>
                <a:effectLst/>
                <a:latin typeface="Segoe UI Semibold" panose="020B0702040204020203" pitchFamily="34" charset="0"/>
              </a:rPr>
              <a:t>Кондак</a:t>
            </a:r>
            <a:r>
              <a:rPr lang="ru-RU" sz="2800" b="1" i="0" dirty="0">
                <a:solidFill>
                  <a:srgbClr val="3A3A3A"/>
                </a:solidFill>
                <a:effectLst/>
                <a:latin typeface="Segoe UI Semibold" panose="020B0702040204020203" pitchFamily="34" charset="0"/>
              </a:rPr>
              <a:t>, </a:t>
            </a:r>
            <a:r>
              <a:rPr lang="ru-RU" sz="2800" b="0" i="0" dirty="0">
                <a:solidFill>
                  <a:schemeClr val="accent2">
                    <a:lumMod val="50000"/>
                  </a:schemeClr>
                </a:solidFill>
                <a:effectLst/>
                <a:latin typeface="Segoe UI Semibold" panose="020B0702040204020203" pitchFamily="34" charset="0"/>
              </a:rPr>
              <a:t>глас 4</a:t>
            </a:r>
            <a:endParaRPr lang="ru-RU" sz="2800" b="1" i="0" dirty="0">
              <a:solidFill>
                <a:schemeClr val="accent2">
                  <a:lumMod val="50000"/>
                </a:schemeClr>
              </a:solidFill>
              <a:effectLst/>
              <a:latin typeface="Segoe UI Semibold" panose="020B0702040204020203" pitchFamily="34" charset="0"/>
            </a:endParaRPr>
          </a:p>
          <a:p>
            <a:pPr marL="0" marR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Дух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ми́рен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кро́ток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стяжа́в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тве́рдое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упова́ние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на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милосе́рдие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Бо́жие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име́я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блюсти́тель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ве́рный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Це́ркве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Росси́йския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/ и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испове́дник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Христо́в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яви́лся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еси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́,/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священному́чениче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Пе́тре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,/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при́сный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о нас пред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Бо́гом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предста́телю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// и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моли́твенниче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о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душа́х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на́ших</a:t>
            </a:r>
            <a:r>
              <a:rPr lang="ru-RU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indent="0" algn="just">
              <a:spcBef>
                <a:spcPts val="600"/>
              </a:spcBef>
              <a:buNone/>
            </a:pPr>
            <a:r>
              <a:rPr lang="ru-RU" sz="1800" b="1" i="0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Перевод: </a:t>
            </a:r>
            <a:r>
              <a:rPr lang="ru-RU" sz="1800" b="0" i="1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Дух мирный и кроткий стяжав, твердую надежду на милосердие Божие имея, ты стал верным блюстителем Церкви Российской и исповедником Христовым, священномученик Петр, постоянный о нас перед Богом представитель и молитвенник о душах наших.</a:t>
            </a:r>
            <a:endParaRPr lang="ru-RU" sz="1800" b="0" i="0" dirty="0"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616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00D99-B31C-58F3-8730-CBC18256F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6C3A53-921A-C155-D20B-ED3F2A26B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BC7A40-52B1-F11E-A030-DB6818C0F583}"/>
              </a:ext>
            </a:extLst>
          </p:cNvPr>
          <p:cNvSpPr/>
          <p:nvPr/>
        </p:nvSpPr>
        <p:spPr>
          <a:xfrm>
            <a:off x="1263445" y="3264310"/>
            <a:ext cx="9957620" cy="3185651"/>
          </a:xfrm>
          <a:prstGeom prst="rect">
            <a:avLst/>
          </a:prstGeom>
          <a:solidFill>
            <a:schemeClr val="bg1">
              <a:alpha val="68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ВИДЕО СЮЖЕТЫ:</a:t>
            </a:r>
          </a:p>
          <a:p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Церковный календарь 10 октября 2017г. Священномученик Петр (Полянский), митрополит Крутицкий  </a:t>
            </a:r>
            <a:r>
              <a:rPr lang="en-US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https://rutube.ru/video/44264484d36ac5b784e6f084cfb74cf6/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Новомученик дня. Священномученик Петр (Полянский)                      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https://yandex.ru/video/preview/3576990568798498685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marL="342900" indent="-342900">
              <a:buAutoNum type="arabicPeriod"/>
            </a:pP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Мульткалендарь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10 октября, священномученик Петр (Полянский)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https://yandex.ru/video/preview/9219445956417535918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marL="342900" indent="-342900">
              <a:buAutoNum type="arabicPeriod"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Рассказы о святых. Священномученик Петр (Полянский), Крутицкий, митрополит.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https://yandex.ru/video/preview/640887832822829466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AFAB15-21CA-A6F4-9B15-8AE46459632F}"/>
              </a:ext>
            </a:extLst>
          </p:cNvPr>
          <p:cNvSpPr txBox="1"/>
          <p:nvPr/>
        </p:nvSpPr>
        <p:spPr>
          <a:xfrm>
            <a:off x="1263445" y="641245"/>
            <a:ext cx="9886336" cy="2539157"/>
          </a:xfrm>
          <a:prstGeom prst="rect">
            <a:avLst/>
          </a:prstGeom>
          <a:solidFill>
            <a:schemeClr val="bg1">
              <a:alpha val="68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 ЛИТЕРАТУРЫ: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 Православный церковный календарь. Священномученик Петр (Полянский), митрополит Крутицкий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https://azbyka.ru/days/sv-petr-poljanskij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.</a:t>
            </a:r>
          </a:p>
          <a:p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AutoNum type="arabicPeriod" startAt="2"/>
            </a:pPr>
            <a:r>
              <a:rPr lang="ru-RU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Священномученик Петр (Полянский) / Сост. О.Л. </a:t>
            </a:r>
            <a:r>
              <a:rPr lang="ru-RU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Рожнева</a:t>
            </a:r>
            <a:r>
              <a:rPr lang="ru-RU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Вступительная статья. </a:t>
            </a:r>
            <a:r>
              <a:rPr lang="ru-RU" b="0" i="0" u="none" strike="noStrike" baseline="0" dirty="0">
                <a:solidFill>
                  <a:srgbClr val="1154CC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https://pravoslavie.ru/99686.html?ysclid=mt8qbyywi527655739</a:t>
            </a:r>
            <a:r>
              <a:rPr lang="ru-RU" b="0" i="0" u="none" strike="noStrike" baseline="0" dirty="0">
                <a:solidFill>
                  <a:srgbClr val="1154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  </a:t>
            </a:r>
          </a:p>
          <a:p>
            <a:pPr algn="l"/>
            <a:endParaRPr lang="ru-RU" sz="1100" b="0" i="0" u="none" strike="noStrike" baseline="0" dirty="0">
              <a:solidFill>
                <a:srgbClr val="1154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Житие </a:t>
            </a:r>
            <a:r>
              <a:rPr lang="ru-RU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свщмч</a:t>
            </a:r>
            <a:r>
              <a:rPr lang="ru-RU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Петра, митрополита Крутицкого </a:t>
            </a:r>
            <a:r>
              <a:rPr lang="ru-RU" b="0" i="0" u="none" strike="noStrike" baseline="0" dirty="0">
                <a:solidFill>
                  <a:srgbClr val="1154CC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https://drevo-info.ru/articles/3885.html</a:t>
            </a:r>
            <a:r>
              <a:rPr lang="ru-RU" b="0" i="0" u="none" strike="noStrike" baseline="0" dirty="0">
                <a:solidFill>
                  <a:srgbClr val="1154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613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5CD02-DA7B-09A6-4AC8-3DF3EFE6E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DB96B3-DB4A-C8B3-656F-C3BD7B57F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FC13BA-2FE0-A2A7-C3C7-88D5E9D448F5}"/>
              </a:ext>
            </a:extLst>
          </p:cNvPr>
          <p:cNvSpPr/>
          <p:nvPr/>
        </p:nvSpPr>
        <p:spPr>
          <a:xfrm>
            <a:off x="196645" y="1791929"/>
            <a:ext cx="7059561" cy="32741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 подготовлена Отделом Религиозного образования и катехизации вятской епархии</a:t>
            </a:r>
          </a:p>
        </p:txBody>
      </p:sp>
    </p:spTree>
    <p:extLst>
      <p:ext uri="{BB962C8B-B14F-4D97-AF65-F5344CB8AC3E}">
        <p14:creationId xmlns:p14="http://schemas.microsoft.com/office/powerpoint/2010/main" val="1169051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1586</Words>
  <Application>Microsoft Office PowerPoint</Application>
  <PresentationFormat>Широкоэкранный</PresentationFormat>
  <Paragraphs>101</Paragraphs>
  <Slides>21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Segoe UI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Ю К</dc:creator>
  <cp:lastModifiedBy>Ю К</cp:lastModifiedBy>
  <cp:revision>26</cp:revision>
  <dcterms:created xsi:type="dcterms:W3CDTF">2026-09-28T10:44:51Z</dcterms:created>
  <dcterms:modified xsi:type="dcterms:W3CDTF">2026-10-07T07:20:14Z</dcterms:modified>
</cp:coreProperties>
</file>