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5854700" cy="3295650"/>
  <p:embeddedFontLst>
    <p:embeddedFont>
      <p:font typeface="FindSans Pro Regular" pitchFamily="2" charset="-52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olos Text" panose="020B0503020202020204" pitchFamily="34" charset="0"/>
      <p:regular r:id="rId12"/>
      <p:bold r:id="rId13"/>
    </p:embeddedFont>
    <p:embeddedFont>
      <p:font typeface="FindSans Pro" pitchFamily="2" charset="-52"/>
      <p:bold r:id="rId14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495" userDrawn="1">
          <p15:clr>
            <a:srgbClr val="A4A3A4"/>
          </p15:clr>
        </p15:guide>
        <p15:guide id="2" pos="33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EB1"/>
    <a:srgbClr val="2883F0"/>
    <a:srgbClr val="015C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9" autoAdjust="0"/>
    <p:restoredTop sz="94651" autoAdjust="0"/>
  </p:normalViewPr>
  <p:slideViewPr>
    <p:cSldViewPr>
      <p:cViewPr varScale="1">
        <p:scale>
          <a:sx n="207" d="100"/>
          <a:sy n="207" d="100"/>
        </p:scale>
        <p:origin x="820" y="116"/>
      </p:cViewPr>
      <p:guideLst>
        <p:guide orient="horz" pos="4495"/>
        <p:guide pos="33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99" y="361950"/>
            <a:ext cx="2895602" cy="29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6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0"/>
            <a:ext cx="9142025" cy="51423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33350"/>
            <a:ext cx="2659993" cy="271288"/>
          </a:xfrm>
          <a:prstGeom prst="rect">
            <a:avLst/>
          </a:prstGeom>
        </p:spPr>
      </p:pic>
      <p:sp>
        <p:nvSpPr>
          <p:cNvPr id="12" name="object 3"/>
          <p:cNvSpPr txBox="1"/>
          <p:nvPr userDrawn="1"/>
        </p:nvSpPr>
        <p:spPr>
          <a:xfrm>
            <a:off x="2898916" y="4629150"/>
            <a:ext cx="4410334" cy="348183"/>
          </a:xfrm>
          <a:prstGeom prst="rect">
            <a:avLst/>
          </a:prstGeom>
        </p:spPr>
        <p:txBody>
          <a:bodyPr vert="horz" wrap="square" lIns="0" tIns="24776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195"/>
              </a:spcBef>
            </a:pPr>
            <a:r>
              <a:rPr lang="ru-RU" sz="700" b="1" spc="78" dirty="0" smtClean="0">
                <a:solidFill>
                  <a:srgbClr val="124EB1"/>
                </a:solidFill>
                <a:latin typeface="FindSans Pro" pitchFamily="2" charset="-52"/>
                <a:cs typeface="Golos Text" panose="020B0503020202020204" pitchFamily="34" charset="-52"/>
              </a:rPr>
              <a:t>Современные подходы к организации и содержанию образовательного процесса обучающихся с задержкой психического развития» </a:t>
            </a:r>
            <a:endParaRPr sz="700" dirty="0">
              <a:solidFill>
                <a:srgbClr val="124EB1"/>
              </a:solidFill>
              <a:latin typeface="FindSans Pro" pitchFamily="2" charset="-52"/>
              <a:cs typeface="Golos Text" panose="020B0503020202020204" pitchFamily="34" charset="-52"/>
            </a:endParaRPr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975" y="4684896"/>
            <a:ext cx="289694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700" b="0" dirty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>Всероссийская научно-практическая </a:t>
            </a:r>
            <a:r>
              <a:rPr lang="en-US" sz="700" b="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/>
            </a:r>
            <a:br>
              <a:rPr lang="en-US" sz="700" b="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</a:br>
            <a:r>
              <a:rPr lang="ru-RU" sz="700" b="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>конференция </a:t>
            </a:r>
            <a:r>
              <a:rPr lang="en-US" sz="700" b="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/>
            </a:r>
            <a:br>
              <a:rPr lang="en-US" sz="700" b="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</a:br>
            <a:endParaRPr lang="ru-RU" sz="700" b="0" dirty="0">
              <a:solidFill>
                <a:srgbClr val="124EB1"/>
              </a:solidFill>
              <a:latin typeface="FindSans Pro Regular" pitchFamily="2" charset="-52"/>
              <a:cs typeface="Golos Text" panose="020B0503020202020204" pitchFamily="34" charset="-5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8" y="0"/>
            <a:ext cx="9147858" cy="51456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13552">
        <a:defRPr>
          <a:latin typeface="+mn-lt"/>
          <a:ea typeface="+mn-ea"/>
          <a:cs typeface="+mn-cs"/>
        </a:defRPr>
      </a:lvl2pPr>
      <a:lvl3pPr marL="1427104">
        <a:defRPr>
          <a:latin typeface="+mn-lt"/>
          <a:ea typeface="+mn-ea"/>
          <a:cs typeface="+mn-cs"/>
        </a:defRPr>
      </a:lvl3pPr>
      <a:lvl4pPr marL="2140656">
        <a:defRPr>
          <a:latin typeface="+mn-lt"/>
          <a:ea typeface="+mn-ea"/>
          <a:cs typeface="+mn-cs"/>
        </a:defRPr>
      </a:lvl4pPr>
      <a:lvl5pPr marL="2854208">
        <a:defRPr>
          <a:latin typeface="+mn-lt"/>
          <a:ea typeface="+mn-ea"/>
          <a:cs typeface="+mn-cs"/>
        </a:defRPr>
      </a:lvl5pPr>
      <a:lvl6pPr marL="3567760">
        <a:defRPr>
          <a:latin typeface="+mn-lt"/>
          <a:ea typeface="+mn-ea"/>
          <a:cs typeface="+mn-cs"/>
        </a:defRPr>
      </a:lvl6pPr>
      <a:lvl7pPr marL="4281312">
        <a:defRPr>
          <a:latin typeface="+mn-lt"/>
          <a:ea typeface="+mn-ea"/>
          <a:cs typeface="+mn-cs"/>
        </a:defRPr>
      </a:lvl7pPr>
      <a:lvl8pPr marL="4994864">
        <a:defRPr>
          <a:latin typeface="+mn-lt"/>
          <a:ea typeface="+mn-ea"/>
          <a:cs typeface="+mn-cs"/>
        </a:defRPr>
      </a:lvl8pPr>
      <a:lvl9pPr marL="570841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13552">
        <a:defRPr>
          <a:latin typeface="+mn-lt"/>
          <a:ea typeface="+mn-ea"/>
          <a:cs typeface="+mn-cs"/>
        </a:defRPr>
      </a:lvl2pPr>
      <a:lvl3pPr marL="1427104">
        <a:defRPr>
          <a:latin typeface="+mn-lt"/>
          <a:ea typeface="+mn-ea"/>
          <a:cs typeface="+mn-cs"/>
        </a:defRPr>
      </a:lvl3pPr>
      <a:lvl4pPr marL="2140656">
        <a:defRPr>
          <a:latin typeface="+mn-lt"/>
          <a:ea typeface="+mn-ea"/>
          <a:cs typeface="+mn-cs"/>
        </a:defRPr>
      </a:lvl4pPr>
      <a:lvl5pPr marL="2854208">
        <a:defRPr>
          <a:latin typeface="+mn-lt"/>
          <a:ea typeface="+mn-ea"/>
          <a:cs typeface="+mn-cs"/>
        </a:defRPr>
      </a:lvl5pPr>
      <a:lvl6pPr marL="3567760">
        <a:defRPr>
          <a:latin typeface="+mn-lt"/>
          <a:ea typeface="+mn-ea"/>
          <a:cs typeface="+mn-cs"/>
        </a:defRPr>
      </a:lvl6pPr>
      <a:lvl7pPr marL="4281312">
        <a:defRPr>
          <a:latin typeface="+mn-lt"/>
          <a:ea typeface="+mn-ea"/>
          <a:cs typeface="+mn-cs"/>
        </a:defRPr>
      </a:lvl7pPr>
      <a:lvl8pPr marL="4994864">
        <a:defRPr>
          <a:latin typeface="+mn-lt"/>
          <a:ea typeface="+mn-ea"/>
          <a:cs typeface="+mn-cs"/>
        </a:defRPr>
      </a:lvl8pPr>
      <a:lvl9pPr marL="570841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46415" y="2107993"/>
            <a:ext cx="7459386" cy="963736"/>
          </a:xfrm>
          <a:prstGeom prst="rect">
            <a:avLst/>
          </a:prstGeom>
        </p:spPr>
        <p:txBody>
          <a:bodyPr vert="horz" wrap="square" lIns="0" tIns="24776" rIns="0" bIns="0" rtlCol="0">
            <a:spAutoFit/>
          </a:bodyPr>
          <a:lstStyle/>
          <a:p>
            <a:pPr algn="ctr">
              <a:spcBef>
                <a:spcPts val="195"/>
              </a:spcBef>
            </a:pPr>
            <a:r>
              <a:rPr lang="ru-RU" sz="1400" b="1" spc="78" dirty="0" smtClean="0">
                <a:solidFill>
                  <a:srgbClr val="124EB1"/>
                </a:solidFill>
                <a:latin typeface="FindSans Pro" pitchFamily="2" charset="-52"/>
                <a:cs typeface="Golos Text" panose="020B0503020202020204" pitchFamily="34" charset="-52"/>
              </a:rPr>
              <a:t>«СОВРЕМЕННЫЕ ПОДХОДЫ К ОРГАНИЗАЦИИ </a:t>
            </a:r>
          </a:p>
          <a:p>
            <a:pPr algn="ctr">
              <a:spcBef>
                <a:spcPts val="195"/>
              </a:spcBef>
            </a:pPr>
            <a:r>
              <a:rPr lang="ru-RU" sz="1400" b="1" spc="78" dirty="0" smtClean="0">
                <a:solidFill>
                  <a:srgbClr val="124EB1"/>
                </a:solidFill>
                <a:latin typeface="FindSans Pro" pitchFamily="2" charset="-52"/>
                <a:cs typeface="Golos Text" panose="020B0503020202020204" pitchFamily="34" charset="-52"/>
              </a:rPr>
              <a:t>И СОДЕРЖАНИЮ ОБРАЗОВАТЕЛЬНОГО </a:t>
            </a:r>
          </a:p>
          <a:p>
            <a:pPr algn="ctr">
              <a:spcBef>
                <a:spcPts val="195"/>
              </a:spcBef>
            </a:pPr>
            <a:r>
              <a:rPr lang="ru-RU" sz="1400" b="1" spc="78" dirty="0" smtClean="0">
                <a:solidFill>
                  <a:srgbClr val="124EB1"/>
                </a:solidFill>
                <a:latin typeface="FindSans Pro" pitchFamily="2" charset="-52"/>
                <a:cs typeface="Golos Text" panose="020B0503020202020204" pitchFamily="34" charset="-52"/>
              </a:rPr>
              <a:t>ПРОЦЕССА ОБУЧАЮЩИХСЯ С ЗАДЕРЖКОЙ </a:t>
            </a:r>
          </a:p>
          <a:p>
            <a:pPr algn="ctr">
              <a:spcBef>
                <a:spcPts val="195"/>
              </a:spcBef>
            </a:pPr>
            <a:r>
              <a:rPr lang="ru-RU" sz="1400" b="1" spc="78" dirty="0" smtClean="0">
                <a:solidFill>
                  <a:srgbClr val="124EB1"/>
                </a:solidFill>
                <a:latin typeface="FindSans Pro" pitchFamily="2" charset="-52"/>
                <a:cs typeface="Golos Text" panose="020B0503020202020204" pitchFamily="34" charset="-52"/>
              </a:rPr>
              <a:t>ПСИХИЧЕСКОГО РАЗВИТИЯ»</a:t>
            </a:r>
            <a:endParaRPr sz="1400" dirty="0">
              <a:solidFill>
                <a:srgbClr val="124EB1"/>
              </a:solidFill>
              <a:latin typeface="FindSans Pro" pitchFamily="2" charset="-52"/>
              <a:cs typeface="Golos Text" panose="020B0503020202020204" pitchFamily="34" charset="-5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50507" y="4165214"/>
            <a:ext cx="1535042" cy="264108"/>
          </a:xfrm>
          <a:prstGeom prst="rect">
            <a:avLst/>
          </a:prstGeom>
        </p:spPr>
        <p:txBody>
          <a:bodyPr vert="horz" wrap="square" lIns="0" tIns="22794" rIns="0" bIns="0" rtlCol="0">
            <a:spAutoFit/>
          </a:bodyPr>
          <a:lstStyle/>
          <a:p>
            <a:pPr algn="ctr">
              <a:spcBef>
                <a:spcPts val="179"/>
              </a:spcBef>
            </a:pPr>
            <a:r>
              <a:rPr lang="ru-RU" sz="700" spc="16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> 19-20 ноября 2026 года</a:t>
            </a:r>
          </a:p>
          <a:p>
            <a:pPr algn="ctr">
              <a:spcBef>
                <a:spcPts val="179"/>
              </a:spcBef>
            </a:pPr>
            <a:r>
              <a:rPr lang="ru-RU" sz="700" spc="16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>г. Киров</a:t>
            </a:r>
            <a:endParaRPr sz="700" dirty="0">
              <a:solidFill>
                <a:srgbClr val="124EB1"/>
              </a:solidFill>
              <a:latin typeface="FindSans Pro Regular" pitchFamily="2" charset="-52"/>
              <a:cs typeface="Golos Text" panose="020B0503020202020204" pitchFamily="34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74578" y="1504950"/>
            <a:ext cx="4994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>Всероссийская </a:t>
            </a:r>
            <a:r>
              <a:rPr lang="en-US" sz="140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/>
            </a:r>
            <a:br>
              <a:rPr lang="en-US" sz="140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</a:br>
            <a:r>
              <a:rPr lang="ru-RU" sz="1400" dirty="0" smtClean="0">
                <a:solidFill>
                  <a:srgbClr val="124EB1"/>
                </a:solidFill>
                <a:latin typeface="FindSans Pro Regular" pitchFamily="2" charset="-52"/>
                <a:cs typeface="Golos Text" panose="020B0503020202020204" pitchFamily="34" charset="-52"/>
              </a:rPr>
              <a:t>научно-практическая конференция </a:t>
            </a:r>
            <a:endParaRPr lang="ru-RU" sz="1400" dirty="0">
              <a:solidFill>
                <a:srgbClr val="124EB1"/>
              </a:solidFill>
              <a:latin typeface="FindSans Pro Regular" pitchFamily="2" charset="-52"/>
              <a:cs typeface="Golos Text" panose="020B0503020202020204" pitchFamily="34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0174" y="1144652"/>
            <a:ext cx="4932159" cy="491555"/>
          </a:xfrm>
          <a:prstGeom prst="rect">
            <a:avLst/>
          </a:prstGeom>
        </p:spPr>
        <p:txBody>
          <a:bodyPr/>
          <a:lstStyle/>
          <a:p>
            <a:endParaRPr lang="ru-RU" sz="1873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60173" y="1858202"/>
            <a:ext cx="8223654" cy="2719513"/>
          </a:xfrm>
          <a:prstGeom prst="rect">
            <a:avLst/>
          </a:prstGeom>
        </p:spPr>
        <p:txBody>
          <a:bodyPr/>
          <a:lstStyle/>
          <a:p>
            <a:endParaRPr lang="ru-RU" sz="1561" dirty="0"/>
          </a:p>
        </p:txBody>
      </p:sp>
    </p:spTree>
    <p:extLst>
      <p:ext uri="{BB962C8B-B14F-4D97-AF65-F5344CB8AC3E}">
        <p14:creationId xmlns:p14="http://schemas.microsoft.com/office/powerpoint/2010/main" val="412393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Группа 57"/>
          <p:cNvGrpSpPr/>
          <p:nvPr/>
        </p:nvGrpSpPr>
        <p:grpSpPr>
          <a:xfrm>
            <a:off x="609600" y="1276350"/>
            <a:ext cx="7924800" cy="2667297"/>
            <a:chOff x="690346" y="1542223"/>
            <a:chExt cx="10723481" cy="3609265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8081" y="1745372"/>
              <a:ext cx="540551" cy="482171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8014" y="1542225"/>
              <a:ext cx="138347" cy="888464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9315" y="2844935"/>
              <a:ext cx="542410" cy="888468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9784" y="4342578"/>
              <a:ext cx="904903" cy="729352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1697" y="1542224"/>
              <a:ext cx="183416" cy="888467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4268" y="2844935"/>
              <a:ext cx="533935" cy="888468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4339" y="1759262"/>
              <a:ext cx="410841" cy="454390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1533" y="1657597"/>
              <a:ext cx="247263" cy="657720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855" y="1837288"/>
              <a:ext cx="668919" cy="298338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0403" y="3025119"/>
              <a:ext cx="511726" cy="528101"/>
            </a:xfrm>
            <a:prstGeom prst="rect">
              <a:avLst/>
            </a:prstGeom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3401" y="1542224"/>
              <a:ext cx="216699" cy="888466"/>
            </a:xfrm>
            <a:prstGeom prst="rect">
              <a:avLst/>
            </a:prstGeom>
          </p:spPr>
        </p:pic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0799" y="1542224"/>
              <a:ext cx="270215" cy="888467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4329" y="3018540"/>
              <a:ext cx="382786" cy="541259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5675" y="1720281"/>
              <a:ext cx="385763" cy="532353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3925" y="2965834"/>
              <a:ext cx="489902" cy="646671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566" y="4266998"/>
              <a:ext cx="619207" cy="880512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4383" y="2928862"/>
              <a:ext cx="503223" cy="720615"/>
            </a:xfrm>
            <a:prstGeom prst="rect">
              <a:avLst/>
            </a:prstGeom>
          </p:spPr>
        </p:pic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810" y="4263021"/>
              <a:ext cx="530745" cy="888467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595" y="1842670"/>
              <a:ext cx="812359" cy="287575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3001" y="1542223"/>
              <a:ext cx="264898" cy="888468"/>
            </a:xfrm>
            <a:prstGeom prst="rect">
              <a:avLst/>
            </a:prstGeom>
          </p:spPr>
        </p:pic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852" y="2961840"/>
              <a:ext cx="766580" cy="654659"/>
            </a:xfrm>
            <a:prstGeom prst="rect">
              <a:avLst/>
            </a:prstGeom>
          </p:spPr>
        </p:pic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806" y="2844935"/>
              <a:ext cx="462262" cy="888468"/>
            </a:xfrm>
            <a:prstGeom prst="rect">
              <a:avLst/>
            </a:prstGeom>
          </p:spPr>
        </p:pic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9262" y="1542224"/>
              <a:ext cx="211238" cy="888467"/>
            </a:xfrm>
            <a:prstGeom prst="rect">
              <a:avLst/>
            </a:prstGeom>
          </p:spPr>
        </p:pic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632" y="2947541"/>
              <a:ext cx="540551" cy="683256"/>
            </a:xfrm>
            <a:prstGeom prst="rect">
              <a:avLst/>
            </a:prstGeom>
          </p:spPr>
        </p:pic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0699" y="4281876"/>
              <a:ext cx="566416" cy="850757"/>
            </a:xfrm>
            <a:prstGeom prst="rect">
              <a:avLst/>
            </a:prstGeom>
          </p:spPr>
        </p:pic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8482" y="4298363"/>
              <a:ext cx="783317" cy="817783"/>
            </a:xfrm>
            <a:prstGeom prst="rect">
              <a:avLst/>
            </a:prstGeom>
          </p:spPr>
        </p:pic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346" y="4410760"/>
              <a:ext cx="615553" cy="706655"/>
            </a:xfrm>
            <a:prstGeom prst="rect">
              <a:avLst/>
            </a:prstGeom>
          </p:spPr>
        </p:pic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4381" y="4380664"/>
              <a:ext cx="773030" cy="766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0124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74125"/>
            <a:ext cx="1686194" cy="2476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06" y="1083701"/>
            <a:ext cx="1437956" cy="4284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773" y="1054960"/>
            <a:ext cx="1001276" cy="5583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36" y="1814649"/>
            <a:ext cx="1672958" cy="1068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677" y="1775132"/>
            <a:ext cx="982212" cy="2926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569" y="3376116"/>
            <a:ext cx="967732" cy="9474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8" y="3407272"/>
            <a:ext cx="953533" cy="8118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79" y="2204727"/>
            <a:ext cx="1067914" cy="9887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24" y="2244241"/>
            <a:ext cx="1079039" cy="9117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14" y="2240078"/>
            <a:ext cx="1188770" cy="9159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784" y="2173936"/>
            <a:ext cx="1011720" cy="10271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445" y="2240078"/>
            <a:ext cx="913863" cy="9608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120" y="3330427"/>
            <a:ext cx="868944" cy="99318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04" y="971550"/>
            <a:ext cx="1935851" cy="72518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081" y="3520498"/>
            <a:ext cx="1601268" cy="4771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876" y="2278671"/>
            <a:ext cx="1080349" cy="9657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04" y="3523903"/>
            <a:ext cx="1776412" cy="51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2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194" y="1352550"/>
            <a:ext cx="521071" cy="6416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021" y="3548076"/>
            <a:ext cx="897657" cy="2090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3" y="3437631"/>
            <a:ext cx="707088" cy="4515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26" y="2528337"/>
            <a:ext cx="1121474" cy="330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376" y="3466620"/>
            <a:ext cx="1258269" cy="4026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724" y="1602982"/>
            <a:ext cx="766541" cy="4128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94" y="1419575"/>
            <a:ext cx="733382" cy="5804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639" y="2336565"/>
            <a:ext cx="520710" cy="6315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939" y="2222626"/>
            <a:ext cx="388153" cy="7502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051" y="2480169"/>
            <a:ext cx="1119799" cy="2351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337125"/>
            <a:ext cx="1621656" cy="5212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99" y="1629222"/>
            <a:ext cx="869659" cy="3888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181" y="1359190"/>
            <a:ext cx="1109517" cy="6355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85" y="3182774"/>
            <a:ext cx="267062" cy="73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34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24</Words>
  <Application>Microsoft Office PowerPoint</Application>
  <PresentationFormat>Экран (16:9)</PresentationFormat>
  <Paragraphs>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FindSans Pro Regular</vt:lpstr>
      <vt:lpstr>Calibri</vt:lpstr>
      <vt:lpstr>Golos Text</vt:lpstr>
      <vt:lpstr>FindSans Pro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Заставка.cdr</dc:title>
  <dc:creator>Горев Максим Игоревич</dc:creator>
  <cp:lastModifiedBy>user</cp:lastModifiedBy>
  <cp:revision>7</cp:revision>
  <dcterms:created xsi:type="dcterms:W3CDTF">2025-04-14T10:58:19Z</dcterms:created>
  <dcterms:modified xsi:type="dcterms:W3CDTF">2026-10-12T09:02:10Z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2025-04-14T00:00:00Z</vt:filetime>
  </property>
  <property fmtid="{D5CDD505-2E9C-101B-9397-08002B2CF9AE}" pid="3" name="Creator">
    <vt:lpwstr>CorelDRAW 2021</vt:lpwstr>
  </property>
  <property fmtid="{D5CDD505-2E9C-101B-9397-08002B2CF9AE}" pid="4" name="LastSaved">
    <vt:filetime>2025-04-14T00:00:00Z</vt:filetime>
  </property>
  <property fmtid="{D5CDD505-2E9C-101B-9397-08002B2CF9AE}" pid="5" name="Producer">
    <vt:lpwstr>Corel PDF Engine Version 23.1.0.389</vt:lpwstr>
  </property>
</Properties>
</file>