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42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81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44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66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041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50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78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919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37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729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40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C4C77-B256-409B-A5EC-C8287D229606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A3235-7061-4200-AD58-6EC2D195F8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50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4960" y="592183"/>
            <a:ext cx="9144000" cy="254290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4400" b="1" dirty="0" smtClean="0">
                <a:solidFill>
                  <a:srgbClr val="FF0000"/>
                </a:solidFill>
              </a:rPr>
              <a:t>Взаимодействие Приходов и школ</a:t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4400" b="1" dirty="0" smtClean="0">
                <a:solidFill>
                  <a:srgbClr val="FF0000"/>
                </a:solidFill>
              </a:rPr>
              <a:t> в организации Олимпиады </a:t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4400" b="1" dirty="0" smtClean="0">
                <a:solidFill>
                  <a:srgbClr val="FF0000"/>
                </a:solidFill>
              </a:rPr>
              <a:t>по Основам православной культуры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29097" y="5012827"/>
            <a:ext cx="9144000" cy="1655762"/>
          </a:xfrm>
        </p:spPr>
        <p:txBody>
          <a:bodyPr/>
          <a:lstStyle/>
          <a:p>
            <a:r>
              <a:rPr lang="ru-RU" i="1" dirty="0" smtClean="0"/>
              <a:t>Протоиерей Евгений Смирнов, руководитель Отдела религиозного образования и </a:t>
            </a:r>
            <a:r>
              <a:rPr lang="ru-RU" i="1" dirty="0" err="1" smtClean="0"/>
              <a:t>катехизации</a:t>
            </a:r>
            <a:r>
              <a:rPr lang="ru-RU" i="1" dirty="0" smtClean="0"/>
              <a:t> Вятской Епархии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435774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595949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Цели Олимпиады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9497"/>
            <a:ext cx="5066211" cy="47574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Олимпиада по ОПК просветительский проект, направленный: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На глубокое и всестороннее изучение детьми отечественной истории и культуры, неразрывно связанных с Православием.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На укрепление сотрудничества Церкви и школ в духовно-нравственном воспитании детей.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294" r="11373"/>
          <a:stretch/>
        </p:blipFill>
        <p:spPr>
          <a:xfrm>
            <a:off x="6026331" y="215945"/>
            <a:ext cx="6165669" cy="5330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35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831080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Темы Олимпиады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З</a:t>
            </a:r>
            <a:r>
              <a:rPr lang="ru-RU" dirty="0" smtClean="0"/>
              <a:t>адания на знание:</a:t>
            </a:r>
          </a:p>
          <a:p>
            <a:r>
              <a:rPr lang="ru-RU" dirty="0" smtClean="0"/>
              <a:t> православного вероучения;</a:t>
            </a:r>
          </a:p>
          <a:p>
            <a:r>
              <a:rPr lang="ru-RU" dirty="0" smtClean="0"/>
              <a:t> Священного Писания; </a:t>
            </a:r>
          </a:p>
          <a:p>
            <a:r>
              <a:rPr lang="ru-RU" dirty="0" smtClean="0"/>
              <a:t>православного богослужения; </a:t>
            </a:r>
          </a:p>
          <a:p>
            <a:r>
              <a:rPr lang="ru-RU" dirty="0" smtClean="0"/>
              <a:t>истории Церкви; </a:t>
            </a:r>
          </a:p>
          <a:p>
            <a:r>
              <a:rPr lang="ru-RU" dirty="0"/>
              <a:t>и</a:t>
            </a:r>
            <a:r>
              <a:rPr lang="ru-RU" dirty="0" smtClean="0"/>
              <a:t>конографии; </a:t>
            </a:r>
          </a:p>
          <a:p>
            <a:r>
              <a:rPr lang="ru-RU" dirty="0" smtClean="0"/>
              <a:t>отечественной истории; </a:t>
            </a:r>
          </a:p>
          <a:p>
            <a:r>
              <a:rPr lang="ru-RU" dirty="0" smtClean="0"/>
              <a:t> литературы; </a:t>
            </a:r>
          </a:p>
          <a:p>
            <a:r>
              <a:rPr lang="ru-RU" dirty="0" smtClean="0"/>
              <a:t>посвящённые памятным и юбилейным событиям.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4289" r="1"/>
          <a:stretch/>
        </p:blipFill>
        <p:spPr>
          <a:xfrm>
            <a:off x="7445828" y="173535"/>
            <a:ext cx="4148586" cy="532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31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9828" y="217080"/>
            <a:ext cx="3596640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Организаторы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086" y="1271451"/>
            <a:ext cx="7524206" cy="558654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Олимпиада проводится по благословению Святейшего Патриарха Кирилла Православным Свято-</a:t>
            </a:r>
            <a:r>
              <a:rPr lang="ru-RU" dirty="0" err="1" smtClean="0"/>
              <a:t>Тихоновским</a:t>
            </a:r>
            <a:r>
              <a:rPr lang="ru-RU" dirty="0" smtClean="0"/>
              <a:t> гуманитарным университетом </a:t>
            </a:r>
            <a:r>
              <a:rPr lang="ru-RU" dirty="0" err="1" smtClean="0"/>
              <a:t>г.Москвы</a:t>
            </a:r>
            <a:r>
              <a:rPr lang="ru-RU" dirty="0" smtClean="0"/>
              <a:t> при поддержке Министерства образования и науки РФ и Министерства просвещения РФ. Входит в список РСОШ.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Проведение олимпиады может быть организовано при живом сотрудничестве Церкви и образовательных организаций на всех этапах проведения: школьном, муниципальном, региональном, всероссийском</a:t>
            </a:r>
            <a:r>
              <a:rPr lang="ru-RU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В Кировской области Олимпиада по ОПК проводится в школах в рамках реализации Соглашения о сотрудничестве Министерства образования Кировской области и Епархий Вятской Митрополии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800" y="339906"/>
            <a:ext cx="3864564" cy="293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02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13366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Школьный тур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006" y="1825625"/>
            <a:ext cx="7062651" cy="435133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консультативная помощь в регистрации школы на портале олимпиады;</a:t>
            </a:r>
          </a:p>
          <a:p>
            <a:r>
              <a:rPr lang="ru-RU" dirty="0" smtClean="0"/>
              <a:t>презентация педагогам, ответственным за проведение школьного тура, материалов для подготовки детей;</a:t>
            </a:r>
          </a:p>
          <a:p>
            <a:r>
              <a:rPr lang="ru-RU" dirty="0" smtClean="0"/>
              <a:t> организация и проведении тематических занятий по согласованию с администрацией в школах, библиотеках, на приходах;</a:t>
            </a:r>
          </a:p>
          <a:p>
            <a:r>
              <a:rPr lang="ru-RU" dirty="0" smtClean="0"/>
              <a:t> поощрение организаторов, победителей и участников школьного тура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657" y="1690688"/>
            <a:ext cx="4873206" cy="324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44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9404" y="258445"/>
            <a:ext cx="5802721" cy="5356225"/>
          </a:xfrm>
        </p:spPr>
        <p:txBody>
          <a:bodyPr>
            <a:normAutofit/>
          </a:bodyPr>
          <a:lstStyle/>
          <a:p>
            <a:r>
              <a:rPr lang="ru-RU" altLang="en-US" sz="3600" dirty="0"/>
              <a:t>Отдел религиозного образования и </a:t>
            </a:r>
            <a:r>
              <a:rPr lang="ru-RU" altLang="en-US" sz="3600" dirty="0" err="1"/>
              <a:t>катехизации</a:t>
            </a:r>
            <a:r>
              <a:rPr lang="ru-RU" altLang="en-US" sz="3600" dirty="0"/>
              <a:t> Вятской Епархии</a:t>
            </a:r>
            <a:br>
              <a:rPr lang="ru-RU" altLang="en-US" sz="3600" dirty="0"/>
            </a:br>
            <a:r>
              <a:rPr lang="ru-RU" altLang="en-US" dirty="0"/>
              <a:t/>
            </a:r>
            <a:br>
              <a:rPr lang="ru-RU" altLang="en-US" dirty="0"/>
            </a:br>
            <a:r>
              <a:rPr lang="ru-RU" altLang="en-US" sz="2800" dirty="0"/>
              <a:t> 8 909 719 53 33</a:t>
            </a:r>
            <a:br>
              <a:rPr lang="ru-RU" altLang="en-US" sz="2800" dirty="0"/>
            </a:br>
            <a:r>
              <a:rPr lang="en-US" altLang="en-US" sz="2800" dirty="0"/>
              <a:t>otdelrove@mail.ru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928" r="28708"/>
          <a:stretch/>
        </p:blipFill>
        <p:spPr>
          <a:xfrm>
            <a:off x="6788009" y="1"/>
            <a:ext cx="5406310" cy="687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11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05251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Муниципальный тур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263" y="1607910"/>
            <a:ext cx="6720840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Организаторами муниципального тура могут быть муниципальные управления образованием, либо непосредственно одна из школ по их поручению.</a:t>
            </a:r>
          </a:p>
          <a:p>
            <a:r>
              <a:rPr lang="ru-RU" dirty="0" smtClean="0"/>
              <a:t> </a:t>
            </a:r>
            <a:r>
              <a:rPr lang="ru-RU" dirty="0"/>
              <a:t>П</a:t>
            </a:r>
            <a:r>
              <a:rPr lang="ru-RU" dirty="0" smtClean="0"/>
              <a:t>ри проведении муниципального тура приходы могут организовать детям просветительскую программу в виде экскурсий по местным храмам.</a:t>
            </a:r>
          </a:p>
          <a:p>
            <a:r>
              <a:rPr lang="ru-RU" dirty="0" smtClean="0"/>
              <a:t> Совместно с муниципальной администрацией может быть организовано поощрение для победителей муниципального тура. Например, на торжественном мероприятии могут быть вручены дипломы и памятные подарки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5656" y="1150247"/>
            <a:ext cx="5576343" cy="422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580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39491" cy="1325563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Региональный тур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640" y="1790791"/>
            <a:ext cx="7417526" cy="435133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М</a:t>
            </a:r>
            <a:r>
              <a:rPr lang="ru-RU" dirty="0" smtClean="0"/>
              <a:t>ожет быть оказана консультативная помощь при подготовке. </a:t>
            </a:r>
          </a:p>
          <a:p>
            <a:r>
              <a:rPr lang="ru-RU" dirty="0" smtClean="0"/>
              <a:t>Помощь детям из малообеспеченных семей в случае обращения в доставке детей из отдалённых населённых пунктов.</a:t>
            </a:r>
          </a:p>
          <a:p>
            <a:r>
              <a:rPr lang="ru-RU" dirty="0" smtClean="0"/>
              <a:t> Отдел религиозного образования и </a:t>
            </a:r>
            <a:r>
              <a:rPr lang="ru-RU" dirty="0" err="1" smtClean="0"/>
              <a:t>катехизации</a:t>
            </a:r>
            <a:r>
              <a:rPr lang="ru-RU" dirty="0" smtClean="0"/>
              <a:t> по заявкам школ или приходов готов организовать экскурсию по храмам областного центра для детей и педагогов по предварительным заявкам. </a:t>
            </a:r>
          </a:p>
          <a:p>
            <a:r>
              <a:rPr lang="ru-RU" dirty="0" smtClean="0"/>
              <a:t>Награждение и поощрение  </a:t>
            </a:r>
            <a:r>
              <a:rPr lang="ru-RU" dirty="0"/>
              <a:t>ребят победивших на региональном туре </a:t>
            </a:r>
            <a:r>
              <a:rPr lang="ru-RU" dirty="0" smtClean="0"/>
              <a:t>со стороны Прихода и школы, в </a:t>
            </a:r>
            <a:r>
              <a:rPr lang="ru-RU" dirty="0" err="1" smtClean="0"/>
              <a:t>т.ч</a:t>
            </a:r>
            <a:r>
              <a:rPr lang="ru-RU" dirty="0" smtClean="0"/>
              <a:t>. Через отправку в Москву на финал Олимпиады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86" y="2468835"/>
            <a:ext cx="4701177" cy="35258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8955" t="9862" r="8208" b="8887"/>
          <a:stretch/>
        </p:blipFill>
        <p:spPr>
          <a:xfrm>
            <a:off x="9039497" y="139338"/>
            <a:ext cx="2272937" cy="222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87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183674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Финал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223" y="1690688"/>
            <a:ext cx="6921137" cy="4351338"/>
          </a:xfrm>
        </p:spPr>
        <p:txBody>
          <a:bodyPr/>
          <a:lstStyle/>
          <a:p>
            <a:r>
              <a:rPr lang="ru-RU" dirty="0"/>
              <a:t>В</a:t>
            </a:r>
            <a:r>
              <a:rPr lang="ru-RU" dirty="0" smtClean="0"/>
              <a:t> Москве помимо написания олимпиады в Свято-</a:t>
            </a:r>
            <a:r>
              <a:rPr lang="ru-RU" dirty="0" err="1" smtClean="0"/>
              <a:t>Тихоновском</a:t>
            </a:r>
            <a:r>
              <a:rPr lang="ru-RU" dirty="0" smtClean="0"/>
              <a:t> университете, детям и педагогам организуется экскурсионная программа по столичным храмам и монастырям.</a:t>
            </a:r>
          </a:p>
          <a:p>
            <a:r>
              <a:rPr lang="ru-RU" dirty="0" smtClean="0"/>
              <a:t> К  поездке на Олимпиаду мы всегда приглашаем родителей.</a:t>
            </a:r>
          </a:p>
          <a:p>
            <a:r>
              <a:rPr lang="ru-RU" dirty="0" smtClean="0"/>
              <a:t> Если у семьи сложное материальное положение стараемся найти необходимую помощь такой семье.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415" y="2715464"/>
            <a:ext cx="4887585" cy="35109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1817" y="296092"/>
            <a:ext cx="2522581" cy="189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13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736771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Итоги сотрудничества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057503" cy="4351338"/>
          </a:xfrm>
        </p:spPr>
        <p:txBody>
          <a:bodyPr/>
          <a:lstStyle/>
          <a:p>
            <a:r>
              <a:rPr lang="ru-RU" dirty="0" smtClean="0"/>
              <a:t> Самым главным итогом сотрудничества являются детские впечатления от Олимпиады. </a:t>
            </a:r>
          </a:p>
          <a:p>
            <a:r>
              <a:rPr lang="ru-RU" dirty="0" smtClean="0"/>
              <a:t>Организаторы олимпиады дают возможность наградить и поддержать максимальное количество детей. Мы можем на местах расширить этот круг.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331" y="1599202"/>
            <a:ext cx="609600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20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05549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Организация олимпиады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675" y="4075610"/>
            <a:ext cx="11530148" cy="2484529"/>
          </a:xfrm>
        </p:spPr>
        <p:txBody>
          <a:bodyPr>
            <a:normAutofit/>
          </a:bodyPr>
          <a:lstStyle/>
          <a:p>
            <a:r>
              <a:rPr lang="ru-RU" dirty="0" smtClean="0"/>
              <a:t>Проведение олимпиады можно сделать органичной частью воспитательной работы школы с приглашением к сотрудничеству родителей и социальных партнёров в лице приходов, местной администрации, при поддержке местных предпринимателей и добрых людей.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085" y="149786"/>
            <a:ext cx="5904411" cy="354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88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634" y="365125"/>
            <a:ext cx="6386463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Значение Олимпиады в воспитании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950721"/>
            <a:ext cx="5887897" cy="4226242"/>
          </a:xfrm>
        </p:spPr>
        <p:txBody>
          <a:bodyPr>
            <a:normAutofit/>
          </a:bodyPr>
          <a:lstStyle/>
          <a:p>
            <a:r>
              <a:rPr lang="ru-RU" dirty="0" smtClean="0"/>
              <a:t>Добрые семена, заложенные в содержание олимпиады принесут свои плоды через знакомство и осмысление детьми основ православной веры, истории и культуры нашей страны, дадут им надёжные нравственные ориентиры, если для этого приготовить почву нашим добрым сотрудничеством.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097" y="0"/>
            <a:ext cx="54659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179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527</Words>
  <Application>Microsoft Office PowerPoint</Application>
  <PresentationFormat>Широкоэкранный</PresentationFormat>
  <Paragraphs>46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Тема Office</vt:lpstr>
      <vt:lpstr> Взаимодействие Приходов и школ  в организации Олимпиады  по Основам православной культуры</vt:lpstr>
      <vt:lpstr>Цели Олимпиады</vt:lpstr>
      <vt:lpstr>Темы Олимпиады </vt:lpstr>
      <vt:lpstr>Организаторы</vt:lpstr>
      <vt:lpstr>Школьный тур</vt:lpstr>
      <vt:lpstr>Отдел религиозного образования и катехизации Вятской Епархии   8 909 719 53 33 otdelrove@mail.ru</vt:lpstr>
      <vt:lpstr>Муниципальный тур </vt:lpstr>
      <vt:lpstr> Региональный тур</vt:lpstr>
      <vt:lpstr>Финал</vt:lpstr>
      <vt:lpstr>Итоги сотрудничества</vt:lpstr>
      <vt:lpstr>Организация олимпиады</vt:lpstr>
      <vt:lpstr>Значение Олимпиады в воспитании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Взаимодействие Приходов и школ  в организации Олимпиады  по Основам православной культуры</dc:title>
  <dc:creator>ВШ_01</dc:creator>
  <cp:lastModifiedBy>ВШ_01</cp:lastModifiedBy>
  <cp:revision>12</cp:revision>
  <dcterms:created xsi:type="dcterms:W3CDTF">2026-10-06T15:22:25Z</dcterms:created>
  <dcterms:modified xsi:type="dcterms:W3CDTF">2026-10-06T19:53:26Z</dcterms:modified>
</cp:coreProperties>
</file>