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9" r:id="rId4"/>
    <p:sldId id="274" r:id="rId5"/>
    <p:sldId id="258" r:id="rId6"/>
    <p:sldId id="275" r:id="rId7"/>
    <p:sldId id="276" r:id="rId8"/>
    <p:sldId id="260" r:id="rId9"/>
    <p:sldId id="269" r:id="rId10"/>
    <p:sldId id="270" r:id="rId11"/>
    <p:sldId id="271" r:id="rId12"/>
    <p:sldId id="272" r:id="rId13"/>
    <p:sldId id="268" r:id="rId14"/>
    <p:sldId id="262" r:id="rId15"/>
    <p:sldId id="263" r:id="rId16"/>
    <p:sldId id="266" r:id="rId17"/>
    <p:sldId id="261" r:id="rId18"/>
    <p:sldId id="267" r:id="rId19"/>
    <p:sldId id="273" r:id="rId20"/>
    <p:sldId id="26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7196B-CBA1-4E28-97D8-8F292AEE9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4108" y="1871131"/>
            <a:ext cx="7482624" cy="2340261"/>
          </a:xfrm>
        </p:spPr>
        <p:txBody>
          <a:bodyPr/>
          <a:lstStyle/>
          <a:p>
            <a:r>
              <a:rPr lang="ru-RU" sz="3800" b="1" dirty="0">
                <a:solidFill>
                  <a:schemeClr val="accent4">
                    <a:lumMod val="50000"/>
                  </a:schemeClr>
                </a:solidFill>
              </a:rPr>
              <a:t>ОЛИМПИАДА </a:t>
            </a:r>
            <a:br>
              <a:rPr lang="ru-RU" sz="38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800" b="1" dirty="0">
                <a:solidFill>
                  <a:schemeClr val="accent4">
                    <a:lumMod val="50000"/>
                  </a:schemeClr>
                </a:solidFill>
              </a:rPr>
              <a:t>по предмету </a:t>
            </a:r>
            <a:br>
              <a:rPr lang="ru-RU" sz="38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800" b="1" dirty="0">
                <a:solidFill>
                  <a:schemeClr val="accent4">
                    <a:lumMod val="50000"/>
                  </a:schemeClr>
                </a:solidFill>
              </a:rPr>
              <a:t>«ОСНОВЫ ПРАВОСЛАВНОЙ КУЛЬТУРЫ»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208B3F-EC54-47E5-AAEC-6C498C2A1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314423"/>
            <a:ext cx="6815669" cy="953036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</a:rPr>
              <a:t>2026-2027 учебный 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78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81ADE94-49D4-4932-984A-9893EB2557FB}"/>
              </a:ext>
            </a:extLst>
          </p:cNvPr>
          <p:cNvSpPr/>
          <p:nvPr/>
        </p:nvSpPr>
        <p:spPr>
          <a:xfrm>
            <a:off x="663388" y="2709657"/>
            <a:ext cx="108652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 (ПСТГУ) </a:t>
            </a:r>
            <a:br>
              <a:rPr lang="ru-RU" sz="2800" dirty="0"/>
            </a:br>
            <a:r>
              <a:rPr lang="ru-RU" sz="2800" dirty="0"/>
              <a:t>в соответствии с Приказом Министерства науки и высшего образования Российской Федерации от 16.01.2026 № 16 «Об утверждении Порядка проведения олимпиад школьников, критериев определения уровней олимпиад школьников и образцов дипломов победителей и призеров олимпиад школьников» в 2026-27 учебном году проводит </a:t>
            </a:r>
            <a:br>
              <a:rPr lang="ru-RU" sz="2800" dirty="0"/>
            </a:br>
            <a:r>
              <a:rPr lang="ru-RU" sz="2800" dirty="0"/>
              <a:t>XVI Общероссийскую олимпиаду школьников </a:t>
            </a:r>
            <a:br>
              <a:rPr lang="ru-RU" sz="2800" dirty="0"/>
            </a:br>
            <a:r>
              <a:rPr lang="ru-RU" sz="2800" dirty="0"/>
              <a:t>«Основы православной культуры».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3FE6A7-003F-446C-8503-FEBC982D0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6" t="19922" r="1607" b="18951"/>
          <a:stretch/>
        </p:blipFill>
        <p:spPr>
          <a:xfrm>
            <a:off x="1936124" y="154547"/>
            <a:ext cx="8319752" cy="255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3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6BCB35-B914-4C2E-93A3-9863E8276B03}"/>
              </a:ext>
            </a:extLst>
          </p:cNvPr>
          <p:cNvSpPr/>
          <p:nvPr/>
        </p:nvSpPr>
        <p:spPr>
          <a:xfrm>
            <a:off x="950258" y="749024"/>
            <a:ext cx="1029148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Олимпиаде на добровольной основе принимают участие учащиеся </a:t>
            </a:r>
            <a:r>
              <a:rPr lang="ru-RU" sz="3600" b="1" dirty="0"/>
              <a:t>3–11-х классов </a:t>
            </a:r>
            <a:r>
              <a:rPr lang="ru-RU" sz="3600" dirty="0"/>
              <a:t>государственных, муниципальных и негосударственных образовательных организаций, реализующих общеобразовательные программы.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ECCCAA-0AA6-4CC6-962B-C8BD91C5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887" y="3946185"/>
            <a:ext cx="7082223" cy="21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9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DCAE2-27B0-E4F3-0C39-242918671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20974A-96BB-4C2C-FEC2-49414C1A5F13}"/>
              </a:ext>
            </a:extLst>
          </p:cNvPr>
          <p:cNvSpPr/>
          <p:nvPr/>
        </p:nvSpPr>
        <p:spPr>
          <a:xfrm>
            <a:off x="950258" y="749024"/>
            <a:ext cx="10291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ДИПЛОМЫ РСОШ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EE74EA-0E09-F4CD-D866-A2CE70432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288" y="1395354"/>
            <a:ext cx="6662120" cy="471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1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6A6B52-B1DD-415B-B84B-A5BF8E76AD9B}"/>
              </a:ext>
            </a:extLst>
          </p:cNvPr>
          <p:cNvSpPr/>
          <p:nvPr/>
        </p:nvSpPr>
        <p:spPr>
          <a:xfrm>
            <a:off x="699247" y="842682"/>
            <a:ext cx="109728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solidFill>
                  <a:schemeClr val="accent4">
                    <a:lumMod val="50000"/>
                  </a:schemeClr>
                </a:solidFill>
              </a:rPr>
              <a:t>Олимпиада проводится в четыре этапа: </a:t>
            </a:r>
          </a:p>
          <a:p>
            <a:br>
              <a:rPr lang="ru-RU" sz="4000" dirty="0"/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1. </a:t>
            </a:r>
            <a:r>
              <a:rPr lang="ru-RU" sz="2800" b="1" cap="all" dirty="0">
                <a:solidFill>
                  <a:schemeClr val="accent2">
                    <a:lumMod val="50000"/>
                  </a:schemeClr>
                </a:solidFill>
              </a:rPr>
              <a:t>школьный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ТУР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-15 сентября - 21 октября 2026 года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(для 3-11 классов)</a:t>
            </a:r>
          </a:p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2. </a:t>
            </a:r>
            <a:r>
              <a:rPr lang="ru-RU" sz="2800" b="1" cap="all" dirty="0">
                <a:solidFill>
                  <a:schemeClr val="accent4">
                    <a:lumMod val="50000"/>
                  </a:schemeClr>
                </a:solidFill>
              </a:rPr>
              <a:t>муниципальный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 ТУР - 12 ноября - 26 ноября 2026 года</a:t>
            </a:r>
          </a:p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(для 3-11 классов)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ru-RU" sz="2800" b="1" cap="all" dirty="0">
                <a:solidFill>
                  <a:schemeClr val="accent6">
                    <a:lumMod val="50000"/>
                  </a:schemeClr>
                </a:solidFill>
              </a:rPr>
              <a:t>Региональный ТУР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- 30 декабря - 15 февраля 2027 года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(для 5-11 классов)</a:t>
            </a:r>
          </a:p>
          <a:p>
            <a:r>
              <a:rPr lang="ru-RU" sz="2800" dirty="0">
                <a:solidFill>
                  <a:srgbClr val="002060"/>
                </a:solidFill>
              </a:rPr>
              <a:t>4. </a:t>
            </a:r>
            <a:r>
              <a:rPr lang="ru-RU" sz="2800" b="1" cap="all" dirty="0">
                <a:solidFill>
                  <a:srgbClr val="002060"/>
                </a:solidFill>
              </a:rPr>
              <a:t>финальный</a:t>
            </a:r>
            <a:r>
              <a:rPr lang="ru-RU" sz="2800" dirty="0">
                <a:solidFill>
                  <a:srgbClr val="002060"/>
                </a:solidFill>
              </a:rPr>
              <a:t> (заключительный) - 20 марта - 21 марта 2027 года в Православном Свято-Тихоновском гуманитарном университете г. Москвы. </a:t>
            </a:r>
            <a:r>
              <a:rPr lang="ru-RU" sz="2400" dirty="0">
                <a:solidFill>
                  <a:srgbClr val="002060"/>
                </a:solidFill>
              </a:rPr>
              <a:t>(для 7-11 классов)</a:t>
            </a:r>
          </a:p>
        </p:txBody>
      </p:sp>
    </p:spTree>
    <p:extLst>
      <p:ext uri="{BB962C8B-B14F-4D97-AF65-F5344CB8AC3E}">
        <p14:creationId xmlns:p14="http://schemas.microsoft.com/office/powerpoint/2010/main" val="388574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3D200-EA9A-D259-E236-1E4F6C370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BA2EC9-4DB5-4F88-D9B6-9CBC44808902}"/>
              </a:ext>
            </a:extLst>
          </p:cNvPr>
          <p:cNvSpPr/>
          <p:nvPr/>
        </p:nvSpPr>
        <p:spPr>
          <a:xfrm>
            <a:off x="770964" y="757082"/>
            <a:ext cx="10614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РЕГИСТРАЦИЯ НА САЙТЕ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F281E4-B0D1-1B02-1221-F33A77319D2D}"/>
              </a:ext>
            </a:extLst>
          </p:cNvPr>
          <p:cNvSpPr txBox="1"/>
          <p:nvPr/>
        </p:nvSpPr>
        <p:spPr>
          <a:xfrm>
            <a:off x="901714" y="1610013"/>
            <a:ext cx="1057835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1. Зарегистрируйтесь на сайте.                        </a:t>
            </a:r>
          </a:p>
          <a:p>
            <a:r>
              <a:rPr lang="ru-RU" dirty="0"/>
              <a:t>2. Откройте Личный кабинет и </a:t>
            </a:r>
            <a:r>
              <a:rPr lang="ru-RU" b="1" dirty="0">
                <a:solidFill>
                  <a:srgbClr val="0070C0"/>
                </a:solidFill>
              </a:rPr>
              <a:t>прикрепите организацию, которую Вы представляете </a:t>
            </a:r>
            <a:r>
              <a:rPr lang="ru-RU" dirty="0"/>
              <a:t>(Личный кабинет – Поиск по коду школы или слову/Выбор по дереву школ). Для выбора организации по дереву школ выберите регион, муниципалитет, населенный пункт, выберите организацию из выпадающего списка. Прикреплять документы и верифицировать Личный кабинет на этапе Школьного тура не требуется.</a:t>
            </a:r>
          </a:p>
          <a:p>
            <a:r>
              <a:rPr lang="ru-RU" dirty="0"/>
              <a:t>    Если Вы проводите тур для нескольких организаций, необходимо добавить все организации в личный кабинет и оформить отдельные заявки от каждой организации.</a:t>
            </a:r>
          </a:p>
          <a:p>
            <a:r>
              <a:rPr lang="ru-RU" i="1" dirty="0">
                <a:solidFill>
                  <a:srgbClr val="0070C0"/>
                </a:solidFill>
              </a:rPr>
              <a:t>Инструкция по Личному кабинету.</a:t>
            </a:r>
          </a:p>
          <a:p>
            <a:endParaRPr lang="ru-RU" sz="1000" dirty="0"/>
          </a:p>
          <a:p>
            <a:r>
              <a:rPr lang="ru-RU" b="1" dirty="0">
                <a:solidFill>
                  <a:srgbClr val="FF0000"/>
                </a:solidFill>
              </a:rPr>
              <a:t>Оформление заявки на Школьный тур</a:t>
            </a:r>
          </a:p>
          <a:p>
            <a:r>
              <a:rPr lang="ru-RU" dirty="0"/>
              <a:t>1. Перейдите во вкладку ОПК, выберите Школьный тур.</a:t>
            </a:r>
          </a:p>
          <a:p>
            <a:r>
              <a:rPr lang="ru-RU" dirty="0"/>
              <a:t>2. Перейдите по кнопке «Заявки».</a:t>
            </a:r>
          </a:p>
          <a:p>
            <a:r>
              <a:rPr lang="ru-RU" dirty="0"/>
              <a:t>3. Нажмите кнопку «Подать заявку».</a:t>
            </a:r>
          </a:p>
          <a:p>
            <a:r>
              <a:rPr lang="ru-RU" dirty="0"/>
              <a:t>4. Оформите заявку и вернитесь на общую страницу заявок. Скачайте задания и ключи на странице заявок.</a:t>
            </a:r>
          </a:p>
          <a:p>
            <a:r>
              <a:rPr lang="ru-RU" dirty="0"/>
              <a:t>5. Проведите тур в Вашей организации в соответствии с регламентом проведения олимпиады ОПК.</a:t>
            </a:r>
          </a:p>
        </p:txBody>
      </p:sp>
    </p:spTree>
    <p:extLst>
      <p:ext uri="{BB962C8B-B14F-4D97-AF65-F5344CB8AC3E}">
        <p14:creationId xmlns:p14="http://schemas.microsoft.com/office/powerpoint/2010/main" val="88955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CAFBD-7EE2-037A-8898-127AE33B5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FEE9AF-A981-4330-3A7A-E0949416F891}"/>
              </a:ext>
            </a:extLst>
          </p:cNvPr>
          <p:cNvSpPr/>
          <p:nvPr/>
        </p:nvSpPr>
        <p:spPr>
          <a:xfrm>
            <a:off x="770964" y="757082"/>
            <a:ext cx="10614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ЗАГРУЗКА РЕЗУЛЬТАТОВ</a:t>
            </a:r>
            <a:r>
              <a:rPr lang="ru-RU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8F0644-7D66-FECA-28B0-5567F9582EB0}"/>
              </a:ext>
            </a:extLst>
          </p:cNvPr>
          <p:cNvSpPr txBox="1"/>
          <p:nvPr/>
        </p:nvSpPr>
        <p:spPr>
          <a:xfrm>
            <a:off x="806824" y="1699713"/>
            <a:ext cx="1061421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/>
              <a:t>Перейдите в Мои заявки и нажмите кнопку «Редактировать результаты» в заявке на Школьный тур.</a:t>
            </a:r>
          </a:p>
          <a:p>
            <a:pPr marL="342900" indent="-342900">
              <a:buAutoNum type="arabicPeriod"/>
            </a:pPr>
            <a:endParaRPr lang="ru-RU" sz="1000" dirty="0"/>
          </a:p>
          <a:p>
            <a:r>
              <a:rPr lang="ru-RU" sz="1400" dirty="0"/>
              <a:t>2. </a:t>
            </a:r>
            <a:r>
              <a:rPr lang="ru-RU" sz="1400" b="1" dirty="0"/>
              <a:t>Оформите результаты</a:t>
            </a:r>
            <a:r>
              <a:rPr lang="ru-RU" sz="1400" dirty="0"/>
              <a:t>: введите результаты вручную по одному участнику или скачайте шаблон для загрузки результатов. Очень важно: при загрузке проверьте правильность введенных данных – они будут отображаться в наградных материалах. Если будут допущены ошибки, участник не сможет пройти в следующий тур.</a:t>
            </a:r>
          </a:p>
          <a:p>
            <a:r>
              <a:rPr lang="ru-RU" sz="1400" dirty="0"/>
              <a:t>2.1. Чтобы добавить участника вручную, введите данные участника, проверьте все данные и нажмите кнопку «Сохранить» – участник отобразится в общей таблице.</a:t>
            </a:r>
          </a:p>
          <a:p>
            <a:r>
              <a:rPr lang="ru-RU" sz="1400" dirty="0"/>
              <a:t>2.2. Чтобы загрузить результаты таблицей, скачайте шаблон и заполните данные всех участников тура. Правила заполнения таблицы: пронумеруйте список, внесите фамилию, имя и отчество участников в отдельные ячейки, дату рождения, класс (только цифра класса, без букв) и баллы участника (код школы заполнять не обязательно). </a:t>
            </a:r>
          </a:p>
          <a:p>
            <a:r>
              <a:rPr lang="ru-RU" sz="1400" dirty="0"/>
              <a:t>2.3. Чтобы отредактировать данные участника после загрузки результатов, нажмите кнопку редактирования слева от списка. В окне редактирования внесите исправления, проверьте данные и нажмите кнопку «Сохранить».</a:t>
            </a:r>
          </a:p>
          <a:p>
            <a:endParaRPr lang="ru-RU" sz="1000" dirty="0"/>
          </a:p>
          <a:p>
            <a:r>
              <a:rPr lang="ru-RU" sz="1400" dirty="0"/>
              <a:t>3. Если Вы заполнили файл для загрузки результатов, загрузите этот файл (если Вы вводили данные вручную на сайт, загружать дополнительно файл не нужно).</a:t>
            </a:r>
          </a:p>
          <a:p>
            <a:endParaRPr lang="ru-RU" sz="1000" dirty="0"/>
          </a:p>
          <a:p>
            <a:r>
              <a:rPr lang="ru-RU" sz="1400" dirty="0"/>
              <a:t>4. </a:t>
            </a:r>
            <a:r>
              <a:rPr lang="ru-RU" sz="1400" b="1" dirty="0"/>
              <a:t>Результаты</a:t>
            </a:r>
            <a:r>
              <a:rPr lang="ru-RU" sz="1400" dirty="0"/>
              <a:t> будут опубликованы </a:t>
            </a:r>
            <a:r>
              <a:rPr lang="ru-RU" sz="1400" b="1" dirty="0"/>
              <a:t>в течение 10 рабочих дней после закрытия загрузки результатов</a:t>
            </a:r>
            <a:r>
              <a:rPr lang="ru-RU" sz="1400" dirty="0"/>
              <a:t>. Все победители и призеры автоматически могут принять участие в следующем туре – Муниципальные организаторы увидят списки участников.</a:t>
            </a:r>
          </a:p>
          <a:p>
            <a:endParaRPr lang="ru-RU" sz="1400" dirty="0"/>
          </a:p>
          <a:p>
            <a:r>
              <a:rPr lang="ru-RU" sz="1400" dirty="0"/>
              <a:t>5. </a:t>
            </a:r>
            <a:r>
              <a:rPr lang="ru-RU" sz="1400" b="1" dirty="0"/>
              <a:t>Чтобы скачать дипломы</a:t>
            </a:r>
            <a:r>
              <a:rPr lang="ru-RU" sz="1400" dirty="0"/>
              <a:t>, перейдите по вкладке «Результаты» на странице олимпиады.</a:t>
            </a:r>
          </a:p>
        </p:txBody>
      </p:sp>
    </p:spTree>
    <p:extLst>
      <p:ext uri="{BB962C8B-B14F-4D97-AF65-F5344CB8AC3E}">
        <p14:creationId xmlns:p14="http://schemas.microsoft.com/office/powerpoint/2010/main" val="2481329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7A31E4-4116-4FDE-9FD2-1A270FCCCD17}"/>
              </a:ext>
            </a:extLst>
          </p:cNvPr>
          <p:cNvSpPr/>
          <p:nvPr/>
        </p:nvSpPr>
        <p:spPr>
          <a:xfrm>
            <a:off x="770964" y="757082"/>
            <a:ext cx="10614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 2026-2027 учебном году у Олимпиады ОПК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для 3-11 классов выбраны следующие темы</a:t>
            </a:r>
            <a:r>
              <a:rPr lang="ru-RU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2087A-A091-992D-48C2-70331ABA7823}"/>
              </a:ext>
            </a:extLst>
          </p:cNvPr>
          <p:cNvSpPr txBox="1"/>
          <p:nvPr/>
        </p:nvSpPr>
        <p:spPr>
          <a:xfrm>
            <a:off x="6881003" y="2386389"/>
            <a:ext cx="42729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1. </a:t>
            </a:r>
            <a:r>
              <a:rPr lang="ru-RU" sz="3200" b="1" dirty="0"/>
              <a:t>«Золотое кольцо»: путь к святыням.</a:t>
            </a:r>
          </a:p>
          <a:p>
            <a:r>
              <a:rPr lang="ru-RU" sz="3200" dirty="0"/>
              <a:t>История, архитектура и православная традиция древних городов.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857DD6-D24C-076B-E763-62F7166177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03" t="3522" r="23868" b="5158"/>
          <a:stretch>
            <a:fillRect/>
          </a:stretch>
        </p:blipFill>
        <p:spPr>
          <a:xfrm>
            <a:off x="1431985" y="1730698"/>
            <a:ext cx="4528868" cy="443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74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0D207-DE58-C501-8E40-EB41802B3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E1D163-506F-F388-3424-F06635804AF9}"/>
              </a:ext>
            </a:extLst>
          </p:cNvPr>
          <p:cNvSpPr/>
          <p:nvPr/>
        </p:nvSpPr>
        <p:spPr>
          <a:xfrm>
            <a:off x="770964" y="757082"/>
            <a:ext cx="10614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 2026-2027 учебном году у Олимпиады ОПК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для 3-11 классов выбраны следующие темы</a:t>
            </a:r>
            <a:r>
              <a:rPr lang="ru-RU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03A206-35F2-B85B-F085-CDCDF4710AF9}"/>
              </a:ext>
            </a:extLst>
          </p:cNvPr>
          <p:cNvSpPr txBox="1"/>
          <p:nvPr/>
        </p:nvSpPr>
        <p:spPr>
          <a:xfrm>
            <a:off x="6633712" y="2266716"/>
            <a:ext cx="4632385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800" dirty="0"/>
              <a:t>2. </a:t>
            </a:r>
            <a:r>
              <a:rPr lang="ru-RU" sz="2800" b="1" dirty="0"/>
              <a:t>Священномученик Пётр (Полянский): подвиг верности Церкви.</a:t>
            </a:r>
          </a:p>
          <a:p>
            <a:r>
              <a:rPr lang="ru-RU" sz="2800" dirty="0"/>
              <a:t>Тема посвящена 90-летию со дня мученической кончины митрополита Петра.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BDF86D-4319-090F-8A1E-204B44384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4" y="1901292"/>
            <a:ext cx="3149720" cy="41996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86D445-CA47-CB40-53AF-F4E707078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89" y="1901291"/>
            <a:ext cx="2538817" cy="41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75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7ABE-6612-D191-D537-B01624996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2396C9-4875-67EA-8237-F746AD75D6F7}"/>
              </a:ext>
            </a:extLst>
          </p:cNvPr>
          <p:cNvSpPr/>
          <p:nvPr/>
        </p:nvSpPr>
        <p:spPr>
          <a:xfrm>
            <a:off x="770964" y="757082"/>
            <a:ext cx="10614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 2026-2027 учебном году у Олимпиады ОПК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для 3-11 классов выбраны следующие темы</a:t>
            </a:r>
            <a:r>
              <a:rPr lang="ru-RU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05686-F17D-B12E-56DE-4E35C1D369D8}"/>
              </a:ext>
            </a:extLst>
          </p:cNvPr>
          <p:cNvSpPr txBox="1"/>
          <p:nvPr/>
        </p:nvSpPr>
        <p:spPr>
          <a:xfrm>
            <a:off x="7134044" y="2275342"/>
            <a:ext cx="41579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3. </a:t>
            </a:r>
            <a:r>
              <a:rPr lang="ru-RU" sz="2800" b="1" dirty="0"/>
              <a:t>«В начале было Слово»: миссия Русской Православной Церкви </a:t>
            </a:r>
            <a:r>
              <a:rPr lang="ru-RU" sz="2800" dirty="0"/>
              <a:t>— география веры и единство народов России.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122526-AD68-484F-DA4C-55E717A795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52" b="12346"/>
          <a:stretch>
            <a:fillRect/>
          </a:stretch>
        </p:blipFill>
        <p:spPr>
          <a:xfrm>
            <a:off x="770964" y="1852121"/>
            <a:ext cx="5647089" cy="43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2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743D9-2D27-646B-53AB-79BD38E95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AFEC55-5930-2E6A-5E9E-20B0546D613E}"/>
              </a:ext>
            </a:extLst>
          </p:cNvPr>
          <p:cNvSpPr/>
          <p:nvPr/>
        </p:nvSpPr>
        <p:spPr>
          <a:xfrm>
            <a:off x="770964" y="757082"/>
            <a:ext cx="10614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 2026-2027 учебном году у Олимпиады ОПК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для 3-11 классов выбраны следующие темы</a:t>
            </a:r>
            <a:r>
              <a:rPr lang="ru-RU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FC83B7-7DAE-4A86-C86F-E30B8CBA3C65}"/>
              </a:ext>
            </a:extLst>
          </p:cNvPr>
          <p:cNvSpPr txBox="1"/>
          <p:nvPr/>
        </p:nvSpPr>
        <p:spPr>
          <a:xfrm>
            <a:off x="7504982" y="2266716"/>
            <a:ext cx="375249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4. </a:t>
            </a:r>
            <a:r>
              <a:rPr lang="ru-RU" sz="2400" b="1" dirty="0"/>
              <a:t>Богословское наследие святителя Филарета Московского и </a:t>
            </a:r>
          </a:p>
          <a:p>
            <a:pPr algn="ctr"/>
            <a:r>
              <a:rPr lang="ru-RU" sz="2400" b="1" dirty="0"/>
              <a:t>патриарха Фотия Константинопольского.</a:t>
            </a:r>
          </a:p>
          <a:p>
            <a:endParaRPr lang="ru-RU" sz="2000" dirty="0"/>
          </a:p>
          <a:p>
            <a:pPr algn="ctr"/>
            <a:r>
              <a:rPr lang="ru-RU" sz="2000" dirty="0"/>
              <a:t>Вспоминаем 1150 лет патриаршества </a:t>
            </a:r>
            <a:r>
              <a:rPr lang="ru-RU" sz="2000" dirty="0" err="1"/>
              <a:t>свт</a:t>
            </a:r>
            <a:r>
              <a:rPr lang="ru-RU" sz="2000" dirty="0"/>
              <a:t>. Фотия, </a:t>
            </a:r>
          </a:p>
          <a:p>
            <a:pPr algn="ctr"/>
            <a:r>
              <a:rPr lang="ru-RU" sz="2000" dirty="0"/>
              <a:t>200 лет издания «Катехизиса» митр. Филарета.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3B1275-B575-7C0B-63FA-320069172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58" y="1834300"/>
            <a:ext cx="3132198" cy="42916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B70625-BE56-F26F-5390-B29226234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83" y="1942986"/>
            <a:ext cx="3073445" cy="415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21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797C0-1CB2-C33B-4A2D-65ADD20DF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23779F-FD02-AEE4-1A75-D4A3090A430B}"/>
              </a:ext>
            </a:extLst>
          </p:cNvPr>
          <p:cNvSpPr/>
          <p:nvPr/>
        </p:nvSpPr>
        <p:spPr>
          <a:xfrm>
            <a:off x="770964" y="757082"/>
            <a:ext cx="10614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 2026-2027 учебном году у Олимпиады ОПК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для 3-11 классов выбраны следующие темы</a:t>
            </a:r>
            <a:r>
              <a:rPr lang="ru-RU" dirty="0"/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F9BB1-7D15-2DCF-83A2-426FC634CF73}"/>
              </a:ext>
            </a:extLst>
          </p:cNvPr>
          <p:cNvSpPr txBox="1"/>
          <p:nvPr/>
        </p:nvSpPr>
        <p:spPr>
          <a:xfrm>
            <a:off x="6918385" y="1923062"/>
            <a:ext cx="439947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5. </a:t>
            </a:r>
            <a:r>
              <a:rPr lang="ru-RU" sz="2000" dirty="0"/>
              <a:t>В 2026 году в программе Олимпиады остаются некоторые темы прошлого учебного года, а именно</a:t>
            </a:r>
            <a:r>
              <a:rPr lang="ru-RU" sz="2800" dirty="0"/>
              <a:t>: Православие в творчестве </a:t>
            </a:r>
            <a:r>
              <a:rPr lang="ru-RU" sz="2800" b="1" dirty="0"/>
              <a:t>Ф.М. Достоевского</a:t>
            </a:r>
            <a:r>
              <a:rPr lang="ru-RU" sz="2800" dirty="0"/>
              <a:t>, юбилей </a:t>
            </a:r>
            <a:r>
              <a:rPr lang="ru-RU" sz="2800" b="1" dirty="0"/>
              <a:t>Симона Ушакова</a:t>
            </a:r>
            <a:r>
              <a:rPr lang="ru-RU" sz="2800" dirty="0"/>
              <a:t>, годовщины создания </a:t>
            </a:r>
            <a:r>
              <a:rPr lang="ru-RU" sz="2800" b="1" dirty="0"/>
              <a:t>Успенского и Казанского соборов</a:t>
            </a:r>
            <a:r>
              <a:rPr lang="ru-RU" sz="2800" dirty="0"/>
              <a:t>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AC1702-3BBC-2A18-3B12-69326DCB60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200"/>
          <a:stretch>
            <a:fillRect/>
          </a:stretch>
        </p:blipFill>
        <p:spPr>
          <a:xfrm>
            <a:off x="977660" y="1992092"/>
            <a:ext cx="5785449" cy="3909233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158096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01826-DD23-83CA-9499-6B1A4A315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117E27-3DDE-04BE-7D96-3B367272D5C6}"/>
              </a:ext>
            </a:extLst>
          </p:cNvPr>
          <p:cNvSpPr/>
          <p:nvPr/>
        </p:nvSpPr>
        <p:spPr>
          <a:xfrm>
            <a:off x="502024" y="147482"/>
            <a:ext cx="11170023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66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Список литературы для подготовки к олимпиаде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 “Основы православной культуры” 2026-2027 </a:t>
            </a:r>
            <a:r>
              <a:rPr lang="ru-RU" sz="3600" b="1" dirty="0" err="1">
                <a:solidFill>
                  <a:srgbClr val="C00000"/>
                </a:solidFill>
              </a:rPr>
              <a:t>уч.г</a:t>
            </a:r>
            <a:r>
              <a:rPr lang="ru-RU" sz="36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5BB400-65BF-CE45-A282-E0F3C8C02B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21" t="35094" r="26627" b="7044"/>
          <a:stretch>
            <a:fillRect/>
          </a:stretch>
        </p:blipFill>
        <p:spPr>
          <a:xfrm>
            <a:off x="2234240" y="1427671"/>
            <a:ext cx="7962182" cy="475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94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220535-A215-426A-9A69-737D8270D09D}"/>
              </a:ext>
            </a:extLst>
          </p:cNvPr>
          <p:cNvSpPr/>
          <p:nvPr/>
        </p:nvSpPr>
        <p:spPr>
          <a:xfrm>
            <a:off x="3297798" y="5611906"/>
            <a:ext cx="5596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https://opk.pravolimp.ru/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FA7CB5-99EF-51FC-6B1A-BB9EFA37A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45" t="7170" r="17430" b="16226"/>
          <a:stretch>
            <a:fillRect/>
          </a:stretch>
        </p:blipFill>
        <p:spPr>
          <a:xfrm>
            <a:off x="629729" y="599763"/>
            <a:ext cx="4399472" cy="28624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BA8F53-5469-87FF-CF01-F90398CA3F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95" t="6301" r="13182" b="5722"/>
          <a:stretch>
            <a:fillRect/>
          </a:stretch>
        </p:blipFill>
        <p:spPr>
          <a:xfrm>
            <a:off x="4505866" y="1220740"/>
            <a:ext cx="6648090" cy="4391166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3E0DAA-2150-E447-1E96-B61721AE0D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07" t="43773" r="64764" b="18170"/>
          <a:stretch>
            <a:fillRect/>
          </a:stretch>
        </p:blipFill>
        <p:spPr>
          <a:xfrm>
            <a:off x="1268082" y="3001992"/>
            <a:ext cx="2734575" cy="2609914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572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2A8C0C-E540-9AE8-9C5C-CF67988E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31" t="8176" r="14953" b="35220"/>
          <a:stretch>
            <a:fillRect/>
          </a:stretch>
        </p:blipFill>
        <p:spPr>
          <a:xfrm>
            <a:off x="207034" y="310551"/>
            <a:ext cx="11810616" cy="52362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C1920F-CE24-60F8-022D-97E0A40B60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15" t="10566" r="32288" b="45409"/>
          <a:stretch>
            <a:fillRect/>
          </a:stretch>
        </p:blipFill>
        <p:spPr>
          <a:xfrm>
            <a:off x="7401464" y="3692106"/>
            <a:ext cx="4425351" cy="30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06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A7C2155-A3B7-40DB-A5AF-6DBBF15195A4}"/>
              </a:ext>
            </a:extLst>
          </p:cNvPr>
          <p:cNvSpPr/>
          <p:nvPr/>
        </p:nvSpPr>
        <p:spPr>
          <a:xfrm>
            <a:off x="592347" y="489059"/>
            <a:ext cx="11007305" cy="1483743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ПОМОЩЬ </a:t>
            </a:r>
            <a:r>
              <a:rPr kumimoji="0" lang="ru-RU" sz="32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ОРОиК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( Прихода церкви)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В ПРОВЕДЕНИИ ОЛИМПИАДЫ: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A956AC7-6BC1-45BE-B2F0-31E14DF40A65}"/>
              </a:ext>
            </a:extLst>
          </p:cNvPr>
          <p:cNvSpPr/>
          <p:nvPr/>
        </p:nvSpPr>
        <p:spPr>
          <a:xfrm>
            <a:off x="609599" y="1972802"/>
            <a:ext cx="10903974" cy="4266634"/>
          </a:xfrm>
          <a:prstGeom prst="roundRect">
            <a:avLst/>
          </a:prstGeom>
          <a:solidFill>
            <a:sysClr val="window" lastClr="FFFFFF">
              <a:alpha val="65000"/>
            </a:sysClr>
          </a:solidFill>
          <a:ln w="12700" cap="flat" cmpd="sng" algn="ctr">
            <a:solidFill>
              <a:srgbClr val="F0941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Предлагает школе провести Школьный этап олимпиады;</a:t>
            </a: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Помогает зарегистрироваться на сайте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ttps://opk.pravolimp.ru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;</a:t>
            </a: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Может распечатать задания Школьного тура олимпиады на цветном принтере;</a:t>
            </a: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449263" marR="0" lvl="0" indent="111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Проводит консультацию по подготовке детей к олимпиаде (презентация, рассказ, ответы на вопросы).</a:t>
            </a:r>
          </a:p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997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47BA39-10FF-492D-92A7-BBF9FB0F4B89}"/>
              </a:ext>
            </a:extLst>
          </p:cNvPr>
          <p:cNvSpPr/>
          <p:nvPr/>
        </p:nvSpPr>
        <p:spPr>
          <a:xfrm>
            <a:off x="755169" y="225120"/>
            <a:ext cx="10681662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6633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Участники финала олимпиады 2025-26 </a:t>
            </a:r>
            <a:r>
              <a:rPr lang="ru-RU" sz="3600" b="1" dirty="0" err="1">
                <a:solidFill>
                  <a:srgbClr val="C00000"/>
                </a:solidFill>
              </a:rPr>
              <a:t>уч.г</a:t>
            </a:r>
            <a:r>
              <a:rPr lang="ru-RU" sz="36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7C569C-448F-E7B7-5648-79C6CC236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169" y="1054578"/>
            <a:ext cx="3765071" cy="50200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4017CB-A969-DA1D-A6A1-3F03E0D37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084" y="1054578"/>
            <a:ext cx="6693458" cy="502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18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05A394-85DC-64FF-60AA-65A55A847A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43" t="15630" r="12676" b="10031"/>
          <a:stretch>
            <a:fillRect/>
          </a:stretch>
        </p:blipFill>
        <p:spPr>
          <a:xfrm>
            <a:off x="583255" y="599534"/>
            <a:ext cx="7030065" cy="50982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53B622-49E4-850C-C763-C1BF63184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023" y="599534"/>
            <a:ext cx="3752491" cy="500332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3C0497-1F63-F9B2-8D1B-98CC831F481E}"/>
              </a:ext>
            </a:extLst>
          </p:cNvPr>
          <p:cNvSpPr/>
          <p:nvPr/>
        </p:nvSpPr>
        <p:spPr>
          <a:xfrm>
            <a:off x="743309" y="5745193"/>
            <a:ext cx="10705381" cy="5132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Церемония награждения победителей финала олимпиады по ОПК, май 2026 г.</a:t>
            </a:r>
          </a:p>
        </p:txBody>
      </p:sp>
    </p:spTree>
    <p:extLst>
      <p:ext uri="{BB962C8B-B14F-4D97-AF65-F5344CB8AC3E}">
        <p14:creationId xmlns:p14="http://schemas.microsoft.com/office/powerpoint/2010/main" val="3271338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31052-BF5B-F079-FAFA-7F787BEE3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A5EF69A-FDF6-3811-A7E4-92B9D7FF32D9}"/>
              </a:ext>
            </a:extLst>
          </p:cNvPr>
          <p:cNvSpPr/>
          <p:nvPr/>
        </p:nvSpPr>
        <p:spPr>
          <a:xfrm>
            <a:off x="1276709" y="1164566"/>
            <a:ext cx="9894499" cy="43822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На сайте ПРАВОЛИМП </a:t>
            </a:r>
          </a:p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 2026-27 учебном году </a:t>
            </a:r>
          </a:p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пройдет олимпиада </a:t>
            </a:r>
          </a:p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для ДЕТСКИХ САДОВ.</a:t>
            </a:r>
          </a:p>
          <a:p>
            <a:pPr algn="ctr"/>
            <a:r>
              <a:rPr lang="ru-RU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Следите за новостями!</a:t>
            </a:r>
          </a:p>
        </p:txBody>
      </p:sp>
    </p:spTree>
    <p:extLst>
      <p:ext uri="{BB962C8B-B14F-4D97-AF65-F5344CB8AC3E}">
        <p14:creationId xmlns:p14="http://schemas.microsoft.com/office/powerpoint/2010/main" val="146468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DEDB20-1D6C-42A9-8E50-428729099646}"/>
              </a:ext>
            </a:extLst>
          </p:cNvPr>
          <p:cNvSpPr/>
          <p:nvPr/>
        </p:nvSpPr>
        <p:spPr>
          <a:xfrm>
            <a:off x="3048000" y="2705725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СПАСИБО ЗА ВНИМАНИЕ!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516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{6FCCAEC9-A324-439C-B172-46AA56BC34AE}tf02900743</Template>
  <TotalTime>382</TotalTime>
  <Words>929</Words>
  <Application>Microsoft Office PowerPoint</Application>
  <PresentationFormat>Широкоэкранный</PresentationFormat>
  <Paragraphs>75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Garamond</vt:lpstr>
      <vt:lpstr>Trebuchet MS</vt:lpstr>
      <vt:lpstr>Натуральные материалы</vt:lpstr>
      <vt:lpstr>ОЛИМПИАДА  по предмету  «ОСНОВЫ ПРАВОСЛАВНОЙ КУЛЬТУРЫ»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ОЛИМПИАДА  по предмету  «ОСНОВЫ ПРАВОСЛАВНОЙ КУЛЬТУРЫ»</dc:title>
  <dc:creator>Ю К</dc:creator>
  <cp:lastModifiedBy>Ю К</cp:lastModifiedBy>
  <cp:revision>22</cp:revision>
  <dcterms:created xsi:type="dcterms:W3CDTF">2024-08-30T09:15:03Z</dcterms:created>
  <dcterms:modified xsi:type="dcterms:W3CDTF">2026-09-30T06:03:10Z</dcterms:modified>
</cp:coreProperties>
</file>