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337" r:id="rId4"/>
    <p:sldId id="338" r:id="rId5"/>
    <p:sldId id="261" r:id="rId6"/>
    <p:sldId id="339" r:id="rId7"/>
    <p:sldId id="272" r:id="rId8"/>
    <p:sldId id="262" r:id="rId9"/>
    <p:sldId id="331" r:id="rId10"/>
    <p:sldId id="327" r:id="rId11"/>
    <p:sldId id="326" r:id="rId12"/>
    <p:sldId id="265" r:id="rId13"/>
    <p:sldId id="285" r:id="rId14"/>
    <p:sldId id="287" r:id="rId15"/>
    <p:sldId id="288" r:id="rId16"/>
    <p:sldId id="314" r:id="rId17"/>
    <p:sldId id="295" r:id="rId18"/>
    <p:sldId id="320" r:id="rId19"/>
    <p:sldId id="334" r:id="rId20"/>
    <p:sldId id="341" r:id="rId21"/>
    <p:sldId id="315" r:id="rId22"/>
    <p:sldId id="311" r:id="rId23"/>
    <p:sldId id="335" r:id="rId24"/>
    <p:sldId id="342" r:id="rId25"/>
    <p:sldId id="324" r:id="rId26"/>
    <p:sldId id="343" r:id="rId27"/>
    <p:sldId id="34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08883-9190-4155-9B29-9616AEC094E4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DFF40-3688-4D7B-BDD0-C04E1C123A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7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965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«Пусть посмотрит на истинное христианство и бывало, крестилось много; болгары и жиды и всякая погань».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4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8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Решительность – состязание с </a:t>
            </a:r>
            <a:r>
              <a:rPr lang="ru-RU" dirty="0" err="1" smtClean="0"/>
              <a:t>Памом</a:t>
            </a:r>
            <a:r>
              <a:rPr lang="ru-RU" dirty="0" smtClean="0"/>
              <a:t> и сокрушение идолов.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4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Высокообразованный</a:t>
            </a:r>
            <a:r>
              <a:rPr lang="ru-RU" baseline="0" dirty="0" smtClean="0"/>
              <a:t> человек, лингвист, тяжело больной человек, с высокими духовными исканиями живёт 14 лет </a:t>
            </a:r>
            <a:r>
              <a:rPr lang="ru-RU" baseline="0" smtClean="0"/>
              <a:t>в заброшенном горном селе.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052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«Служение миссионерское, как служение апостольское, есть более всего ряд скорбей, болезней и трудов… Миссионер – страдалец, он страдает душой в начале служения своего от среды, в которую он попадает, там нет ни родной семьи, ни родного общества, ни привычной для него жизненной обстановки». </a:t>
            </a:r>
          </a:p>
          <a:p>
            <a:endParaRPr lang="ru-RU" dirty="0" smtClean="0"/>
          </a:p>
          <a:p>
            <a:r>
              <a:rPr lang="ru-RU" dirty="0" smtClean="0"/>
              <a:t>После этого он стал преподавать в центральном миссионерском училище. Алтайцы полюбили молодого миссионера, всегда готового идти туда, где были горе, страдания, болезни, даже эпидемии. Но, как правило, алтайцы долго не решались креститься, боясь мести злых духов, </a:t>
            </a:r>
            <a:r>
              <a:rPr lang="ru-RU" dirty="0" err="1" smtClean="0"/>
              <a:t>кам</a:t>
            </a:r>
            <a:r>
              <a:rPr lang="ru-RU" dirty="0" smtClean="0"/>
              <a:t> (шаманов), единоплеменников-язычников. Алтайцы говорили: «Мы никогда не слыхали таких речей; откуда это </a:t>
            </a:r>
            <a:r>
              <a:rPr lang="ru-RU" dirty="0" err="1" smtClean="0"/>
              <a:t>абыс</a:t>
            </a:r>
            <a:r>
              <a:rPr lang="ru-RU" dirty="0" smtClean="0"/>
              <a:t> (священник) знает то, чего не знают наши </a:t>
            </a:r>
            <a:r>
              <a:rPr lang="ru-RU" dirty="0" err="1" smtClean="0"/>
              <a:t>камы</a:t>
            </a:r>
            <a:r>
              <a:rPr lang="ru-RU" dirty="0" smtClean="0"/>
              <a:t>? Он говорит всё правду; слова Божии падают на сердце и трогают до слез». Методы работы по всей России.</a:t>
            </a:r>
            <a:r>
              <a:rPr lang="ru-RU" baseline="0" dirty="0" smtClean="0"/>
              <a:t> Проповедь </a:t>
            </a:r>
            <a:r>
              <a:rPr lang="ru-RU" baseline="0" dirty="0" err="1" smtClean="0"/>
              <a:t>ружиной</a:t>
            </a:r>
            <a:r>
              <a:rPr lang="ru-RU" baseline="0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F40-3688-4D7B-BDD0-C04E1C123AA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5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«В начале было Слово»: миссия Русской Православной Церкви — география веры и единство народов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6400800" cy="17526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А. Б. </a:t>
            </a:r>
            <a:r>
              <a:rPr lang="ru-RU" dirty="0"/>
              <a:t>Ефимов</a:t>
            </a:r>
          </a:p>
          <a:p>
            <a:r>
              <a:rPr lang="ru-RU" dirty="0" smtClean="0"/>
              <a:t>«Очерки </a:t>
            </a:r>
            <a:r>
              <a:rPr lang="ru-RU" dirty="0"/>
              <a:t>по истории миссионерства Русской Православной </a:t>
            </a:r>
            <a:r>
              <a:rPr lang="ru-RU" dirty="0" smtClean="0"/>
              <a:t>Церкви»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74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152" y="44624"/>
            <a:ext cx="8229600" cy="1143000"/>
          </a:xfrm>
        </p:spPr>
        <p:txBody>
          <a:bodyPr/>
          <a:lstStyle/>
          <a:p>
            <a:r>
              <a:rPr lang="ru-RU" dirty="0"/>
              <a:t> лат. </a:t>
            </a:r>
            <a:r>
              <a:rPr lang="en-US" dirty="0" err="1"/>
              <a:t>missio</a:t>
            </a:r>
            <a:r>
              <a:rPr lang="en-US" dirty="0"/>
              <a:t> </a:t>
            </a:r>
            <a:r>
              <a:rPr lang="ru-RU" dirty="0" smtClean="0"/>
              <a:t>- посылка</a:t>
            </a:r>
            <a:r>
              <a:rPr lang="ru-RU" dirty="0"/>
              <a:t>, поручение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Ответственное задание.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Дело распространения веры.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" b="31258"/>
          <a:stretch/>
        </p:blipFill>
        <p:spPr bwMode="auto">
          <a:xfrm>
            <a:off x="899592" y="2204864"/>
            <a:ext cx="7349716" cy="4396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203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74522"/>
            <a:ext cx="851693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42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656963"/>
            <a:ext cx="8607932" cy="1184995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" y="620688"/>
            <a:ext cx="9083233" cy="592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05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Домонгольский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период (988–1240)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43467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9" y="1196752"/>
            <a:ext cx="2520280" cy="222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3" y="3933056"/>
            <a:ext cx="2893293" cy="186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 rot="20440072">
            <a:off x="3152196" y="4493778"/>
            <a:ext cx="2861292" cy="216024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87" y="1196752"/>
            <a:ext cx="2853463" cy="160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лево 4"/>
          <p:cNvSpPr/>
          <p:nvPr/>
        </p:nvSpPr>
        <p:spPr>
          <a:xfrm rot="19268021">
            <a:off x="5654093" y="2874240"/>
            <a:ext cx="864096" cy="181075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125035"/>
            <a:ext cx="1699869" cy="258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верх 5"/>
          <p:cNvSpPr/>
          <p:nvPr/>
        </p:nvSpPr>
        <p:spPr>
          <a:xfrm rot="18529059">
            <a:off x="6948507" y="3008907"/>
            <a:ext cx="206477" cy="1524862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338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Ближайшие соседи – </a:t>
            </a:r>
            <a:br>
              <a:rPr lang="ru-RU" dirty="0" smtClean="0"/>
            </a:br>
            <a:r>
              <a:rPr lang="ru-RU" dirty="0" smtClean="0"/>
              <a:t>половцы и </a:t>
            </a:r>
            <a:r>
              <a:rPr lang="ru-RU" dirty="0" err="1" smtClean="0"/>
              <a:t>болгаре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/>
          <a:stretch/>
        </p:blipFill>
        <p:spPr bwMode="auto">
          <a:xfrm>
            <a:off x="1475656" y="1540042"/>
            <a:ext cx="7200800" cy="502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160024"/>
            <a:ext cx="2304256" cy="240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7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09" y="79548"/>
            <a:ext cx="8523016" cy="666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472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Монастырский период </a:t>
            </a:r>
            <a:r>
              <a:rPr lang="ru-RU" dirty="0">
                <a:solidFill>
                  <a:srgbClr val="FF0000"/>
                </a:solidFill>
              </a:rPr>
              <a:t>(1240–1552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42864"/>
            <a:ext cx="2787189" cy="241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" b="28165"/>
          <a:stretch/>
        </p:blipFill>
        <p:spPr bwMode="auto">
          <a:xfrm>
            <a:off x="4139952" y="1268760"/>
            <a:ext cx="4625688" cy="513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8636" y="3836159"/>
            <a:ext cx="3377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Иноки: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 учили </a:t>
            </a:r>
            <a:r>
              <a:rPr lang="ru-RU" dirty="0"/>
              <a:t>расчищать лес, обрабатывать землю, строить дома и ладьи, </a:t>
            </a:r>
            <a:r>
              <a:rPr lang="ru-RU" dirty="0" smtClean="0"/>
              <a:t>ловить рыбу;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голодные годы бесплатно кормил до </a:t>
            </a:r>
            <a:r>
              <a:rPr lang="ru-RU" dirty="0" smtClean="0"/>
              <a:t>1000 </a:t>
            </a:r>
            <a:r>
              <a:rPr lang="ru-RU" dirty="0"/>
              <a:t>нищих </a:t>
            </a:r>
            <a:r>
              <a:rPr lang="ru-RU" dirty="0" smtClean="0"/>
              <a:t>ежедневно;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Строили больницы</a:t>
            </a:r>
            <a:r>
              <a:rPr lang="ru-RU" dirty="0"/>
              <a:t>, школы, гостиницы и </a:t>
            </a:r>
            <a:r>
              <a:rPr lang="ru-RU" dirty="0" smtClean="0"/>
              <a:t>богадельни.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568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7076184" cy="652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00392" y="1196752"/>
            <a:ext cx="64807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чудь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1820"/>
            <a:ext cx="792088" cy="7920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439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2656"/>
            <a:ext cx="5400600" cy="614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19617"/>
            <a:ext cx="432048" cy="43204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1628800"/>
            <a:ext cx="100811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лопари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813466"/>
            <a:ext cx="1512168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Преп. Лазарь </a:t>
            </a:r>
            <a:r>
              <a:rPr lang="ru-RU" dirty="0" err="1" smtClean="0"/>
              <a:t>Нуромский</a:t>
            </a:r>
            <a:r>
              <a:rPr lang="ru-RU" dirty="0" smtClean="0"/>
              <a:t>, </a:t>
            </a:r>
            <a:r>
              <a:rPr lang="ru-RU" dirty="0" err="1" smtClean="0"/>
              <a:t>преп.Феодорит</a:t>
            </a:r>
            <a:r>
              <a:rPr lang="ru-RU" dirty="0" smtClean="0"/>
              <a:t> Кольский</a:t>
            </a:r>
            <a:endParaRPr lang="ru-RU" dirty="0"/>
          </a:p>
        </p:txBody>
      </p:sp>
      <p:cxnSp>
        <p:nvCxnSpPr>
          <p:cNvPr id="8" name="Прямая со стрелкой 7"/>
          <p:cNvCxnSpPr>
            <a:endCxn id="4" idx="1"/>
          </p:cNvCxnSpPr>
          <p:nvPr/>
        </p:nvCxnSpPr>
        <p:spPr>
          <a:xfrm flipV="1">
            <a:off x="1763688" y="1813466"/>
            <a:ext cx="1296144" cy="323166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8024" y="764704"/>
            <a:ext cx="1800200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Ижора, чудь, лопари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7504" y="519844"/>
            <a:ext cx="2088232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Преп.Зосима</a:t>
            </a:r>
            <a:r>
              <a:rPr lang="ru-RU" dirty="0" smtClean="0"/>
              <a:t>, </a:t>
            </a:r>
            <a:r>
              <a:rPr lang="ru-RU" dirty="0" err="1" smtClean="0"/>
              <a:t>Савватий</a:t>
            </a:r>
            <a:r>
              <a:rPr lang="ru-RU" dirty="0" smtClean="0"/>
              <a:t> и Герман Соловецкие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267744" y="764704"/>
            <a:ext cx="1728192" cy="7093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4984"/>
            <a:ext cx="1659858" cy="240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6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050" y="1268760"/>
            <a:ext cx="346729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Перевод священных текстов (дело неслыханное);</a:t>
            </a:r>
          </a:p>
          <a:p>
            <a:r>
              <a:rPr lang="ru-RU" dirty="0" smtClean="0"/>
              <a:t>Ласково беседовал </a:t>
            </a:r>
            <a:r>
              <a:rPr lang="ru-RU" dirty="0"/>
              <a:t>с зырянами, «вошел в их среду, как «овца среди волков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«</a:t>
            </a:r>
            <a:r>
              <a:rPr lang="ru-RU" dirty="0"/>
              <a:t>У него плохой обычай – не начинать бой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Школы;</a:t>
            </a:r>
          </a:p>
          <a:p>
            <a:r>
              <a:rPr lang="ru-RU" dirty="0" smtClean="0"/>
              <a:t>Решительность и бескорыстие;</a:t>
            </a:r>
          </a:p>
          <a:p>
            <a:r>
              <a:rPr lang="ru-RU" dirty="0" smtClean="0"/>
              <a:t>Заступничество за свой народ перед властями.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496" y="0"/>
            <a:ext cx="5219504" cy="693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80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1552–1727: взятие Казани – проповедь в Сибири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Миссия - государственное дело. </a:t>
            </a:r>
          </a:p>
          <a:p>
            <a:r>
              <a:rPr lang="ru-RU" dirty="0" smtClean="0"/>
              <a:t>Миссионерские </a:t>
            </a:r>
            <a:r>
              <a:rPr lang="ru-RU" dirty="0"/>
              <a:t>экспедиции.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2" b="11035"/>
          <a:stretch/>
        </p:blipFill>
        <p:spPr bwMode="auto">
          <a:xfrm>
            <a:off x="1043608" y="2852936"/>
            <a:ext cx="6816411" cy="3735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8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Просвещение </a:t>
            </a:r>
            <a:r>
              <a:rPr lang="ru-RU" dirty="0"/>
              <a:t>народов </a:t>
            </a:r>
            <a:r>
              <a:rPr lang="ru-RU" dirty="0" smtClean="0"/>
              <a:t>Поволжья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068960"/>
            <a:ext cx="3826768" cy="348925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«Наказе» говорилось, что </a:t>
            </a:r>
            <a:r>
              <a:rPr lang="ru-RU" dirty="0" smtClean="0"/>
              <a:t>епископу следует </a:t>
            </a:r>
            <a:r>
              <a:rPr lang="ru-RU" dirty="0" err="1" smtClean="0"/>
              <a:t>новокрещёных</a:t>
            </a:r>
            <a:r>
              <a:rPr lang="ru-RU" dirty="0" smtClean="0"/>
              <a:t> покоить у </a:t>
            </a:r>
            <a:r>
              <a:rPr lang="ru-RU" dirty="0"/>
              <a:t>себя </a:t>
            </a:r>
            <a:r>
              <a:rPr lang="ru-RU" dirty="0" smtClean="0"/>
              <a:t>в доме, кормить, говорить </a:t>
            </a:r>
            <a:r>
              <a:rPr lang="ru-RU" dirty="0"/>
              <a:t>с ними с </a:t>
            </a:r>
            <a:r>
              <a:rPr lang="ru-RU" dirty="0" smtClean="0"/>
              <a:t>кротостью, не </a:t>
            </a:r>
            <a:r>
              <a:rPr lang="ru-RU" dirty="0"/>
              <a:t>выдавать </a:t>
            </a:r>
            <a:r>
              <a:rPr lang="ru-RU" dirty="0" smtClean="0"/>
              <a:t>воеводам.</a:t>
            </a:r>
          </a:p>
          <a:p>
            <a:r>
              <a:rPr lang="ru-RU" dirty="0" smtClean="0"/>
              <a:t>Лечение «мзды не приемля».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3146732" cy="487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8075" y="1412776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Святители Гурий и </a:t>
            </a:r>
            <a:r>
              <a:rPr lang="ru-RU" sz="3200" dirty="0" err="1" smtClean="0">
                <a:solidFill>
                  <a:srgbClr val="FF0000"/>
                </a:solidFill>
              </a:rPr>
              <a:t>Варсонофий</a:t>
            </a:r>
            <a:r>
              <a:rPr lang="ru-RU" sz="3200" dirty="0" smtClean="0">
                <a:solidFill>
                  <a:srgbClr val="FF0000"/>
                </a:solidFill>
              </a:rPr>
              <a:t> Казанские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043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Сибирь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08912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простых людей.</a:t>
            </a:r>
          </a:p>
          <a:p>
            <a:r>
              <a:rPr lang="ru-RU" dirty="0" smtClean="0"/>
              <a:t>К. </a:t>
            </a:r>
            <a:r>
              <a:rPr lang="en-US" dirty="0" smtClean="0"/>
              <a:t>XVII </a:t>
            </a:r>
            <a:r>
              <a:rPr lang="ru-RU" dirty="0" smtClean="0"/>
              <a:t>в. </a:t>
            </a:r>
            <a:r>
              <a:rPr lang="ru-RU" dirty="0"/>
              <a:t>«где </a:t>
            </a:r>
            <a:r>
              <a:rPr lang="ru-RU" dirty="0" smtClean="0"/>
              <a:t>зимовье, </a:t>
            </a:r>
            <a:r>
              <a:rPr lang="ru-RU" dirty="0"/>
              <a:t>там и </a:t>
            </a:r>
            <a:r>
              <a:rPr lang="ru-RU" dirty="0" smtClean="0"/>
              <a:t>крест; </a:t>
            </a:r>
            <a:r>
              <a:rPr lang="ru-RU" dirty="0"/>
              <a:t>где </a:t>
            </a:r>
            <a:r>
              <a:rPr lang="ru-RU" dirty="0" smtClean="0"/>
              <a:t>крепость, </a:t>
            </a:r>
            <a:r>
              <a:rPr lang="ru-RU" dirty="0"/>
              <a:t>там </a:t>
            </a:r>
            <a:r>
              <a:rPr lang="ru-RU" dirty="0" smtClean="0"/>
              <a:t>церковь; </a:t>
            </a:r>
            <a:r>
              <a:rPr lang="ru-RU" dirty="0"/>
              <a:t>где город, там </a:t>
            </a:r>
            <a:r>
              <a:rPr lang="ru-RU" dirty="0" smtClean="0"/>
              <a:t>и монастырь».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97660"/>
            <a:ext cx="460851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816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Святитель </a:t>
            </a:r>
            <a:r>
              <a:rPr lang="ru-RU" dirty="0" err="1"/>
              <a:t>Филофей</a:t>
            </a:r>
            <a:r>
              <a:rPr lang="ru-RU" dirty="0"/>
              <a:t> (Лещинский</a:t>
            </a:r>
            <a:r>
              <a:rPr lang="ru-RU" dirty="0" smtClean="0"/>
              <a:t>) -  Апостол </a:t>
            </a:r>
            <a:r>
              <a:rPr lang="ru-RU" dirty="0"/>
              <a:t>Сибири.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33710"/>
            <a:ext cx="353873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У</a:t>
            </a:r>
            <a:r>
              <a:rPr lang="ru-RU" dirty="0" smtClean="0"/>
              <a:t>правлял </a:t>
            </a:r>
            <a:r>
              <a:rPr lang="ru-RU" dirty="0"/>
              <a:t>Сибирской епархией в 1702–1711 гг., </a:t>
            </a:r>
            <a:r>
              <a:rPr lang="ru-RU" dirty="0" smtClean="0"/>
              <a:t>1715–1720 </a:t>
            </a:r>
            <a:r>
              <a:rPr lang="ru-RU" dirty="0"/>
              <a:t>гг. </a:t>
            </a:r>
            <a:endParaRPr lang="ru-RU" dirty="0" smtClean="0"/>
          </a:p>
          <a:p>
            <a:r>
              <a:rPr lang="ru-RU" dirty="0" smtClean="0"/>
              <a:t>Ежегодные миссионерские путешествия.</a:t>
            </a:r>
          </a:p>
          <a:p>
            <a:r>
              <a:rPr lang="ru-RU" dirty="0"/>
              <a:t>О</a:t>
            </a:r>
            <a:r>
              <a:rPr lang="ru-RU" dirty="0" smtClean="0"/>
              <a:t>братил </a:t>
            </a:r>
            <a:r>
              <a:rPr lang="ru-RU" dirty="0"/>
              <a:t>в христианскую веру до 30 тысяч </a:t>
            </a:r>
            <a:r>
              <a:rPr lang="ru-RU" dirty="0" smtClean="0"/>
              <a:t>инородцев.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439269" cy="4967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273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Миссионеры плывут на Аляску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56211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620595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1794г. братия Валаамского монастыря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1844824"/>
            <a:ext cx="2523909" cy="389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1" y="6021288"/>
            <a:ext cx="2843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Преп. Герман Аляскинский – покровитель Америки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6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Святитель Иннокентий (Вениаминов) </a:t>
            </a:r>
            <a:r>
              <a:rPr lang="ru-RU" dirty="0" smtClean="0"/>
              <a:t>(1797 -1879</a:t>
            </a:r>
            <a:r>
              <a:rPr lang="ru-RU" dirty="0"/>
              <a:t>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99819"/>
            <a:ext cx="618864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776" y="1772816"/>
            <a:ext cx="27363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Переводы на алеутский, якутский, тунгусский языки.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Книга «Указание пути в Царствие Небесное».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Лечение оспы.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Объезды епархии, площадь которой 20 </a:t>
            </a:r>
            <a:r>
              <a:rPr lang="ru-RU" dirty="0" err="1" smtClean="0"/>
              <a:t>млн.км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Национальный праздник Якутии – день первой литургии на якутском языке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Основание столицы -  </a:t>
            </a:r>
            <a:r>
              <a:rPr lang="ru-RU" dirty="0" err="1" smtClean="0"/>
              <a:t>г.Благовещенска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479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07368" cy="47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304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3"/>
          <a:stretch/>
        </p:blipFill>
        <p:spPr bwMode="auto">
          <a:xfrm>
            <a:off x="0" y="0"/>
            <a:ext cx="9144000" cy="641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44624"/>
            <a:ext cx="481878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099" y="59741"/>
            <a:ext cx="2321961" cy="329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66673" y="210871"/>
            <a:ext cx="4248472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Алтайская миссия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70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Преподобный </a:t>
            </a:r>
            <a:r>
              <a:rPr lang="ru-RU" dirty="0" err="1"/>
              <a:t>Макарий</a:t>
            </a:r>
            <a:r>
              <a:rPr lang="ru-RU" dirty="0"/>
              <a:t> (Глухарёв)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323745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1772816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1830 год.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Школы.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Основы алтайской письменности. Переводы священных текстов.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троительство для крещёных домов.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Помощь деньгами, скотом.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Трапезы и беседы после богослужений.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Навыки гигиены.</a:t>
            </a:r>
            <a:r>
              <a:rPr lang="ru-RU" dirty="0"/>
              <a:t> Лечение.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Обучение </a:t>
            </a:r>
            <a:r>
              <a:rPr lang="ru-RU" dirty="0"/>
              <a:t>сельскохозяйственному труду, </a:t>
            </a:r>
            <a:r>
              <a:rPr lang="ru-RU" dirty="0" smtClean="0"/>
              <a:t>выпеканию хлеба. </a:t>
            </a:r>
          </a:p>
        </p:txBody>
      </p:sp>
    </p:spTree>
    <p:extLst>
      <p:ext uri="{BB962C8B-B14F-4D97-AF65-F5344CB8AC3E}">
        <p14:creationId xmlns:p14="http://schemas.microsoft.com/office/powerpoint/2010/main" val="414226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Святитель </a:t>
            </a:r>
            <a:r>
              <a:rPr lang="ru-RU" dirty="0" err="1" smtClean="0"/>
              <a:t>Макарий</a:t>
            </a:r>
            <a:r>
              <a:rPr lang="ru-RU" dirty="0" smtClean="0"/>
              <a:t> Невский, апостол Алтая (1835—1926)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815822" cy="480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648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Расцвет миссионерского дела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(1870-1905)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1870 </a:t>
            </a:r>
            <a:r>
              <a:rPr lang="ru-RU" dirty="0"/>
              <a:t>– </a:t>
            </a:r>
            <a:r>
              <a:rPr lang="ru-RU" dirty="0" smtClean="0"/>
              <a:t>создание </a:t>
            </a:r>
            <a:r>
              <a:rPr lang="ru-RU" i="1" dirty="0" smtClean="0"/>
              <a:t>Православного миссионерского общества </a:t>
            </a:r>
            <a:r>
              <a:rPr lang="ru-RU" dirty="0" smtClean="0"/>
              <a:t>святителем Иннокентием. Собранные </a:t>
            </a:r>
            <a:r>
              <a:rPr lang="ru-RU" dirty="0"/>
              <a:t>средства направлялись в первую очередь на увеличение числа миссионеров, на устройство храмов и школ, составление переводов богослужебных и духовно-нравственных книг, на помощь при организации оседлой жизни кочевников. </a:t>
            </a:r>
            <a:endParaRPr lang="ru-RU" dirty="0" smtClean="0"/>
          </a:p>
          <a:p>
            <a:r>
              <a:rPr lang="ru-RU" dirty="0"/>
              <a:t>десятки непросвещенных народов получают от миссионеров </a:t>
            </a:r>
            <a:r>
              <a:rPr lang="ru-RU" dirty="0" smtClean="0"/>
              <a:t>письменность на </a:t>
            </a:r>
            <a:r>
              <a:rPr lang="ru-RU" dirty="0"/>
              <a:t>родном языке.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1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Н.И.Ильминский</a:t>
            </a:r>
            <a:r>
              <a:rPr lang="ru-RU" dirty="0" smtClean="0"/>
              <a:t> и казанская школа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24744"/>
            <a:ext cx="406130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80728"/>
            <a:ext cx="3384376" cy="5998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883967"/>
            <a:ext cx="6480720" cy="1859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806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476287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Митрополит Нестор (Анисимов)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1885 </a:t>
            </a:r>
            <a:r>
              <a:rPr lang="ru-RU" dirty="0"/>
              <a:t>—1962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1"/>
          <a:stretch/>
        </p:blipFill>
        <p:spPr bwMode="auto">
          <a:xfrm>
            <a:off x="5967662" y="404664"/>
            <a:ext cx="3020993" cy="578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5055" y="2204864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Изучив </a:t>
            </a:r>
            <a:r>
              <a:rPr lang="ru-RU" dirty="0"/>
              <a:t>эвенкийский, тунгусский и корякский языки, перевёл на них Божественную литургию, частично Евангелие, молитвы, проповеди и беседы. Составил русско-корякский словарь и разговорник.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83258"/>
            <a:ext cx="3528392" cy="264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36069" y="3645024"/>
            <a:ext cx="3578913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i="1" dirty="0" smtClean="0"/>
              <a:t>«Несчастные </a:t>
            </a:r>
            <a:r>
              <a:rPr lang="ru-RU" i="1" dirty="0"/>
              <a:t>обитатели этой заброшенной российской окраины почти поголовно болели чесоткой. Руководствуясь скромными медицинскими знаниями, я старался, по мере возможности, лечить их. Они всегда с нетерпением ждали и радостно встречали меня как избавителя от телесных страданий».</a:t>
            </a:r>
          </a:p>
        </p:txBody>
      </p:sp>
    </p:spTree>
    <p:extLst>
      <p:ext uri="{BB962C8B-B14F-4D97-AF65-F5344CB8AC3E}">
        <p14:creationId xmlns:p14="http://schemas.microsoft.com/office/powerpoint/2010/main" val="2060256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Апостол Павел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3682752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«Для всех я сделался всем, чтобы спасти по крайней мере некоторых»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(1 Кор 9, 22).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0648"/>
            <a:ext cx="4435165" cy="636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031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Ф. М. Достоевский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626108" cy="531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686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Путь ко Христу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«Я </a:t>
            </a:r>
            <a:r>
              <a:rPr lang="ru-RU" i="1" dirty="0"/>
              <a:t>сложил в себе символ </a:t>
            </a:r>
            <a:r>
              <a:rPr lang="ru-RU" i="1" dirty="0" smtClean="0"/>
              <a:t>веры: </a:t>
            </a:r>
            <a:r>
              <a:rPr lang="ru-RU" i="1" dirty="0"/>
              <a:t>верить, что нет ничего прекраснее, глубже, </a:t>
            </a:r>
            <a:r>
              <a:rPr lang="ru-RU" i="1" dirty="0" smtClean="0"/>
              <a:t>симпатичнее</a:t>
            </a:r>
            <a:r>
              <a:rPr lang="ru-RU" i="1" dirty="0"/>
              <a:t>, разумнее, мужественнее и совершеннее </a:t>
            </a:r>
            <a:r>
              <a:rPr lang="ru-RU" i="1" dirty="0" smtClean="0"/>
              <a:t>Христа»</a:t>
            </a:r>
          </a:p>
          <a:p>
            <a:r>
              <a:rPr lang="ru-RU" dirty="0" smtClean="0"/>
              <a:t>Притча </a:t>
            </a:r>
            <a:r>
              <a:rPr lang="ru-RU" dirty="0"/>
              <a:t>о воскрешении </a:t>
            </a:r>
            <a:r>
              <a:rPr lang="ru-RU" dirty="0" smtClean="0"/>
              <a:t>Лазаря, духовное возрождение Раскольникова – </a:t>
            </a:r>
            <a:r>
              <a:rPr lang="ru-RU" dirty="0" smtClean="0">
                <a:solidFill>
                  <a:srgbClr val="0070C0"/>
                </a:solidFill>
              </a:rPr>
              <a:t>«Преступление и наказание». </a:t>
            </a:r>
          </a:p>
          <a:p>
            <a:r>
              <a:rPr lang="ru-RU" dirty="0" smtClean="0"/>
              <a:t>«Положительно прекрасный человек» князь Мышкин - </a:t>
            </a:r>
            <a:r>
              <a:rPr lang="ru-RU" dirty="0" smtClean="0">
                <a:solidFill>
                  <a:srgbClr val="0070C0"/>
                </a:solidFill>
              </a:rPr>
              <a:t>«Идиот».</a:t>
            </a:r>
          </a:p>
          <a:p>
            <a:r>
              <a:rPr lang="ru-RU" dirty="0" smtClean="0"/>
              <a:t>Глава «Великий инквизитор», общество без Бога и свобода воли –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«Братья Карамазовы»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694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857</Words>
  <Application>Microsoft Office PowerPoint</Application>
  <PresentationFormat>Экран (4:3)</PresentationFormat>
  <Paragraphs>87</Paragraphs>
  <Slides>27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«В начале было Слово»: миссия Русской Православной Церкви — география веры и единство народов России</vt:lpstr>
      <vt:lpstr> лат. missio - посылка, поручение</vt:lpstr>
      <vt:lpstr>Презентация PowerPoint</vt:lpstr>
      <vt:lpstr>Презентация PowerPoint</vt:lpstr>
      <vt:lpstr>Домонгольский период (988–1240) </vt:lpstr>
      <vt:lpstr>Ближайшие соседи –  половцы и болгаре</vt:lpstr>
      <vt:lpstr>Презентация PowerPoint</vt:lpstr>
      <vt:lpstr>Монастырский период (1240–1552)</vt:lpstr>
      <vt:lpstr>Презентация PowerPoint</vt:lpstr>
      <vt:lpstr>Презентация PowerPoint</vt:lpstr>
      <vt:lpstr>Презентация PowerPoint</vt:lpstr>
      <vt:lpstr>1552–1727: взятие Казани – проповедь в Сибири</vt:lpstr>
      <vt:lpstr>Просвещение народов Поволжья</vt:lpstr>
      <vt:lpstr>Сибирь</vt:lpstr>
      <vt:lpstr>Святитель Филофей (Лещинский) -  Апостол Сибири. </vt:lpstr>
      <vt:lpstr>Миссионеры плывут на Аляску</vt:lpstr>
      <vt:lpstr>Святитель Иннокентий (Вениаминов) (1797 -1879)</vt:lpstr>
      <vt:lpstr>Презентация PowerPoint</vt:lpstr>
      <vt:lpstr>Презентация PowerPoint</vt:lpstr>
      <vt:lpstr>Преподобный Макарий (Глухарёв)</vt:lpstr>
      <vt:lpstr>Святитель Макарий Невский, апостол Алтая (1835—1926)</vt:lpstr>
      <vt:lpstr> Расцвет миссионерского дела (1870-1905)</vt:lpstr>
      <vt:lpstr>Н.И.Ильминский и казанская школа</vt:lpstr>
      <vt:lpstr>Митрополит Нестор (Анисимов)  1885 —1962</vt:lpstr>
      <vt:lpstr>Апостол Павел</vt:lpstr>
      <vt:lpstr>Ф. М. Достоевский</vt:lpstr>
      <vt:lpstr>Путь ко Христу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83</cp:revision>
  <dcterms:created xsi:type="dcterms:W3CDTF">2026-10-04T19:18:50Z</dcterms:created>
  <dcterms:modified xsi:type="dcterms:W3CDTF">2026-10-07T09:51:49Z</dcterms:modified>
</cp:coreProperties>
</file>