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6" r:id="rId3"/>
    <p:sldId id="259" r:id="rId4"/>
    <p:sldId id="258" r:id="rId5"/>
    <p:sldId id="260" r:id="rId6"/>
    <p:sldId id="269" r:id="rId7"/>
    <p:sldId id="270" r:id="rId8"/>
    <p:sldId id="271" r:id="rId9"/>
    <p:sldId id="272" r:id="rId10"/>
    <p:sldId id="268" r:id="rId11"/>
    <p:sldId id="262" r:id="rId12"/>
    <p:sldId id="263" r:id="rId13"/>
    <p:sldId id="266" r:id="rId14"/>
    <p:sldId id="261" r:id="rId15"/>
    <p:sldId id="267" r:id="rId16"/>
    <p:sldId id="26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97196B-CBA1-4E28-97D8-8F292AEE9B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4108" y="1871131"/>
            <a:ext cx="7482624" cy="2340261"/>
          </a:xfrm>
        </p:spPr>
        <p:txBody>
          <a:bodyPr/>
          <a:lstStyle/>
          <a:p>
            <a:r>
              <a:rPr lang="ru-RU" sz="3800" b="1" dirty="0">
                <a:solidFill>
                  <a:schemeClr val="accent4">
                    <a:lumMod val="50000"/>
                  </a:schemeClr>
                </a:solidFill>
              </a:rPr>
              <a:t>ОЛИМПИАДА </a:t>
            </a:r>
            <a:br>
              <a:rPr lang="ru-RU" sz="38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3800" b="1" dirty="0">
                <a:solidFill>
                  <a:schemeClr val="accent4">
                    <a:lumMod val="50000"/>
                  </a:schemeClr>
                </a:solidFill>
              </a:rPr>
              <a:t>по предмету </a:t>
            </a:r>
            <a:br>
              <a:rPr lang="ru-RU" sz="38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3800" b="1" dirty="0">
                <a:solidFill>
                  <a:schemeClr val="accent4">
                    <a:lumMod val="50000"/>
                  </a:schemeClr>
                </a:solidFill>
              </a:rPr>
              <a:t>«ОСНОВЫ ПРАВОСЛАВНОЙ КУЛЬТУРЫ»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2208B3F-EC54-47E5-AAEC-6C498C2A1A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4314423"/>
            <a:ext cx="6815669" cy="953036"/>
          </a:xfrm>
        </p:spPr>
        <p:txBody>
          <a:bodyPr/>
          <a:lstStyle/>
          <a:p>
            <a:r>
              <a:rPr lang="ru-RU" sz="4000" b="1" dirty="0">
                <a:solidFill>
                  <a:srgbClr val="002060"/>
                </a:solidFill>
              </a:rPr>
              <a:t>2026-2027 учебный год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785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AA01826-DD23-83CA-9499-6B1A4A315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3117E27-3DDE-04BE-7D96-3B367272D5C6}"/>
              </a:ext>
            </a:extLst>
          </p:cNvPr>
          <p:cNvSpPr/>
          <p:nvPr/>
        </p:nvSpPr>
        <p:spPr>
          <a:xfrm>
            <a:off x="502024" y="147482"/>
            <a:ext cx="11170023" cy="1200329"/>
          </a:xfrm>
          <a:prstGeom prst="rect">
            <a:avLst/>
          </a:prstGeom>
          <a:solidFill>
            <a:schemeClr val="bg1"/>
          </a:solidFill>
          <a:ln w="38100"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Список литературы для подготовки к олимпиаде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</a:rPr>
              <a:t> “Основы православной культуры” 2026-2027 </a:t>
            </a:r>
            <a:r>
              <a:rPr lang="ru-RU" sz="3600" b="1" dirty="0" err="1">
                <a:solidFill>
                  <a:srgbClr val="C00000"/>
                </a:solidFill>
              </a:rPr>
              <a:t>уч.г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E5BB400-65BF-CE45-A282-E0F3C8C02B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821" t="35094" r="26627" b="7044"/>
          <a:stretch>
            <a:fillRect/>
          </a:stretch>
        </p:blipFill>
        <p:spPr>
          <a:xfrm>
            <a:off x="2234240" y="1427671"/>
            <a:ext cx="7962182" cy="475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94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E220535-A215-426A-9A69-737D8270D09D}"/>
              </a:ext>
            </a:extLst>
          </p:cNvPr>
          <p:cNvSpPr/>
          <p:nvPr/>
        </p:nvSpPr>
        <p:spPr>
          <a:xfrm>
            <a:off x="3297798" y="5611906"/>
            <a:ext cx="55964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https://opk.pravolimp.ru/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DFA7CB5-99EF-51FC-6B1A-BB9EFA37AA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45" t="7170" r="17430" b="16226"/>
          <a:stretch>
            <a:fillRect/>
          </a:stretch>
        </p:blipFill>
        <p:spPr>
          <a:xfrm>
            <a:off x="1958196" y="133912"/>
            <a:ext cx="8419381" cy="547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9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C2A8C0C-E540-9AE8-9C5C-CF67988E69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231" t="8176" r="14953" b="35220"/>
          <a:stretch>
            <a:fillRect/>
          </a:stretch>
        </p:blipFill>
        <p:spPr>
          <a:xfrm>
            <a:off x="207034" y="310551"/>
            <a:ext cx="11810616" cy="523623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3C1920F-CE24-60F8-022D-97E0A40B60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415" t="10566" r="32288" b="45409"/>
          <a:stretch>
            <a:fillRect/>
          </a:stretch>
        </p:blipFill>
        <p:spPr>
          <a:xfrm>
            <a:off x="7401464" y="3692106"/>
            <a:ext cx="4425351" cy="301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06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5A7C2155-A3B7-40DB-A5AF-6DBBF15195A4}"/>
              </a:ext>
            </a:extLst>
          </p:cNvPr>
          <p:cNvSpPr/>
          <p:nvPr/>
        </p:nvSpPr>
        <p:spPr>
          <a:xfrm>
            <a:off x="592347" y="489059"/>
            <a:ext cx="11007305" cy="1483743"/>
          </a:xfrm>
          <a:prstGeom prst="roundRect">
            <a:avLst/>
          </a:prstGeom>
          <a:solidFill>
            <a:sysClr val="window" lastClr="FFFFFF">
              <a:alpha val="0"/>
            </a:sys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ПОМОЩЬ ЦЕРКВИ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В ПРОВЕДЕНИИ ОЛИМПИАДЫ: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FA956AC7-6BC1-45BE-B2F0-31E14DF40A65}"/>
              </a:ext>
            </a:extLst>
          </p:cNvPr>
          <p:cNvSpPr/>
          <p:nvPr/>
        </p:nvSpPr>
        <p:spPr>
          <a:xfrm>
            <a:off x="609599" y="1972802"/>
            <a:ext cx="10903974" cy="4266634"/>
          </a:xfrm>
          <a:prstGeom prst="roundRect">
            <a:avLst/>
          </a:prstGeom>
          <a:solidFill>
            <a:sysClr val="window" lastClr="FFFFFF">
              <a:alpha val="65000"/>
            </a:sysClr>
          </a:solidFill>
          <a:ln w="12700" cap="flat" cmpd="sng" algn="ctr">
            <a:solidFill>
              <a:srgbClr val="F09415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895350" marR="0" lvl="0" indent="111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Предложить школе провести Школьный этап олимпиады;</a:t>
            </a:r>
          </a:p>
          <a:p>
            <a:pPr marL="895350" marR="0" lvl="0" indent="111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895350" marR="0" lvl="0" indent="111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Помочь зарегистрироваться на сайте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ttps://opk.pravolimp.ru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;</a:t>
            </a:r>
          </a:p>
          <a:p>
            <a:pPr marL="895350" marR="0" lvl="0" indent="111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895350" marR="0" lvl="0" indent="111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Распечатать задания Школьного тура олимпиады на цветном принтере;</a:t>
            </a:r>
          </a:p>
          <a:p>
            <a:pPr marL="895350" marR="0" lvl="0" indent="111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895350" marR="0" lvl="0" indent="111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Провести консультацию по подготовке детей к олимпиаде (презентация, рассказ, ответы на вопросы).</a:t>
            </a:r>
          </a:p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8997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67C569C-448F-E7B7-5648-79C6CC236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169" y="1054578"/>
            <a:ext cx="3765071" cy="50200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F4017CB-A969-DA1D-A6A1-3F03E0D37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084" y="1054578"/>
            <a:ext cx="6693458" cy="502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18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A05A394-85DC-64FF-60AA-65A55A847A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443" t="15630" r="12676" b="10031"/>
          <a:stretch>
            <a:fillRect/>
          </a:stretch>
        </p:blipFill>
        <p:spPr>
          <a:xfrm>
            <a:off x="583255" y="599534"/>
            <a:ext cx="7030065" cy="50982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553B622-49E4-850C-C763-C1BF63184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023" y="599534"/>
            <a:ext cx="3752491" cy="500332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13C0497-1F63-F9B2-8D1B-98CC831F481E}"/>
              </a:ext>
            </a:extLst>
          </p:cNvPr>
          <p:cNvSpPr/>
          <p:nvPr/>
        </p:nvSpPr>
        <p:spPr>
          <a:xfrm>
            <a:off x="743309" y="5745193"/>
            <a:ext cx="10705381" cy="51327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Церемония награждения победителей финала олимпиады по ОПК, май 2026 г.</a:t>
            </a:r>
          </a:p>
        </p:txBody>
      </p:sp>
    </p:spTree>
    <p:extLst>
      <p:ext uri="{BB962C8B-B14F-4D97-AF65-F5344CB8AC3E}">
        <p14:creationId xmlns:p14="http://schemas.microsoft.com/office/powerpoint/2010/main" val="3271338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4DEDB20-1D6C-42A9-8E50-428729099646}"/>
              </a:ext>
            </a:extLst>
          </p:cNvPr>
          <p:cNvSpPr/>
          <p:nvPr/>
        </p:nvSpPr>
        <p:spPr>
          <a:xfrm>
            <a:off x="3048000" y="2705725"/>
            <a:ext cx="609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СПАСИБО ЗА ВНИМАНИЕ!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4516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81ADE94-49D4-4932-984A-9893EB2557FB}"/>
              </a:ext>
            </a:extLst>
          </p:cNvPr>
          <p:cNvSpPr/>
          <p:nvPr/>
        </p:nvSpPr>
        <p:spPr>
          <a:xfrm>
            <a:off x="663388" y="2709657"/>
            <a:ext cx="108652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 (ПСТГУ) </a:t>
            </a:r>
            <a:br>
              <a:rPr lang="ru-RU" sz="2800" dirty="0"/>
            </a:br>
            <a:r>
              <a:rPr lang="ru-RU" sz="2800" dirty="0"/>
              <a:t>в соответствии с Приказом Министерства науки и высшего образования Российской Федерации от 16.01.2026 № 16 «Об утверждении Порядка проведения олимпиад школьников, критериев определения уровней олимпиад школьников и образцов дипломов победителей и призеров олимпиад школьников» в 2026-27 учебном году проводит </a:t>
            </a:r>
            <a:br>
              <a:rPr lang="ru-RU" sz="2800" dirty="0"/>
            </a:br>
            <a:r>
              <a:rPr lang="ru-RU" sz="2800" dirty="0"/>
              <a:t>XVI Общероссийскую олимпиаду школьников </a:t>
            </a:r>
            <a:br>
              <a:rPr lang="ru-RU" sz="2800" dirty="0"/>
            </a:br>
            <a:r>
              <a:rPr lang="ru-RU" sz="2800" dirty="0"/>
              <a:t>«Основы православной культуры».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E3FE6A7-003F-446C-8503-FEBC982D07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6" t="19922" r="1607" b="18951"/>
          <a:stretch/>
        </p:blipFill>
        <p:spPr>
          <a:xfrm>
            <a:off x="1936124" y="154547"/>
            <a:ext cx="8319752" cy="255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337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26BCB35-B914-4C2E-93A3-9863E8276B03}"/>
              </a:ext>
            </a:extLst>
          </p:cNvPr>
          <p:cNvSpPr/>
          <p:nvPr/>
        </p:nvSpPr>
        <p:spPr>
          <a:xfrm>
            <a:off x="950258" y="749024"/>
            <a:ext cx="102914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/>
              <a:t>В Олимпиаде на добровольной основе принимают участие учащиеся </a:t>
            </a:r>
            <a:r>
              <a:rPr lang="ru-RU" sz="3600" b="1" dirty="0"/>
              <a:t>4–11-х классов </a:t>
            </a:r>
            <a:r>
              <a:rPr lang="ru-RU" sz="3600" dirty="0"/>
              <a:t>государственных, муниципальных и негосударственных образовательных организаций, реализующих общеобразовательные программы.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EECCCAA-0AA6-4CC6-962B-C8BD91C53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887" y="3946185"/>
            <a:ext cx="7082223" cy="216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499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C6A6B52-B1DD-415B-B84B-A5BF8E76AD9B}"/>
              </a:ext>
            </a:extLst>
          </p:cNvPr>
          <p:cNvSpPr/>
          <p:nvPr/>
        </p:nvSpPr>
        <p:spPr>
          <a:xfrm>
            <a:off x="699247" y="842682"/>
            <a:ext cx="109728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u="sng" dirty="0">
                <a:solidFill>
                  <a:schemeClr val="accent4">
                    <a:lumMod val="50000"/>
                  </a:schemeClr>
                </a:solidFill>
              </a:rPr>
              <a:t>Олимпиада проводится в четыре этапа: </a:t>
            </a:r>
          </a:p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ru-RU" sz="2800" b="1" cap="all" dirty="0">
                <a:solidFill>
                  <a:schemeClr val="accent2">
                    <a:lumMod val="50000"/>
                  </a:schemeClr>
                </a:solidFill>
              </a:rPr>
              <a:t>школьный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(отборочный)-15 сентября 2026 г. - 30 апреля 2027 г.</a:t>
            </a:r>
          </a:p>
          <a:p>
            <a:r>
              <a:rPr lang="ru-RU" sz="2800" dirty="0">
                <a:solidFill>
                  <a:schemeClr val="accent4">
                    <a:lumMod val="50000"/>
                  </a:schemeClr>
                </a:solidFill>
              </a:rPr>
              <a:t>2. </a:t>
            </a:r>
            <a:r>
              <a:rPr lang="ru-RU" sz="2800" b="1" cap="all" dirty="0">
                <a:solidFill>
                  <a:schemeClr val="accent4">
                    <a:lumMod val="50000"/>
                  </a:schemeClr>
                </a:solidFill>
              </a:rPr>
              <a:t>муниципальный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</a:rPr>
              <a:t> (отборочный) - ноябрь – декабрь 2026 г.</a:t>
            </a:r>
          </a:p>
          <a:p>
            <a:r>
              <a:rPr lang="ru-RU" sz="2800" dirty="0">
                <a:solidFill>
                  <a:srgbClr val="7030A0"/>
                </a:solidFill>
              </a:rPr>
              <a:t>3. </a:t>
            </a:r>
            <a:r>
              <a:rPr lang="ru-RU" sz="2800" b="1" cap="all" dirty="0">
                <a:solidFill>
                  <a:srgbClr val="7030A0"/>
                </a:solidFill>
              </a:rPr>
              <a:t>Заочный</a:t>
            </a:r>
            <a:r>
              <a:rPr lang="ru-RU" sz="2800" dirty="0">
                <a:solidFill>
                  <a:srgbClr val="7030A0"/>
                </a:solidFill>
              </a:rPr>
              <a:t> (отборочный тур для учащихся 9-11 классов) – </a:t>
            </a:r>
          </a:p>
          <a:p>
            <a:r>
              <a:rPr lang="ru-RU" sz="2800" dirty="0">
                <a:solidFill>
                  <a:srgbClr val="7030A0"/>
                </a:solidFill>
              </a:rPr>
              <a:t>    ноябрь 2026 - январь 2027 г. </a:t>
            </a:r>
            <a:endParaRPr lang="ru-RU" sz="1400" dirty="0">
              <a:solidFill>
                <a:srgbClr val="7030A0"/>
              </a:solidFill>
            </a:endParaRPr>
          </a:p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3. </a:t>
            </a:r>
            <a:r>
              <a:rPr lang="ru-RU" sz="2800" b="1" cap="all" dirty="0">
                <a:solidFill>
                  <a:schemeClr val="accent6">
                    <a:lumMod val="50000"/>
                  </a:schemeClr>
                </a:solidFill>
              </a:rPr>
              <a:t>региональный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 - февраль 2027 г.  </a:t>
            </a:r>
            <a:endParaRPr lang="ru-RU" sz="1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4. </a:t>
            </a:r>
            <a:r>
              <a:rPr lang="ru-RU" sz="2800" b="1" cap="all" dirty="0">
                <a:solidFill>
                  <a:srgbClr val="002060"/>
                </a:solidFill>
              </a:rPr>
              <a:t>финальный</a:t>
            </a:r>
            <a:r>
              <a:rPr lang="ru-RU" sz="2800" dirty="0">
                <a:solidFill>
                  <a:srgbClr val="002060"/>
                </a:solidFill>
              </a:rPr>
              <a:t> (заключительный) - март 2027 г. в Православном Свято-</a:t>
            </a:r>
            <a:r>
              <a:rPr lang="ru-RU" sz="2800" dirty="0" err="1">
                <a:solidFill>
                  <a:srgbClr val="002060"/>
                </a:solidFill>
              </a:rPr>
              <a:t>Тихоновском</a:t>
            </a:r>
            <a:r>
              <a:rPr lang="ru-RU" sz="2800" dirty="0">
                <a:solidFill>
                  <a:srgbClr val="002060"/>
                </a:solidFill>
              </a:rPr>
              <a:t> гуманитарном университете.</a:t>
            </a:r>
          </a:p>
        </p:txBody>
      </p:sp>
    </p:spTree>
    <p:extLst>
      <p:ext uri="{BB962C8B-B14F-4D97-AF65-F5344CB8AC3E}">
        <p14:creationId xmlns:p14="http://schemas.microsoft.com/office/powerpoint/2010/main" val="3885744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77A31E4-4116-4FDE-9FD2-1A270FCCCD17}"/>
              </a:ext>
            </a:extLst>
          </p:cNvPr>
          <p:cNvSpPr/>
          <p:nvPr/>
        </p:nvSpPr>
        <p:spPr>
          <a:xfrm>
            <a:off x="770964" y="757082"/>
            <a:ext cx="106142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В 2026-2027 учебном году у Олимпиады ОПК 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для 4-11 классов выбраны следующие темы</a:t>
            </a:r>
            <a:r>
              <a:rPr lang="ru-RU" dirty="0"/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5F2087A-A091-992D-48C2-70331ABA7823}"/>
              </a:ext>
            </a:extLst>
          </p:cNvPr>
          <p:cNvSpPr txBox="1"/>
          <p:nvPr/>
        </p:nvSpPr>
        <p:spPr>
          <a:xfrm>
            <a:off x="6881003" y="2386389"/>
            <a:ext cx="427295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1. </a:t>
            </a:r>
            <a:r>
              <a:rPr lang="ru-RU" sz="3200" b="1" dirty="0"/>
              <a:t>«Золотое кольцо»: путь к святыням.</a:t>
            </a:r>
          </a:p>
          <a:p>
            <a:r>
              <a:rPr lang="ru-RU" sz="3200" dirty="0"/>
              <a:t>История, архитектура и православная традиция древних городов.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8857DD6-D24C-076B-E763-62F7166177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703" t="3522" r="23868" b="5158"/>
          <a:stretch>
            <a:fillRect/>
          </a:stretch>
        </p:blipFill>
        <p:spPr>
          <a:xfrm>
            <a:off x="1431985" y="1730698"/>
            <a:ext cx="4528868" cy="443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74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A40D207-DE58-C501-8E40-EB41802B3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EE1D163-506F-F388-3424-F06635804AF9}"/>
              </a:ext>
            </a:extLst>
          </p:cNvPr>
          <p:cNvSpPr/>
          <p:nvPr/>
        </p:nvSpPr>
        <p:spPr>
          <a:xfrm>
            <a:off x="770964" y="757082"/>
            <a:ext cx="106142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В 2026-2027 учебном году у Олимпиады ОПК 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для 4-11 классов выбраны следующие темы</a:t>
            </a:r>
            <a:r>
              <a:rPr lang="ru-RU" dirty="0"/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203A206-35F2-B85B-F085-CDCDF4710AF9}"/>
              </a:ext>
            </a:extLst>
          </p:cNvPr>
          <p:cNvSpPr txBox="1"/>
          <p:nvPr/>
        </p:nvSpPr>
        <p:spPr>
          <a:xfrm>
            <a:off x="6633712" y="2266716"/>
            <a:ext cx="4632385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800" dirty="0"/>
              <a:t>2. </a:t>
            </a:r>
            <a:r>
              <a:rPr lang="ru-RU" sz="2800" b="1" dirty="0"/>
              <a:t>Священномученик Пётр (Полянский): подвиг верности Церкви.</a:t>
            </a:r>
          </a:p>
          <a:p>
            <a:r>
              <a:rPr lang="ru-RU" sz="2800" dirty="0"/>
              <a:t>Тема посвящена 90-летию со дня мученической кончины митрополита Петра.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7BDF86D-4319-090F-8A1E-204B44384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964" y="1901292"/>
            <a:ext cx="3149720" cy="41996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786D445-CA47-CB40-53AF-F4E707078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789" y="1901291"/>
            <a:ext cx="2538817" cy="419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55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B697ABE-6612-D191-D537-B01624996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72396C9-4875-67EA-8237-F746AD75D6F7}"/>
              </a:ext>
            </a:extLst>
          </p:cNvPr>
          <p:cNvSpPr/>
          <p:nvPr/>
        </p:nvSpPr>
        <p:spPr>
          <a:xfrm>
            <a:off x="770964" y="757082"/>
            <a:ext cx="106142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В 2026-2027 учебном году у Олимпиады ОПК 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для 4-11 классов выбраны следующие темы</a:t>
            </a:r>
            <a:r>
              <a:rPr lang="ru-RU" dirty="0"/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F705686-F17D-B12E-56DE-4E35C1D369D8}"/>
              </a:ext>
            </a:extLst>
          </p:cNvPr>
          <p:cNvSpPr txBox="1"/>
          <p:nvPr/>
        </p:nvSpPr>
        <p:spPr>
          <a:xfrm>
            <a:off x="7134044" y="2275342"/>
            <a:ext cx="415793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3. </a:t>
            </a:r>
            <a:r>
              <a:rPr lang="ru-RU" sz="2800" b="1" dirty="0"/>
              <a:t>«В начале было Слово»: миссия Русской Православной Церкви </a:t>
            </a:r>
            <a:r>
              <a:rPr lang="ru-RU" sz="2800" dirty="0"/>
              <a:t>— география веры и единство народов России.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1122526-AD68-484F-DA4C-55E717A795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452" b="12346"/>
          <a:stretch>
            <a:fillRect/>
          </a:stretch>
        </p:blipFill>
        <p:spPr>
          <a:xfrm>
            <a:off x="770964" y="1852121"/>
            <a:ext cx="5647089" cy="430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82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92743D9-2D27-646B-53AB-79BD38E95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9AFEC55-5930-2E6A-5E9E-20B0546D613E}"/>
              </a:ext>
            </a:extLst>
          </p:cNvPr>
          <p:cNvSpPr/>
          <p:nvPr/>
        </p:nvSpPr>
        <p:spPr>
          <a:xfrm>
            <a:off x="770964" y="757082"/>
            <a:ext cx="106142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В 2026-2027 учебном году у Олимпиады ОПК 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для 4-11 классов выбраны следующие темы</a:t>
            </a:r>
            <a:r>
              <a:rPr lang="ru-RU" dirty="0"/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AFC83B7-7DAE-4A86-C86F-E30B8CBA3C65}"/>
              </a:ext>
            </a:extLst>
          </p:cNvPr>
          <p:cNvSpPr txBox="1"/>
          <p:nvPr/>
        </p:nvSpPr>
        <p:spPr>
          <a:xfrm>
            <a:off x="7504982" y="2266716"/>
            <a:ext cx="375249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4. </a:t>
            </a:r>
            <a:r>
              <a:rPr lang="ru-RU" sz="2400" b="1" dirty="0"/>
              <a:t>Богословское наследие святителя Филарета Московского и </a:t>
            </a:r>
          </a:p>
          <a:p>
            <a:pPr algn="ctr"/>
            <a:r>
              <a:rPr lang="ru-RU" sz="2400" b="1" dirty="0"/>
              <a:t>патриарха Фотия Константинопольского.</a:t>
            </a:r>
          </a:p>
          <a:p>
            <a:endParaRPr lang="ru-RU" sz="2000" dirty="0"/>
          </a:p>
          <a:p>
            <a:pPr algn="ctr"/>
            <a:r>
              <a:rPr lang="ru-RU" sz="2000" dirty="0"/>
              <a:t>Вспоминаем 1150 лет патриаршества </a:t>
            </a:r>
            <a:r>
              <a:rPr lang="ru-RU" sz="2000" dirty="0" err="1"/>
              <a:t>свт</a:t>
            </a:r>
            <a:r>
              <a:rPr lang="ru-RU" sz="2000" dirty="0"/>
              <a:t>. Фотия, </a:t>
            </a:r>
          </a:p>
          <a:p>
            <a:pPr algn="ctr"/>
            <a:r>
              <a:rPr lang="ru-RU" sz="2000" dirty="0"/>
              <a:t>200 лет издания «Катехизиса» митр. Филарета.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83B1275-B575-7C0B-63FA-320069172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558" y="1834300"/>
            <a:ext cx="3132198" cy="42916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9B70625-BE56-F26F-5390-B29226234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9483" y="1942986"/>
            <a:ext cx="3073445" cy="415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521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2A797C0-1CB2-C33B-4A2D-65ADD20DF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D23779F-FD02-AEE4-1A75-D4A3090A430B}"/>
              </a:ext>
            </a:extLst>
          </p:cNvPr>
          <p:cNvSpPr/>
          <p:nvPr/>
        </p:nvSpPr>
        <p:spPr>
          <a:xfrm>
            <a:off x="770964" y="757082"/>
            <a:ext cx="106142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В 2026-2027 учебном году у Олимпиады ОПК 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для 4-11 классов выбраны следующие темы</a:t>
            </a:r>
            <a:r>
              <a:rPr lang="ru-RU" dirty="0"/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E3F9BB1-7D15-2DCF-83A2-426FC634CF73}"/>
              </a:ext>
            </a:extLst>
          </p:cNvPr>
          <p:cNvSpPr txBox="1"/>
          <p:nvPr/>
        </p:nvSpPr>
        <p:spPr>
          <a:xfrm>
            <a:off x="6918385" y="1923062"/>
            <a:ext cx="4399472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5. </a:t>
            </a:r>
            <a:r>
              <a:rPr lang="ru-RU" sz="2000" dirty="0"/>
              <a:t>В 2026 году в программе Олимпиады остаются некоторые темы прошлого учебного года, а именно</a:t>
            </a:r>
            <a:r>
              <a:rPr lang="ru-RU" sz="2800" dirty="0"/>
              <a:t>: Православие в творчестве </a:t>
            </a:r>
            <a:r>
              <a:rPr lang="ru-RU" sz="2800" b="1" dirty="0"/>
              <a:t>Ф.М. Достоевского</a:t>
            </a:r>
            <a:r>
              <a:rPr lang="ru-RU" sz="2800" dirty="0"/>
              <a:t>, юбилей </a:t>
            </a:r>
            <a:r>
              <a:rPr lang="ru-RU" sz="2800" b="1" dirty="0"/>
              <a:t>Симона Ушакова</a:t>
            </a:r>
            <a:r>
              <a:rPr lang="ru-RU" sz="2800" dirty="0"/>
              <a:t>, годовщины создания </a:t>
            </a:r>
            <a:r>
              <a:rPr lang="ru-RU" sz="2800" b="1" dirty="0"/>
              <a:t>Успенского и Казанского соборов</a:t>
            </a:r>
            <a:r>
              <a:rPr lang="ru-RU" sz="2800" dirty="0"/>
              <a:t>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4AC1702-3BBC-2A18-3B12-69326DCB60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200"/>
          <a:stretch>
            <a:fillRect/>
          </a:stretch>
        </p:blipFill>
        <p:spPr>
          <a:xfrm>
            <a:off x="977660" y="1992092"/>
            <a:ext cx="5785449" cy="3909233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1580969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{6FCCAEC9-A324-439C-B172-46AA56BC34AE}tf02900743</Template>
  <TotalTime>293</TotalTime>
  <Words>279</Words>
  <Application>Microsoft Office PowerPoint</Application>
  <PresentationFormat>Широкоэкранный</PresentationFormat>
  <Paragraphs>42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Garamond</vt:lpstr>
      <vt:lpstr>Trebuchet MS</vt:lpstr>
      <vt:lpstr>Натуральные материалы</vt:lpstr>
      <vt:lpstr>ОЛИМПИАДА  по предмету  «ОСНОВЫ ПРАВОСЛАВНОЙ КУЛЬТУРЫ»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ОЛИМПИАДА  по предмету  «ОСНОВЫ ПРАВОСЛАВНОЙ КУЛЬТУРЫ»</dc:title>
  <dc:creator>Ю К</dc:creator>
  <cp:lastModifiedBy>ВШ_01</cp:lastModifiedBy>
  <cp:revision>12</cp:revision>
  <dcterms:created xsi:type="dcterms:W3CDTF">2024-08-30T09:15:03Z</dcterms:created>
  <dcterms:modified xsi:type="dcterms:W3CDTF">2026-09-02T06:47:24Z</dcterms:modified>
</cp:coreProperties>
</file>