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5" r:id="rId4"/>
    <p:sldMasterId id="2147483697" r:id="rId5"/>
    <p:sldMasterId id="2147483709" r:id="rId6"/>
    <p:sldMasterId id="2147483721" r:id="rId7"/>
    <p:sldMasterId id="2147483733" r:id="rId8"/>
    <p:sldMasterId id="2147483745" r:id="rId9"/>
    <p:sldMasterId id="2147483757" r:id="rId10"/>
    <p:sldMasterId id="2147483769" r:id="rId11"/>
    <p:sldMasterId id="2147483781" r:id="rId12"/>
    <p:sldMasterId id="2147483793" r:id="rId13"/>
    <p:sldMasterId id="2147483805" r:id="rId14"/>
  </p:sldMasterIdLst>
  <p:sldIdLst>
    <p:sldId id="256" r:id="rId15"/>
    <p:sldId id="258" r:id="rId16"/>
    <p:sldId id="259" r:id="rId17"/>
    <p:sldId id="264" r:id="rId18"/>
    <p:sldId id="265" r:id="rId19"/>
    <p:sldId id="261" r:id="rId20"/>
    <p:sldId id="266" r:id="rId21"/>
    <p:sldId id="267" r:id="rId22"/>
    <p:sldId id="270" r:id="rId23"/>
    <p:sldId id="271" r:id="rId24"/>
    <p:sldId id="272" r:id="rId25"/>
    <p:sldId id="273" r:id="rId26"/>
    <p:sldId id="268" r:id="rId27"/>
    <p:sldId id="269" r:id="rId28"/>
    <p:sldId id="274" r:id="rId29"/>
    <p:sldId id="262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99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3216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47601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6833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1191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6255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8539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85245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869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95017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177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4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906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5469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6420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876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2824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42066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97112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62938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5563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2700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30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1682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8650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2300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67313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3632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24196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7482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65783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68035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6958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11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7386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3473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523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8744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2985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9750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77337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0424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11142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3925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976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50895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3864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51455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35236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665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63298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32210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9121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51406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71806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334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19262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468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58434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7408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02293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54872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102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5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26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705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47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9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4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75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32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425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516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3893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998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0303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8835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1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313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26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8251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1869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5986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6064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21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8596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528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352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17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8111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3269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750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6694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456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502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539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4109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286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1541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1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710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286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181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1466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027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531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949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3244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A13C10-3D4E-2EA0-A28A-EB9DCA14F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286B16D-72EE-0DEC-9624-0B3F840DF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425E44-F742-E081-A54B-68CB1F165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1E899F-98CD-6401-FBAC-7B6FECF9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640984-4827-0C4F-5703-3372CD879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106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FCC7F9-5301-0E1D-91AE-8883552DE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FF0BF1-10C0-4F02-3E45-A1B75E689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036F5B-9BE3-441B-EB35-8986B8B10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DA52C2-25A2-B99B-82D0-2C97BD9D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970934-6870-ADE7-9171-9E337659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826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0DC5DF-0D25-D0F0-91E3-517B4AD37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FD14C4-14F6-E0FA-CB03-FF4B9252F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BDE6EF-1102-2891-6BC0-B153CDD01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95CB91-48EC-55EB-5CF4-76489E992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5A2324-AF19-CFCF-D89A-90F20B922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62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8365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D4E0F2-ABAB-2E03-5DEF-53FDC3338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FA3093-DD79-6FAE-5C1B-18A65E88E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B1C4905-0A6D-C8F6-E292-072B02EF3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839196B-0D63-62B3-7D5E-1E47FCAD7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62F823-D3F3-43CD-8C22-E1A9EE962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5E94C2A-3B9A-F249-87F5-5AA59B0B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6396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43BC87-FE47-4552-5677-27A383A4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793415-111B-01C5-A7A3-1D3FC39B8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AFD6A8A-8C44-B081-F7F0-3583A7F34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FF0B979-54DC-40ED-FDA4-C061C17C57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DC70681-F876-CB47-81CE-DB9CC49C79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85F0347-7CEC-D0CF-E674-E13FC6B6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4A7F516-18F5-0413-4318-6E2C31D7B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D29FAD9-7C66-AC35-593F-CF3371C20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0492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5E26DA-D1B6-9D8D-9A2E-253114ADB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5B5157E-5CFE-F1E0-AEBC-18D1244E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3DEDD9-AF9B-CF99-BCA0-2508E6F4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4C9F9BF-D988-CBAF-D5DD-3E443E0D8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449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12179B2-BF1A-B2A1-D465-F9E4F7E62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7656504-7209-9B5E-E464-EA20A1A5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7F78F46-B39D-5FA7-7C94-1413323F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2471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D60C7E-F6FD-8D9B-B63D-9EC7F0058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902264-4B35-93E2-638E-E81BFE9A9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5E8E31D-0140-DB3F-F634-4620FD50B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20D6B8-3361-E480-1EDF-9FD5F93F3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79E74E5-E6DB-B0E4-4B3B-A276FA8AA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8001928-5129-1251-2EF2-7A72DDE0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412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DE8CE2-FCB8-84DB-9F35-B17FEAB31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85EF87D-A83D-DF26-4316-511D0F6C1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0B1CE2D-B37F-223C-2EEC-DF8C24CC4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4395CA5-D1E2-AD8B-9957-DBD9701C9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FBDE5E-8F62-9799-F421-04957C959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72A628-5212-2A0A-D904-D9541E8FD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9369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468513-95ED-A174-555E-442AC6409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0CFBEA3-0609-98D6-9F8E-86E7A6535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D58D399-10BB-4912-9017-E5673A171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047E5D-A799-B635-B665-0ED90E6AE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B2FE77-8FEF-1827-4142-2D164DE3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2417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7D1C0C5-CF16-078E-E9B1-1F606737C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9909B4D-1C38-30B8-D708-B6D98099D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CED0DEB-2C75-F706-9932-81955085B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6BBC13-2A20-A8E4-05F3-452E6FCBF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F7DDB1-F604-C1DE-43CF-5E4BA5972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187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A13C10-3D4E-2EA0-A28A-EB9DCA14F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286B16D-72EE-0DEC-9624-0B3F840DF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425E44-F742-E081-A54B-68CB1F165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1E899F-98CD-6401-FBAC-7B6FECF9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640984-4827-0C4F-5703-3372CD879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5863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FCC7F9-5301-0E1D-91AE-8883552DE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FF0BF1-10C0-4F02-3E45-A1B75E689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036F5B-9BE3-441B-EB35-8986B8B10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DA52C2-25A2-B99B-82D0-2C97BD9D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970934-6870-ADE7-9171-9E337659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5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9353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0DC5DF-0D25-D0F0-91E3-517B4AD37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FD14C4-14F6-E0FA-CB03-FF4B9252F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BDE6EF-1102-2891-6BC0-B153CDD01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95CB91-48EC-55EB-5CF4-76489E992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5A2324-AF19-CFCF-D89A-90F20B922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7954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D4E0F2-ABAB-2E03-5DEF-53FDC3338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FA3093-DD79-6FAE-5C1B-18A65E88E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B1C4905-0A6D-C8F6-E292-072B02EF3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839196B-0D63-62B3-7D5E-1E47FCAD7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62F823-D3F3-43CD-8C22-E1A9EE962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5E94C2A-3B9A-F249-87F5-5AA59B0B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4300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43BC87-FE47-4552-5677-27A383A4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793415-111B-01C5-A7A3-1D3FC39B8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AFD6A8A-8C44-B081-F7F0-3583A7F34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FF0B979-54DC-40ED-FDA4-C061C17C57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DC70681-F876-CB47-81CE-DB9CC49C79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85F0347-7CEC-D0CF-E674-E13FC6B6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4A7F516-18F5-0413-4318-6E2C31D7B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D29FAD9-7C66-AC35-593F-CF3371C20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239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5E26DA-D1B6-9D8D-9A2E-253114ADB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5B5157E-5CFE-F1E0-AEBC-18D1244E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3DEDD9-AF9B-CF99-BCA0-2508E6F4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4C9F9BF-D988-CBAF-D5DD-3E443E0D8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338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12179B2-BF1A-B2A1-D465-F9E4F7E62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7656504-7209-9B5E-E464-EA20A1A5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7F78F46-B39D-5FA7-7C94-1413323F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569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D60C7E-F6FD-8D9B-B63D-9EC7F0058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902264-4B35-93E2-638E-E81BFE9A9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5E8E31D-0140-DB3F-F634-4620FD50B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20D6B8-3361-E480-1EDF-9FD5F93F3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79E74E5-E6DB-B0E4-4B3B-A276FA8AA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8001928-5129-1251-2EF2-7A72DDE0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3629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DE8CE2-FCB8-84DB-9F35-B17FEAB31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85EF87D-A83D-DF26-4316-511D0F6C1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0B1CE2D-B37F-223C-2EEC-DF8C24CC4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4395CA5-D1E2-AD8B-9957-DBD9701C9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FBDE5E-8F62-9799-F421-04957C959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72A628-5212-2A0A-D904-D9541E8FD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566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468513-95ED-A174-555E-442AC6409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0CFBEA3-0609-98D6-9F8E-86E7A6535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D58D399-10BB-4912-9017-E5673A171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047E5D-A799-B635-B665-0ED90E6AE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B2FE77-8FEF-1827-4142-2D164DE3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096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7D1C0C5-CF16-078E-E9B1-1F606737C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9909B4D-1C38-30B8-D708-B6D98099D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CED0DEB-2C75-F706-9932-81955085B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6BBC13-2A20-A8E4-05F3-452E6FCBF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F7DDB1-F604-C1DE-43CF-5E4BA5972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976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8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00752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8132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3943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970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435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756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10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126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7518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7211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156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47858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37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6510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4524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3447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1369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1747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3412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30749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7358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B2721-EA8D-4168-829D-8F939F3D92CB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12E0F-40A8-4BCB-926E-F4389F7E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13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81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87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23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40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584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5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53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53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E9C9C5-104E-ACDB-D2AA-7115C00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539BD30-CC21-AEF9-268F-DE77481C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E8FA77-500E-2DBA-5ED8-0814B270C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4F2E88-C72A-0E86-7DF5-CBB08FA6B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6DABE8-5004-C8DD-7561-D1505EF25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3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E9C9C5-104E-ACDB-D2AA-7115C00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539BD30-CC21-AEF9-268F-DE77481C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E8FA77-500E-2DBA-5ED8-0814B270C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00AE-1E92-4274-B5A4-1080C8F693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4F2E88-C72A-0E86-7DF5-CBB08FA6B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6DABE8-5004-C8DD-7561-D1505EF25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BDC57-150E-476E-AF56-C1F2A328083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5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1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7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clever-lab.pro/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lobkoll.ru/kolledzh-segodnya/pedagogicheskaya-assotsiatsiya-po-duhovno-nravstvennomu-vospitaniyu/?ysclid=mtjohg40hv16641573" TargetMode="External"/><Relationship Id="rId2" Type="http://schemas.openxmlformats.org/officeDocument/2006/relationships/hyperlink" Target="https://vk.com/associationoforthodoxteachers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otechnik/Konstantin_Ushinskij/konstantin-dmitrievich-ushinskij-o-znachenii-hristianstva-v-vospitanii-detej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Православные классы и группы в государственных и муниципальных школах, детских садах, учреждениях профессионального образования. </a:t>
            </a:r>
            <a:b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Сотрудничество и поддержка православных приходов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>
              <a:spcAft>
                <a:spcPts val="0"/>
              </a:spcAft>
            </a:pPr>
            <a:r>
              <a:rPr lang="ru-RU" sz="2000" i="1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Протоиерей Евгений Смирнов, </a:t>
            </a:r>
          </a:p>
          <a:p>
            <a:pPr algn="r">
              <a:spcAft>
                <a:spcPts val="0"/>
              </a:spcAft>
            </a:pPr>
            <a:r>
              <a:rPr lang="ru-RU" sz="2000" i="1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руководитель Отдела религиозного образования и </a:t>
            </a:r>
            <a:r>
              <a:rPr lang="ru-RU" sz="2000" i="1" dirty="0" err="1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катехизации</a:t>
            </a:r>
            <a:r>
              <a:rPr lang="ru-RU" sz="2000" i="1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algn="r">
              <a:spcAft>
                <a:spcPts val="0"/>
              </a:spcAft>
            </a:pPr>
            <a:r>
              <a:rPr lang="ru-RU" sz="2000" i="1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Вятской Епархии.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429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User\Pictures\25732939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82" y="409303"/>
            <a:ext cx="12177418" cy="6046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8623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User\Pictures\UX_06FyWy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069" y="-12024"/>
            <a:ext cx="10047201" cy="68700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646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5255" y="0"/>
            <a:ext cx="8949533" cy="6718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492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83" y="-29407"/>
            <a:ext cx="9204960" cy="689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76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C:\Users\User\Pictures\af0dfa537db369cd89093478a82092c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33946"/>
            <a:ext cx="9144000" cy="65901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052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User\Pictures\pretonqclr3pttod6ozwv3db1q7tvde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49" y="0"/>
            <a:ext cx="12128451" cy="68525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5359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491" y="12278"/>
            <a:ext cx="6723017" cy="683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41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Постепенное введение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православного компонента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Принципиально важно, что введение православного компонента в воспитательную работу школы или детского сада происходит постепенно,  с учётом готовности самой образовательной </a:t>
            </a:r>
            <a:r>
              <a:rPr lang="ru-RU" dirty="0" smtClean="0"/>
              <a:t>организации</a:t>
            </a:r>
          </a:p>
          <a:p>
            <a:r>
              <a:rPr lang="ru-RU" dirty="0" smtClean="0"/>
              <a:t>Это </a:t>
            </a:r>
            <a:r>
              <a:rPr lang="ru-RU" dirty="0"/>
              <a:t>даёт возможность последовательно выстроить диалог с  родителями и наладить сотрудничество с православным приходом, что является одним из условий введения православного компонента.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9458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Совместное проведение мероприятий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" y="1825625"/>
            <a:ext cx="4920343" cy="435133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Через совместное проведение мероприятий постепенно складываются отношения сотрудничества, дающие основу для последующей более систематической работы.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648" y="1440090"/>
            <a:ext cx="7382352" cy="49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0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Работа с родителями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необходимо родителям рассказать о том зачем православный компонент в воспитательной </a:t>
            </a:r>
            <a:r>
              <a:rPr lang="ru-RU" dirty="0" smtClean="0"/>
              <a:t>работе</a:t>
            </a:r>
          </a:p>
          <a:p>
            <a:r>
              <a:rPr lang="ru-RU" dirty="0"/>
              <a:t>встречи со священнослужителями дают возможность последующего личного общения родителей со священнослужителями, в ходе которого могут находить решение проблемные вопросы воспитания с православной точки </a:t>
            </a:r>
            <a:r>
              <a:rPr lang="ru-RU" dirty="0" smtClean="0"/>
              <a:t>зрения</a:t>
            </a:r>
          </a:p>
          <a:p>
            <a:r>
              <a:rPr lang="ru-RU" dirty="0" err="1"/>
              <a:t>Неправославные</a:t>
            </a:r>
            <a:r>
              <a:rPr lang="ru-RU" dirty="0"/>
              <a:t> родители, родители чуждые любой религиозной традиции своего ребёнка в православный класс или группу просто отдавать не будут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8789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rcRect l="21132" t="24375" r="53348" b="19184"/>
          <a:stretch>
            <a:fillRect/>
          </a:stretch>
        </p:blipFill>
        <p:spPr>
          <a:xfrm>
            <a:off x="3332480" y="-14605"/>
            <a:ext cx="5527040" cy="687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59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50617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Участие родителей в мероприятиях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132" y="1825625"/>
            <a:ext cx="6246794" cy="4873558"/>
          </a:xfrm>
        </p:spPr>
        <p:txBody>
          <a:bodyPr>
            <a:normAutofit fontScale="92500"/>
          </a:bodyPr>
          <a:lstStyle/>
          <a:p>
            <a:r>
              <a:rPr lang="ru-RU" dirty="0"/>
              <a:t>Ещё больший интерес возникает у родителей при совместном проведении мероприятий - экскурсий, встреч, православных праздников, например Рождества Христова в школе или детском </a:t>
            </a:r>
            <a:r>
              <a:rPr lang="ru-RU" dirty="0" smtClean="0"/>
              <a:t>саду.</a:t>
            </a:r>
          </a:p>
          <a:p>
            <a:r>
              <a:rPr lang="ru-RU" dirty="0"/>
              <a:t>П</a:t>
            </a:r>
            <a:r>
              <a:rPr lang="ru-RU" dirty="0" smtClean="0"/>
              <a:t>оследовательное </a:t>
            </a:r>
            <a:r>
              <a:rPr lang="ru-RU" dirty="0"/>
              <a:t>проведение совместных </a:t>
            </a:r>
            <a:r>
              <a:rPr lang="ru-RU" dirty="0" smtClean="0"/>
              <a:t>мероприятий с участием родителей </a:t>
            </a:r>
            <a:r>
              <a:rPr lang="ru-RU" dirty="0"/>
              <a:t>снимает многие проблемы ещё до подписания договора или плана. При успешном проведении совместных православных мероприятий вопрос  - зачем всё это?  - снимается сам по себе.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181" y="1825625"/>
            <a:ext cx="5277346" cy="36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26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18759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Основной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409623" cy="435133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Преподавание профильных предметов</a:t>
            </a:r>
          </a:p>
          <a:p>
            <a:r>
              <a:rPr lang="ru-RU" dirty="0" smtClean="0"/>
              <a:t>Отделом </a:t>
            </a:r>
            <a:r>
              <a:rPr lang="ru-RU" dirty="0"/>
              <a:t>религиозного образования и </a:t>
            </a:r>
            <a:r>
              <a:rPr lang="ru-RU" dirty="0" err="1"/>
              <a:t>катехизации</a:t>
            </a:r>
            <a:r>
              <a:rPr lang="ru-RU" dirty="0"/>
              <a:t> почти во все школы и детские сады были представлены учебные </a:t>
            </a:r>
            <a:r>
              <a:rPr lang="ru-RU" dirty="0" smtClean="0"/>
              <a:t>пособия</a:t>
            </a:r>
          </a:p>
          <a:p>
            <a:r>
              <a:rPr lang="ru-RU" dirty="0"/>
              <a:t>Большинство школ </a:t>
            </a:r>
            <a:r>
              <a:rPr lang="ru-RU" dirty="0" smtClean="0"/>
              <a:t>начали преподавание ОПК </a:t>
            </a:r>
            <a:r>
              <a:rPr lang="ru-RU" dirty="0"/>
              <a:t>с первого класса, хотя есть и примеры продолжения изучения ОПК в 5 и последующих классах после изучения ОПК в рамках ОРКСЭ в 4 классе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959" y="29888"/>
            <a:ext cx="5212532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41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316" y="201495"/>
            <a:ext cx="5937985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Подготовка учителей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018" t="14894" r="21921" b="3705"/>
          <a:stretch/>
        </p:blipFill>
        <p:spPr>
          <a:xfrm>
            <a:off x="6439301" y="365125"/>
            <a:ext cx="5621154" cy="62684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2309" y="1774261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/>
              <a:t>Курсы «Теория и практика преподавания основ православной культуры в условиях реализации федеральных образовательных стандартов общего образования»  ИРО </a:t>
            </a:r>
            <a:r>
              <a:rPr lang="ru-RU" sz="2800" dirty="0"/>
              <a:t>Кировской области, которые закладывают на достойном уровне необходимые базовые знания</a:t>
            </a:r>
            <a:r>
              <a:rPr lang="ru-RU" sz="28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/>
              <a:t>Пройдут с 21 по 30 сентября 2026г.</a:t>
            </a:r>
            <a:endParaRPr lang="ru-RU" sz="28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6029105" y="35171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69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82097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Система методического сопровождения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886303" cy="4351338"/>
          </a:xfrm>
        </p:spPr>
        <p:txBody>
          <a:bodyPr/>
          <a:lstStyle/>
          <a:p>
            <a:r>
              <a:rPr lang="ru-RU" dirty="0" smtClean="0"/>
              <a:t>Образовательная платформа </a:t>
            </a:r>
            <a:r>
              <a:rPr lang="ru-RU" dirty="0"/>
              <a:t>«Клевер-лаборатория</a:t>
            </a:r>
            <a:r>
              <a:rPr lang="ru-RU" dirty="0" smtClean="0"/>
              <a:t>» </a:t>
            </a:r>
            <a:r>
              <a:rPr lang="en-US" dirty="0">
                <a:hlinkClick r:id="rId2"/>
              </a:rPr>
              <a:t>https://clever-lab.pro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Вебинары</a:t>
            </a:r>
            <a:endParaRPr lang="ru-RU" dirty="0" smtClean="0"/>
          </a:p>
          <a:p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Консультации на приходах и в Епархиальных отделах религиозного образования и </a:t>
            </a:r>
            <a:r>
              <a:rPr lang="ru-RU" dirty="0" err="1" smtClean="0">
                <a:solidFill>
                  <a:srgbClr val="FF0000"/>
                </a:solidFill>
              </a:rPr>
              <a:t>катехизации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838" y="2373540"/>
            <a:ext cx="4254248" cy="28723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9927" y="296091"/>
            <a:ext cx="3909897" cy="19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68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225121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Объединения православных педагогов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Ассоциация православных педагогов, г. Киров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vk.com/associationoforthodoxteachers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Педагогическая ассоциация по духовно-нравственному воспитанию Северного образовательного округа, г. Слободской</a:t>
            </a:r>
          </a:p>
          <a:p>
            <a:r>
              <a:rPr lang="en-US" sz="1600" dirty="0">
                <a:hlinkClick r:id="rId3"/>
              </a:rPr>
              <a:t>https://slobkoll.ru/kolledzh-segodnya/pedagogicheskaya-assotsiatsiya-po-duhovno-nravstvennomu-vospitaniyu/?</a:t>
            </a:r>
            <a:r>
              <a:rPr lang="en-US" sz="1600" dirty="0" smtClean="0">
                <a:hlinkClick r:id="rId3"/>
              </a:rPr>
              <a:t>ysclid=mtjohg40hv16641573</a:t>
            </a:r>
            <a:endParaRPr lang="ru-RU" sz="1600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247" y="309563"/>
            <a:ext cx="36766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4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320" y="200297"/>
            <a:ext cx="10515600" cy="81983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Основные совместные мероприятия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57942"/>
            <a:ext cx="10515600" cy="5625737"/>
          </a:xfrm>
        </p:spPr>
        <p:txBody>
          <a:bodyPr>
            <a:normAutofit fontScale="32500" lnSpcReduction="20000"/>
          </a:bodyPr>
          <a:lstStyle/>
          <a:p>
            <a:r>
              <a:rPr lang="ru-RU" sz="4000" dirty="0" smtClean="0"/>
              <a:t>Международный конкурс детского творчества «Красота Божьего мира» – 1 сентября – 10 октября</a:t>
            </a:r>
            <a:endParaRPr lang="ru-RU" sz="4000" dirty="0"/>
          </a:p>
          <a:p>
            <a:r>
              <a:rPr lang="ru-RU" sz="4000" dirty="0" smtClean="0"/>
              <a:t>Общероссийская олимпиада школьников по Основам православной культуры «Русь Святая, храни веру Православную»  - Школьный тур 15 сентября – 31 октября</a:t>
            </a:r>
            <a:endParaRPr lang="ru-RU" sz="4000" dirty="0"/>
          </a:p>
          <a:p>
            <a:r>
              <a:rPr lang="ru-RU" sz="4000" dirty="0" smtClean="0"/>
              <a:t>Курсы «Теория </a:t>
            </a:r>
            <a:r>
              <a:rPr lang="ru-RU" sz="4000" dirty="0"/>
              <a:t>и практика преподавания основ православной культуры в условиях реализации федеральных образовательных стандартов общего образования» </a:t>
            </a:r>
            <a:r>
              <a:rPr lang="ru-RU" sz="4000" dirty="0" smtClean="0"/>
              <a:t> - 21-30 сентября</a:t>
            </a:r>
            <a:endParaRPr lang="ru-RU" sz="4000" dirty="0"/>
          </a:p>
          <a:p>
            <a:r>
              <a:rPr lang="ru-RU" sz="4000" dirty="0" smtClean="0"/>
              <a:t>Свято-</a:t>
            </a:r>
            <a:r>
              <a:rPr lang="ru-RU" sz="4000" dirty="0" err="1" smtClean="0"/>
              <a:t>Трифоновские</a:t>
            </a:r>
            <a:r>
              <a:rPr lang="ru-RU" sz="4000" dirty="0" smtClean="0"/>
              <a:t> </a:t>
            </a:r>
            <a:r>
              <a:rPr lang="ru-RU" sz="4000" dirty="0"/>
              <a:t>образовательные </a:t>
            </a:r>
            <a:r>
              <a:rPr lang="ru-RU" sz="4000" dirty="0" smtClean="0"/>
              <a:t>чтения  - 21-30 октября</a:t>
            </a:r>
          </a:p>
          <a:p>
            <a:r>
              <a:rPr lang="ru-RU" sz="4000" dirty="0" smtClean="0"/>
              <a:t>Православные образовательные чтения в муниципалитетах – ноябрь - март</a:t>
            </a:r>
            <a:endParaRPr lang="ru-RU" sz="4000" dirty="0"/>
          </a:p>
          <a:p>
            <a:r>
              <a:rPr lang="ru-RU" sz="4000" dirty="0" smtClean="0"/>
              <a:t>День </a:t>
            </a:r>
            <a:r>
              <a:rPr lang="ru-RU" sz="4000" dirty="0"/>
              <a:t>народного </a:t>
            </a:r>
            <a:r>
              <a:rPr lang="ru-RU" sz="4000" dirty="0" smtClean="0"/>
              <a:t>единства – октябрь, ноябрь</a:t>
            </a:r>
            <a:endParaRPr lang="ru-RU" sz="4000" dirty="0"/>
          </a:p>
          <a:p>
            <a:r>
              <a:rPr lang="ru-RU" sz="4000" dirty="0" smtClean="0"/>
              <a:t> </a:t>
            </a:r>
            <a:r>
              <a:rPr lang="ru-RU" sz="4000" dirty="0"/>
              <a:t>День </a:t>
            </a:r>
            <a:r>
              <a:rPr lang="ru-RU" sz="4000" dirty="0" smtClean="0"/>
              <a:t>матери – ноябрь - декабрь</a:t>
            </a:r>
            <a:endParaRPr lang="ru-RU" sz="4000" dirty="0"/>
          </a:p>
          <a:p>
            <a:r>
              <a:rPr lang="ru-RU" sz="4000" dirty="0" smtClean="0"/>
              <a:t> </a:t>
            </a:r>
            <a:r>
              <a:rPr lang="ru-RU" sz="4000" dirty="0"/>
              <a:t>Рождество </a:t>
            </a:r>
            <a:r>
              <a:rPr lang="ru-RU" sz="4000" dirty="0" smtClean="0"/>
              <a:t>Христово – декабрь, январь</a:t>
            </a:r>
            <a:endParaRPr lang="ru-RU" sz="4000" dirty="0"/>
          </a:p>
          <a:p>
            <a:r>
              <a:rPr lang="ru-RU" sz="4000" dirty="0" smtClean="0"/>
              <a:t> Масленица – февраль , март</a:t>
            </a:r>
            <a:endParaRPr lang="ru-RU" sz="4000" dirty="0"/>
          </a:p>
          <a:p>
            <a:r>
              <a:rPr lang="ru-RU" sz="4000" dirty="0" smtClean="0"/>
              <a:t>Воспитательные </a:t>
            </a:r>
            <a:r>
              <a:rPr lang="ru-RU" sz="4000" dirty="0"/>
              <a:t>беседы о страстях и добродетелях в дни Великого </a:t>
            </a:r>
            <a:r>
              <a:rPr lang="ru-RU" sz="4000" dirty="0" smtClean="0"/>
              <a:t>поста – март, апрель</a:t>
            </a:r>
            <a:endParaRPr lang="ru-RU" sz="4000" dirty="0"/>
          </a:p>
          <a:p>
            <a:r>
              <a:rPr lang="ru-RU" sz="4000" dirty="0" smtClean="0"/>
              <a:t>День </a:t>
            </a:r>
            <a:r>
              <a:rPr lang="ru-RU" sz="4000" dirty="0"/>
              <a:t>православной </a:t>
            </a:r>
            <a:r>
              <a:rPr lang="ru-RU" sz="4000" dirty="0" smtClean="0"/>
              <a:t>книги - март</a:t>
            </a:r>
            <a:endParaRPr lang="ru-RU" sz="4000" dirty="0"/>
          </a:p>
          <a:p>
            <a:r>
              <a:rPr lang="ru-RU" sz="4000" dirty="0" smtClean="0"/>
              <a:t> Пасха – апрель, май</a:t>
            </a:r>
            <a:endParaRPr lang="ru-RU" sz="4000" dirty="0"/>
          </a:p>
          <a:p>
            <a:r>
              <a:rPr lang="ru-RU" sz="4000" dirty="0" smtClean="0"/>
              <a:t> </a:t>
            </a:r>
            <a:r>
              <a:rPr lang="ru-RU" sz="4000" dirty="0"/>
              <a:t>День </a:t>
            </a:r>
            <a:r>
              <a:rPr lang="ru-RU" sz="4000" dirty="0" smtClean="0"/>
              <a:t>Победы - май</a:t>
            </a:r>
            <a:endParaRPr lang="ru-RU" sz="4000" dirty="0"/>
          </a:p>
          <a:p>
            <a:r>
              <a:rPr lang="ru-RU" sz="4000" dirty="0" smtClean="0"/>
              <a:t>День </a:t>
            </a:r>
            <a:r>
              <a:rPr lang="ru-RU" sz="4000" dirty="0"/>
              <a:t>славянской письменности и </a:t>
            </a:r>
            <a:r>
              <a:rPr lang="ru-RU" sz="4000" dirty="0" smtClean="0"/>
              <a:t>культуры - май</a:t>
            </a:r>
            <a:endParaRPr lang="ru-RU" sz="4000" dirty="0"/>
          </a:p>
          <a:p>
            <a:r>
              <a:rPr lang="ru-RU" sz="4000" dirty="0" smtClean="0"/>
              <a:t>Великорецкий </a:t>
            </a:r>
            <a:r>
              <a:rPr lang="ru-RU" sz="4000" dirty="0"/>
              <a:t>крестный </a:t>
            </a:r>
            <a:r>
              <a:rPr lang="ru-RU" sz="4000" dirty="0" smtClean="0"/>
              <a:t>ход - июнь</a:t>
            </a:r>
            <a:endParaRPr lang="ru-RU" sz="4000" dirty="0"/>
          </a:p>
          <a:p>
            <a:r>
              <a:rPr lang="ru-RU" sz="4000" dirty="0" smtClean="0"/>
              <a:t> </a:t>
            </a:r>
            <a:r>
              <a:rPr lang="ru-RU" sz="4000" dirty="0"/>
              <a:t>Православная летняя смена в школьном </a:t>
            </a:r>
            <a:r>
              <a:rPr lang="ru-RU" sz="4000" dirty="0" smtClean="0"/>
              <a:t>лагере – июнь, июль</a:t>
            </a:r>
            <a:endParaRPr lang="ru-RU" sz="4000" dirty="0"/>
          </a:p>
          <a:p>
            <a:r>
              <a:rPr lang="ru-RU" sz="4000" dirty="0" smtClean="0"/>
              <a:t>День </a:t>
            </a:r>
            <a:r>
              <a:rPr lang="ru-RU" sz="4000" dirty="0"/>
              <a:t>семьи, любви и </a:t>
            </a:r>
            <a:r>
              <a:rPr lang="ru-RU" sz="4000" dirty="0" smtClean="0"/>
              <a:t>верности - июль</a:t>
            </a:r>
            <a:endParaRPr lang="ru-RU" sz="4000" dirty="0"/>
          </a:p>
          <a:p>
            <a:r>
              <a:rPr lang="ru-RU" sz="4000" dirty="0" smtClean="0"/>
              <a:t>День </a:t>
            </a:r>
            <a:r>
              <a:rPr lang="ru-RU" sz="4000" dirty="0"/>
              <a:t>Крещения </a:t>
            </a:r>
            <a:r>
              <a:rPr lang="ru-RU" sz="4000" dirty="0" smtClean="0"/>
              <a:t>Руси</a:t>
            </a:r>
            <a:r>
              <a:rPr lang="ru-RU" sz="4000" dirty="0"/>
              <a:t> </a:t>
            </a:r>
            <a:r>
              <a:rPr lang="ru-RU" sz="4000" dirty="0" smtClean="0"/>
              <a:t>- июль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562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405" y="258445"/>
            <a:ext cx="3243580" cy="5356225"/>
          </a:xfrm>
        </p:spPr>
        <p:txBody>
          <a:bodyPr>
            <a:normAutofit/>
          </a:bodyPr>
          <a:lstStyle/>
          <a:p>
            <a:r>
              <a:rPr lang="ru-RU" altLang="en-US" sz="3600"/>
              <a:t>Отдел религиозного образования и катехизации Вятской Епархии</a:t>
            </a:r>
            <a:br>
              <a:rPr lang="ru-RU" altLang="en-US" sz="3600"/>
            </a:br>
            <a:r>
              <a:rPr lang="ru-RU" altLang="en-US"/>
              <a:t/>
            </a:r>
            <a:br>
              <a:rPr lang="ru-RU" altLang="en-US"/>
            </a:br>
            <a:r>
              <a:rPr lang="ru-RU" altLang="en-US" sz="2800"/>
              <a:t> 8 909 719 53 33</a:t>
            </a:r>
            <a:br>
              <a:rPr lang="ru-RU" altLang="en-US" sz="2800"/>
            </a:br>
            <a:r>
              <a:rPr lang="en-US" altLang="en-US" sz="2800"/>
              <a:t>otdelrove@mail.ru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160" y="635"/>
            <a:ext cx="8625205" cy="682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13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305209" cy="692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0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9399"/>
            <a:ext cx="8516850" cy="56636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11016" y="5672385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«Нашу страну, саму российскую государственность невозможно представить без духовного, исторического опыта Русской Православной Церкви» (В.В. Путин)</a:t>
            </a:r>
          </a:p>
        </p:txBody>
      </p:sp>
    </p:spTree>
    <p:extLst>
      <p:ext uri="{BB962C8B-B14F-4D97-AF65-F5344CB8AC3E}">
        <p14:creationId xmlns:p14="http://schemas.microsoft.com/office/powerpoint/2010/main" val="3680296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693" y="44624"/>
            <a:ext cx="9028959" cy="50784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3512" y="5157192"/>
            <a:ext cx="8964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«Это очень интимный вопрос. Вы знаете, очень трудно говорить об этом на публику. На мой взгляд, человек рождается с верой в душе, уже рождается с этим. Только разные люди в разное время и при разных обстоятельствах начинают это понимать». </a:t>
            </a:r>
          </a:p>
          <a:p>
            <a:r>
              <a:rPr lang="ru-RU" sz="2000" dirty="0">
                <a:solidFill>
                  <a:prstClr val="black"/>
                </a:solidFill>
              </a:rPr>
              <a:t>В.В. Путин</a:t>
            </a:r>
          </a:p>
        </p:txBody>
      </p:sp>
    </p:spTree>
    <p:extLst>
      <p:ext uri="{BB962C8B-B14F-4D97-AF65-F5344CB8AC3E}">
        <p14:creationId xmlns:p14="http://schemas.microsoft.com/office/powerpoint/2010/main" val="2112043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>
                <a:sym typeface="+mn-ea"/>
              </a:rPr>
              <a:t> </a:t>
            </a:r>
            <a:r>
              <a:rPr lang="en-US" altLang="en-US" b="1">
                <a:solidFill>
                  <a:srgbClr val="FF0000"/>
                </a:solidFill>
                <a:sym typeface="+mn-ea"/>
              </a:rPr>
              <a:t>Настоящее</a:t>
            </a:r>
            <a:r>
              <a:rPr lang="en-US" altLang="ru-RU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en-US" b="1">
                <a:solidFill>
                  <a:srgbClr val="FF0000"/>
                </a:solidFill>
                <a:sym typeface="+mn-ea"/>
              </a:rPr>
              <a:t>и будущее</a:t>
            </a:r>
            <a:r>
              <a:rPr lang="en-US" altLang="ru-RU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en-US" b="1">
                <a:solidFill>
                  <a:srgbClr val="FF0000"/>
                </a:solidFill>
                <a:sym typeface="+mn-ea"/>
              </a:rPr>
              <a:t>Русского</a:t>
            </a:r>
            <a:r>
              <a:rPr lang="en-US" altLang="ru-RU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en-US" b="1">
                <a:solidFill>
                  <a:srgbClr val="FF0000"/>
                </a:solidFill>
                <a:sym typeface="+mn-ea"/>
              </a:rPr>
              <a:t>мира</a:t>
            </a:r>
            <a:r>
              <a:rPr lang="en-US" altLang="ru-RU">
                <a:sym typeface="+mn-ea"/>
              </a:rPr>
              <a:t> </a:t>
            </a:r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altLang="en-US" sz="2000" b="1" i="1">
                <a:sym typeface="+mn-ea"/>
              </a:rPr>
              <a:t>О</a:t>
            </a:r>
            <a:r>
              <a:rPr lang="en-US" altLang="en-US" sz="2000" b="1" i="1">
                <a:sym typeface="+mn-ea"/>
              </a:rPr>
              <a:t>бращ</a:t>
            </a:r>
            <a:r>
              <a:rPr lang="ru-RU" altLang="en-US" sz="2000" b="1" i="1">
                <a:sym typeface="+mn-ea"/>
              </a:rPr>
              <a:t>ение Президента РФ В.В. Путина 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к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Всемирному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Русскому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Народному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Собору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«Настоящее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и будущее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Русского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мира»</a:t>
            </a:r>
            <a:r>
              <a:rPr lang="en-US" altLang="ru-RU" sz="2000" b="1" i="1">
                <a:sym typeface="+mn-ea"/>
              </a:rPr>
              <a:t>  </a:t>
            </a:r>
            <a:r>
              <a:rPr lang="en-US" altLang="en-US" sz="2000" b="1" i="1">
                <a:sym typeface="+mn-ea"/>
              </a:rPr>
              <a:t>в</a:t>
            </a:r>
            <a:r>
              <a:rPr lang="en-US" altLang="ru-RU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ноябре</a:t>
            </a:r>
            <a:r>
              <a:rPr lang="en-US" altLang="ru-RU" sz="2000" b="1" i="1">
                <a:sym typeface="+mn-ea"/>
              </a:rPr>
              <a:t>  2023</a:t>
            </a:r>
            <a:r>
              <a:rPr lang="en-US" altLang="en-US" sz="2000" b="1" i="1">
                <a:sym typeface="+mn-ea"/>
              </a:rPr>
              <a:t>г</a:t>
            </a:r>
            <a:r>
              <a:rPr lang="en-US" altLang="ru-RU" sz="2000" b="1" i="1">
                <a:sym typeface="+mn-ea"/>
              </a:rPr>
              <a:t>. http://www.kremlin.ru/events/president/transcripts/72863</a:t>
            </a:r>
            <a:endParaRPr lang="en-US" altLang="ru-RU" sz="2000" b="1" i="1"/>
          </a:p>
          <a:p>
            <a:r>
              <a:rPr lang="en-US" altLang="en-US" sz="2400"/>
              <a:t>«Нам</a:t>
            </a:r>
            <a:r>
              <a:rPr lang="en-US" altLang="ru-RU" sz="2400"/>
              <a:t> </a:t>
            </a:r>
            <a:r>
              <a:rPr lang="en-US" altLang="en-US" sz="2400"/>
              <a:t>нужна</a:t>
            </a:r>
            <a:r>
              <a:rPr lang="en-US" altLang="ru-RU" sz="2400"/>
              <a:t> </a:t>
            </a:r>
            <a:r>
              <a:rPr lang="en-US" altLang="en-US" sz="2400"/>
              <a:t>целостная</a:t>
            </a:r>
            <a:r>
              <a:rPr lang="en-US" altLang="ru-RU" sz="2400"/>
              <a:t> </a:t>
            </a:r>
            <a:r>
              <a:rPr lang="en-US" altLang="en-US" sz="2400"/>
              <a:t>система</a:t>
            </a:r>
            <a:r>
              <a:rPr lang="en-US" altLang="ru-RU" sz="2400"/>
              <a:t> </a:t>
            </a:r>
            <a:r>
              <a:rPr lang="en-US" altLang="en-US" sz="2400"/>
              <a:t>просвещения</a:t>
            </a:r>
            <a:r>
              <a:rPr lang="en-US" altLang="ru-RU" sz="2400"/>
              <a:t>, </a:t>
            </a:r>
            <a:r>
              <a:rPr lang="en-US" altLang="en-US" sz="2400"/>
              <a:t>в</a:t>
            </a:r>
            <a:r>
              <a:rPr lang="en-US" altLang="ru-RU" sz="2400"/>
              <a:t> </a:t>
            </a:r>
            <a:r>
              <a:rPr lang="en-US" altLang="en-US" sz="2400"/>
              <a:t>которой</a:t>
            </a:r>
            <a:r>
              <a:rPr lang="en-US" altLang="ru-RU" sz="2400"/>
              <a:t> </a:t>
            </a:r>
            <a:r>
              <a:rPr lang="en-US" altLang="en-US" sz="2400"/>
              <a:t>гармонично</a:t>
            </a:r>
            <a:r>
              <a:rPr lang="en-US" altLang="ru-RU" sz="2400"/>
              <a:t> </a:t>
            </a:r>
            <a:r>
              <a:rPr lang="en-US" altLang="en-US" sz="2400"/>
              <a:t>дополняют</a:t>
            </a:r>
            <a:r>
              <a:rPr lang="en-US" altLang="ru-RU" sz="2400"/>
              <a:t> </a:t>
            </a:r>
            <a:r>
              <a:rPr lang="en-US" altLang="en-US" sz="2400"/>
              <a:t>друг</a:t>
            </a:r>
            <a:r>
              <a:rPr lang="en-US" altLang="ru-RU" sz="2400"/>
              <a:t> </a:t>
            </a:r>
            <a:r>
              <a:rPr lang="en-US" altLang="en-US" sz="2400"/>
              <a:t>друга</a:t>
            </a:r>
            <a:r>
              <a:rPr lang="en-US" altLang="ru-RU" sz="2400"/>
              <a:t> </a:t>
            </a:r>
            <a:r>
              <a:rPr lang="en-US" altLang="en-US" sz="2400"/>
              <a:t>семья</a:t>
            </a:r>
            <a:r>
              <a:rPr lang="en-US" altLang="ru-RU" sz="2400"/>
              <a:t>, </a:t>
            </a:r>
            <a:r>
              <a:rPr lang="en-US" altLang="en-US" sz="2400"/>
              <a:t>система</a:t>
            </a:r>
            <a:r>
              <a:rPr lang="en-US" altLang="ru-RU" sz="2400"/>
              <a:t> </a:t>
            </a:r>
            <a:r>
              <a:rPr lang="en-US" altLang="en-US" sz="2400"/>
              <a:t>образования</a:t>
            </a:r>
            <a:r>
              <a:rPr lang="en-US" altLang="ru-RU" sz="2400"/>
              <a:t>, </a:t>
            </a:r>
            <a:r>
              <a:rPr lang="en-US" altLang="en-US" sz="2400"/>
              <a:t>национальная</a:t>
            </a:r>
            <a:r>
              <a:rPr lang="en-US" altLang="ru-RU" sz="2400"/>
              <a:t> </a:t>
            </a:r>
            <a:r>
              <a:rPr lang="en-US" altLang="en-US" sz="2400"/>
              <a:t>культура</a:t>
            </a:r>
            <a:r>
              <a:rPr lang="en-US" altLang="ru-RU" sz="2400"/>
              <a:t>, </a:t>
            </a:r>
            <a:r>
              <a:rPr lang="en-US" altLang="en-US" sz="2400"/>
              <a:t>работа</a:t>
            </a:r>
            <a:r>
              <a:rPr lang="en-US" altLang="ru-RU" sz="2400"/>
              <a:t> </a:t>
            </a:r>
            <a:r>
              <a:rPr lang="en-US" altLang="en-US" sz="2400"/>
              <a:t>детских</a:t>
            </a:r>
            <a:r>
              <a:rPr lang="en-US" altLang="ru-RU" sz="2400"/>
              <a:t>, </a:t>
            </a:r>
            <a:r>
              <a:rPr lang="en-US" altLang="en-US" sz="2400"/>
              <a:t>молодёжных</a:t>
            </a:r>
            <a:r>
              <a:rPr lang="en-US" altLang="ru-RU" sz="2400"/>
              <a:t>, </a:t>
            </a:r>
            <a:r>
              <a:rPr lang="en-US" altLang="en-US" sz="2400"/>
              <a:t>спортивных</a:t>
            </a:r>
            <a:r>
              <a:rPr lang="en-US" altLang="ru-RU" sz="2400"/>
              <a:t>, </a:t>
            </a:r>
            <a:r>
              <a:rPr lang="en-US" altLang="en-US" sz="2400"/>
              <a:t>военно</a:t>
            </a:r>
            <a:r>
              <a:rPr lang="en-US" altLang="ru-RU" sz="2400"/>
              <a:t>-</a:t>
            </a:r>
            <a:r>
              <a:rPr lang="en-US" altLang="en-US" sz="2400"/>
              <a:t>патриотических</a:t>
            </a:r>
            <a:r>
              <a:rPr lang="en-US" altLang="ru-RU" sz="2400"/>
              <a:t> </a:t>
            </a:r>
            <a:r>
              <a:rPr lang="en-US" altLang="en-US" sz="2400"/>
              <a:t>организаций</a:t>
            </a:r>
            <a:r>
              <a:rPr lang="en-US" altLang="ru-RU" sz="2400"/>
              <a:t>, </a:t>
            </a:r>
            <a:r>
              <a:rPr lang="en-US" altLang="en-US" sz="2400"/>
              <a:t>широкое</a:t>
            </a:r>
            <a:r>
              <a:rPr lang="en-US" altLang="ru-RU" sz="2400"/>
              <a:t> </a:t>
            </a:r>
            <a:r>
              <a:rPr lang="en-US" altLang="en-US" sz="2400"/>
              <a:t>движение</a:t>
            </a:r>
            <a:r>
              <a:rPr lang="en-US" altLang="ru-RU" sz="2400"/>
              <a:t> </a:t>
            </a:r>
            <a:r>
              <a:rPr lang="en-US" altLang="en-US" sz="2400"/>
              <a:t>наставничества</a:t>
            </a:r>
            <a:r>
              <a:rPr lang="en-US" altLang="ru-RU" sz="2400"/>
              <a:t>.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добавлю</a:t>
            </a:r>
            <a:r>
              <a:rPr lang="en-US" altLang="ru-RU" sz="2400"/>
              <a:t> - </a:t>
            </a:r>
            <a:r>
              <a:rPr lang="en-US" altLang="en-US" sz="2400"/>
              <a:t>мудрое</a:t>
            </a:r>
            <a:r>
              <a:rPr lang="en-US" altLang="ru-RU" sz="2400"/>
              <a:t> </a:t>
            </a:r>
            <a:r>
              <a:rPr lang="en-US" altLang="en-US" sz="2400"/>
              <a:t>слово</a:t>
            </a:r>
            <a:r>
              <a:rPr lang="en-US" altLang="ru-RU" sz="2400"/>
              <a:t> </a:t>
            </a:r>
            <a:r>
              <a:rPr lang="en-US" altLang="en-US" sz="2400"/>
              <a:t>духовных</a:t>
            </a:r>
            <a:r>
              <a:rPr lang="en-US" altLang="ru-RU" sz="2400"/>
              <a:t> </a:t>
            </a:r>
            <a:r>
              <a:rPr lang="en-US" altLang="en-US" sz="2400"/>
              <a:t>пастырей</a:t>
            </a:r>
            <a:r>
              <a:rPr lang="en-US" altLang="ru-RU" sz="2400"/>
              <a:t>. </a:t>
            </a:r>
            <a:r>
              <a:rPr lang="en-US" altLang="en-US" sz="2400"/>
              <a:t>Оно</a:t>
            </a:r>
            <a:r>
              <a:rPr lang="en-US" altLang="ru-RU" sz="2400"/>
              <a:t> </a:t>
            </a:r>
            <a:r>
              <a:rPr lang="en-US" altLang="en-US" sz="2400"/>
              <a:t>просто</a:t>
            </a:r>
            <a:r>
              <a:rPr lang="en-US" altLang="ru-RU" sz="2400"/>
              <a:t> </a:t>
            </a:r>
            <a:r>
              <a:rPr lang="en-US" altLang="en-US" sz="2400"/>
              <a:t>необходимо</a:t>
            </a:r>
            <a:r>
              <a:rPr lang="en-US" altLang="ru-RU" sz="2400"/>
              <a:t>.</a:t>
            </a:r>
          </a:p>
          <a:p>
            <a:r>
              <a:rPr lang="en-US" altLang="en-US" sz="2400" b="1">
                <a:solidFill>
                  <a:srgbClr val="FF0000"/>
                </a:solidFill>
              </a:rPr>
              <a:t>Поэтому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вновь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подчёркиваю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важность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участия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представителей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всех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российских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традиционных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религий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в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образовании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и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воспитании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нашей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молодёжи</a:t>
            </a:r>
            <a:r>
              <a:rPr lang="en-US" altLang="ru-RU" sz="2400" b="1">
                <a:solidFill>
                  <a:srgbClr val="FF0000"/>
                </a:solidFill>
              </a:rPr>
              <a:t>. </a:t>
            </a:r>
            <a:r>
              <a:rPr lang="en-US" altLang="en-US" sz="2400" b="1">
                <a:solidFill>
                  <a:srgbClr val="FF0000"/>
                </a:solidFill>
              </a:rPr>
              <a:t>И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конечно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же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в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укреплении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духовных</a:t>
            </a:r>
            <a:r>
              <a:rPr lang="en-US" altLang="ru-RU" sz="2400" b="1">
                <a:solidFill>
                  <a:srgbClr val="FF0000"/>
                </a:solidFill>
              </a:rPr>
              <a:t>, </a:t>
            </a:r>
            <a:r>
              <a:rPr lang="en-US" altLang="en-US" sz="2400" b="1">
                <a:solidFill>
                  <a:srgbClr val="FF0000"/>
                </a:solidFill>
              </a:rPr>
              <a:t>нравственных</a:t>
            </a:r>
            <a:r>
              <a:rPr lang="en-US" altLang="ru-RU" sz="2400" b="1">
                <a:solidFill>
                  <a:srgbClr val="FF0000"/>
                </a:solidFill>
              </a:rPr>
              <a:t>, </a:t>
            </a:r>
            <a:r>
              <a:rPr lang="en-US" altLang="en-US" sz="2400" b="1">
                <a:solidFill>
                  <a:srgbClr val="FF0000"/>
                </a:solidFill>
              </a:rPr>
              <a:t>семейных</a:t>
            </a:r>
            <a:r>
              <a:rPr lang="en-US" altLang="ru-RU" sz="24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ценностей»</a:t>
            </a:r>
            <a:r>
              <a:rPr lang="ru-RU" sz="2400" b="1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516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7125B7-D021-6A3E-03B5-E57E5FBC2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15859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К.Д. Ушинский «О народности в общественном воспитании» (1857)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F8D5B1-012F-0075-DD40-F76D9E00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850" y="1825624"/>
            <a:ext cx="8014742" cy="4919949"/>
          </a:xfrm>
        </p:spPr>
        <p:txBody>
          <a:bodyPr/>
          <a:lstStyle/>
          <a:p>
            <a:r>
              <a:rPr lang="ru-RU" dirty="0"/>
              <a:t>«…Для нас нехристианская педагогика есть вещь немыслимая – безголовый урод и деятельность без цели. Мы требуем, чтобы учитель русского языка, учитель истории и т.д. не только вбивали в голову своим ученикам факты своих наук, но развивали их умственно и нравственно. </a:t>
            </a:r>
            <a:r>
              <a:rPr lang="ru-RU" dirty="0">
                <a:solidFill>
                  <a:srgbClr val="FF0000"/>
                </a:solidFill>
              </a:rPr>
              <a:t>Но на что же может опираться нравственное развитие, если не на христианство? </a:t>
            </a:r>
            <a:r>
              <a:rPr lang="ru-RU" b="1" dirty="0"/>
              <a:t>Кто не имеет религии и не чувствует ее потребности, тот не должен воспитывать детей…</a:t>
            </a:r>
            <a:r>
              <a:rPr lang="ru-RU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E345A4E-3669-7066-08B4-30F808251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97" t="12901" r="6514" b="7472"/>
          <a:stretch/>
        </p:blipFill>
        <p:spPr>
          <a:xfrm>
            <a:off x="8454453" y="884419"/>
            <a:ext cx="3507698" cy="535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99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262D6F-BA88-B7BD-26DF-E87033A5291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54832"/>
            <a:ext cx="6281738" cy="6603167"/>
          </a:xfrm>
        </p:spPr>
        <p:txBody>
          <a:bodyPr>
            <a:normAutofit/>
          </a:bodyPr>
          <a:lstStyle/>
          <a:p>
            <a:r>
              <a:rPr lang="ru-RU" sz="3200" dirty="0"/>
              <a:t>…Каковы бы ни были метафизические воззрения и убеждения воспитателя, но, приступая практически к делу воспитания, он должен твердо помнить, что </a:t>
            </a:r>
            <a:r>
              <a:rPr lang="ru-RU" sz="3200" dirty="0">
                <a:solidFill>
                  <a:srgbClr val="FF0000"/>
                </a:solidFill>
              </a:rPr>
              <a:t>вне христианства нет для человека идеала нравственности, нет нравственных основ, а, следовательно, нет и нравственных стремлений, которыми он должен руководствоваться при воспитании детей</a:t>
            </a:r>
            <a:r>
              <a:rPr lang="ru-RU" sz="3200" dirty="0"/>
              <a:t>»…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F16D41-12F2-BD95-23B8-199CF4E5A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729"/>
          <a:stretch/>
        </p:blipFill>
        <p:spPr>
          <a:xfrm>
            <a:off x="6096000" y="104963"/>
            <a:ext cx="6049831" cy="5426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2ED0AF-CE3D-18D5-8D9D-F1454689EF64}"/>
              </a:ext>
            </a:extLst>
          </p:cNvPr>
          <p:cNvSpPr txBox="1"/>
          <p:nvPr/>
        </p:nvSpPr>
        <p:spPr>
          <a:xfrm>
            <a:off x="5164112" y="5786234"/>
            <a:ext cx="6160956" cy="96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u="sng" kern="100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https://azbyka.ru/otechnik/Konstantin_Ushinskij/konstantin-dmitrievich-ushinskij-o-znachenii-hristianstva-v-vospitanii-detej/</a:t>
            </a:r>
            <a:endParaRPr lang="ru-RU" sz="1400" kern="1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681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User\Pictures\ffd3d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260" y="0"/>
            <a:ext cx="1163548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39034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787</Words>
  <Application>Microsoft Office PowerPoint</Application>
  <PresentationFormat>Широкоэкранный</PresentationFormat>
  <Paragraphs>67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26</vt:i4>
      </vt:variant>
    </vt:vector>
  </HeadingPairs>
  <TitlesOfParts>
    <vt:vector size="46" baseType="lpstr">
      <vt:lpstr>SimSun</vt:lpstr>
      <vt:lpstr>Arial</vt:lpstr>
      <vt:lpstr>Calibri</vt:lpstr>
      <vt:lpstr>Calibri Light</vt:lpstr>
      <vt:lpstr>Times New Roman</vt:lpstr>
      <vt:lpstr>Wingdings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Православные классы и группы в государственных и муниципальных школах, детских садах, учреждениях профессионального образования.  Сотрудничество и поддержка православных приходов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 Настоящее и будущее Русского мира </vt:lpstr>
      <vt:lpstr>К.Д. Ушинский «О народности в общественном воспитании» (1857)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Постепенное введение  православного компонента</vt:lpstr>
      <vt:lpstr>Совместное проведение мероприятий</vt:lpstr>
      <vt:lpstr>Работа с родителями</vt:lpstr>
      <vt:lpstr>Участие родителей в мероприятиях</vt:lpstr>
      <vt:lpstr>Основной уровень</vt:lpstr>
      <vt:lpstr>Подготовка учителей</vt:lpstr>
      <vt:lpstr>Система методического сопровождения</vt:lpstr>
      <vt:lpstr>Объединения православных педагогов</vt:lpstr>
      <vt:lpstr>Основные совместные мероприятия </vt:lpstr>
      <vt:lpstr>Отдел религиозного образования и катехизации Вятской Епархии   8 909 719 53 33 otdelrove@mail.ru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Православные классы и группы в государственных и муниципальных школах, детских садах, учреждениях профессионального образования.  Сотрудничество и поддержка православных приходов </dc:title>
  <dc:creator>ВШ_01</dc:creator>
  <cp:lastModifiedBy>ВШ_01</cp:lastModifiedBy>
  <cp:revision>14</cp:revision>
  <dcterms:created xsi:type="dcterms:W3CDTF">2026-09-02T04:03:31Z</dcterms:created>
  <dcterms:modified xsi:type="dcterms:W3CDTF">2026-09-02T06:07:54Z</dcterms:modified>
</cp:coreProperties>
</file>