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sldIdLst>
    <p:sldId id="257" r:id="rId2"/>
    <p:sldId id="266" r:id="rId3"/>
    <p:sldId id="293" r:id="rId4"/>
    <p:sldId id="294" r:id="rId5"/>
    <p:sldId id="288" r:id="rId6"/>
    <p:sldId id="292" r:id="rId7"/>
    <p:sldId id="291" r:id="rId8"/>
    <p:sldId id="258" r:id="rId9"/>
    <p:sldId id="259" r:id="rId10"/>
    <p:sldId id="260" r:id="rId11"/>
    <p:sldId id="261" r:id="rId12"/>
    <p:sldId id="336" r:id="rId13"/>
    <p:sldId id="312" r:id="rId14"/>
    <p:sldId id="311" r:id="rId15"/>
    <p:sldId id="310" r:id="rId16"/>
    <p:sldId id="309" r:id="rId17"/>
    <p:sldId id="308" r:id="rId18"/>
    <p:sldId id="307" r:id="rId19"/>
    <p:sldId id="306" r:id="rId20"/>
    <p:sldId id="262" r:id="rId21"/>
    <p:sldId id="263" r:id="rId22"/>
    <p:sldId id="287" r:id="rId23"/>
    <p:sldId id="264" r:id="rId24"/>
    <p:sldId id="265" r:id="rId25"/>
    <p:sldId id="343" r:id="rId26"/>
    <p:sldId id="342" r:id="rId27"/>
    <p:sldId id="313" r:id="rId28"/>
    <p:sldId id="314" r:id="rId29"/>
    <p:sldId id="338" r:id="rId30"/>
    <p:sldId id="319" r:id="rId31"/>
    <p:sldId id="320" r:id="rId32"/>
    <p:sldId id="321" r:id="rId33"/>
    <p:sldId id="322" r:id="rId34"/>
    <p:sldId id="323" r:id="rId35"/>
    <p:sldId id="324" r:id="rId36"/>
    <p:sldId id="296" r:id="rId37"/>
    <p:sldId id="270" r:id="rId38"/>
    <p:sldId id="295" r:id="rId39"/>
    <p:sldId id="271" r:id="rId40"/>
    <p:sldId id="317" r:id="rId41"/>
    <p:sldId id="318" r:id="rId42"/>
    <p:sldId id="302" r:id="rId43"/>
    <p:sldId id="340" r:id="rId44"/>
    <p:sldId id="289" r:id="rId45"/>
    <p:sldId id="300" r:id="rId46"/>
    <p:sldId id="331" r:id="rId47"/>
    <p:sldId id="332" r:id="rId48"/>
    <p:sldId id="333" r:id="rId49"/>
    <p:sldId id="334" r:id="rId50"/>
    <p:sldId id="297" r:id="rId51"/>
    <p:sldId id="298" r:id="rId52"/>
    <p:sldId id="269" r:id="rId53"/>
    <p:sldId id="325" r:id="rId54"/>
    <p:sldId id="326" r:id="rId55"/>
    <p:sldId id="341" r:id="rId56"/>
    <p:sldId id="301" r:id="rId57"/>
    <p:sldId id="327" r:id="rId58"/>
    <p:sldId id="328" r:id="rId59"/>
    <p:sldId id="329" r:id="rId60"/>
    <p:sldId id="268" r:id="rId61"/>
    <p:sldId id="299" r:id="rId62"/>
    <p:sldId id="303" r:id="rId6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589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1FF9A-AF0D-4709-AEB9-E82721A85C6A}" type="datetimeFigureOut">
              <a:rPr lang="ru-RU" smtClean="0"/>
              <a:pPr/>
              <a:t>29.08.2025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9BA7-0688-4618-853D-6F705EC25E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1FF9A-AF0D-4709-AEB9-E82721A85C6A}" type="datetimeFigureOut">
              <a:rPr lang="ru-RU" smtClean="0"/>
              <a:pPr/>
              <a:t>29.08.2025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9BA7-0688-4618-853D-6F705EC25E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1FF9A-AF0D-4709-AEB9-E82721A85C6A}" type="datetimeFigureOut">
              <a:rPr lang="ru-RU" smtClean="0"/>
              <a:pPr/>
              <a:t>29.08.2025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9BA7-0688-4618-853D-6F705EC25E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1FF9A-AF0D-4709-AEB9-E82721A85C6A}" type="datetimeFigureOut">
              <a:rPr lang="ru-RU" smtClean="0"/>
              <a:pPr/>
              <a:t>29.08.2025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9BA7-0688-4618-853D-6F705EC25E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1FF9A-AF0D-4709-AEB9-E82721A85C6A}" type="datetimeFigureOut">
              <a:rPr lang="ru-RU" smtClean="0"/>
              <a:pPr/>
              <a:t>29.08.2025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9BA7-0688-4618-853D-6F705EC25E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1FF9A-AF0D-4709-AEB9-E82721A85C6A}" type="datetimeFigureOut">
              <a:rPr lang="ru-RU" smtClean="0"/>
              <a:pPr/>
              <a:t>29.08.2025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9BA7-0688-4618-853D-6F705EC25E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1FF9A-AF0D-4709-AEB9-E82721A85C6A}" type="datetimeFigureOut">
              <a:rPr lang="ru-RU" smtClean="0"/>
              <a:pPr/>
              <a:t>29.08.2025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9BA7-0688-4618-853D-6F705EC25E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1FF9A-AF0D-4709-AEB9-E82721A85C6A}" type="datetimeFigureOut">
              <a:rPr lang="ru-RU" smtClean="0"/>
              <a:pPr/>
              <a:t>29.08.2025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9BA7-0688-4618-853D-6F705EC25E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1FF9A-AF0D-4709-AEB9-E82721A85C6A}" type="datetimeFigureOut">
              <a:rPr lang="ru-RU" smtClean="0"/>
              <a:pPr/>
              <a:t>29.08.2025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9BA7-0688-4618-853D-6F705EC25E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1FF9A-AF0D-4709-AEB9-E82721A85C6A}" type="datetimeFigureOut">
              <a:rPr lang="ru-RU" smtClean="0"/>
              <a:pPr/>
              <a:t>29.08.2025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9BA7-0688-4618-853D-6F705EC25E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1FF9A-AF0D-4709-AEB9-E82721A85C6A}" type="datetimeFigureOut">
              <a:rPr lang="ru-RU" smtClean="0"/>
              <a:pPr/>
              <a:t>29.08.2025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9BA7-0688-4618-853D-6F705EC25E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1FF9A-AF0D-4709-AEB9-E82721A85C6A}" type="datetimeFigureOut">
              <a:rPr lang="ru-RU" smtClean="0"/>
              <a:pPr/>
              <a:t>29.08.2025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C9BA7-0688-4618-853D-6F705EC25EB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rutube.ru/video/ade239c2751e31e90c48e559befaf227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Татьяне Сергеевне\Площадка\f0a90aed8165167e07c05fb60268d38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95536" y="1196752"/>
            <a:ext cx="846738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latin typeface="Monotype Corsiva" pitchFamily="66" charset="0"/>
              </a:rPr>
              <a:t>              </a:t>
            </a:r>
            <a:r>
              <a:rPr lang="ru-RU" sz="6000" b="1" dirty="0" err="1" smtClean="0">
                <a:solidFill>
                  <a:srgbClr val="FF0000"/>
                </a:solidFill>
                <a:latin typeface="Monotype Corsiva" pitchFamily="66" charset="0"/>
              </a:rPr>
              <a:t>Квиз</a:t>
            </a:r>
            <a:r>
              <a:rPr lang="ru-RU" sz="6000" b="1" dirty="0" smtClean="0">
                <a:solidFill>
                  <a:srgbClr val="FF0000"/>
                </a:solidFill>
                <a:latin typeface="Monotype Corsiva" pitchFamily="66" charset="0"/>
              </a:rPr>
              <a:t> - игра</a:t>
            </a:r>
          </a:p>
          <a:p>
            <a:r>
              <a:rPr lang="ru-RU" sz="6000" b="1" dirty="0" smtClean="0">
                <a:solidFill>
                  <a:srgbClr val="FF0000"/>
                </a:solidFill>
                <a:latin typeface="Monotype Corsiva" pitchFamily="66" charset="0"/>
              </a:rPr>
              <a:t>«Безопасность – это жизнь»</a:t>
            </a:r>
            <a:endParaRPr lang="ru-RU" sz="6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75656" y="2852936"/>
            <a:ext cx="65462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8. Что относится к звуковым </a:t>
            </a:r>
          </a:p>
          <a:p>
            <a:pPr algn="ctr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средствам оповещения на пожаре? 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47664" y="2636912"/>
            <a:ext cx="61024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9. Часть дороги, по которой движется транспорт? 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68836" y="2060848"/>
            <a:ext cx="565250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7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Правильные </a:t>
            </a:r>
          </a:p>
          <a:p>
            <a:pPr algn="ctr"/>
            <a:r>
              <a:rPr lang="ru-RU" sz="7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ответы</a:t>
            </a:r>
            <a:endParaRPr lang="ru-RU" sz="7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59632" y="980728"/>
            <a:ext cx="69127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buAutoNum type="arabicPeriod"/>
            </a:pP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Часть дороги, по которой </a:t>
            </a:r>
          </a:p>
          <a:p>
            <a:pPr marL="514350" indent="-514350" algn="ctr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движутся пешеходы? 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F:\Татьяне Сергеевне\Площадка\adacf7f6-47ba-58fc-aa87-f50253fadf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2204864"/>
            <a:ext cx="6588485" cy="4176464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99592" y="1052736"/>
            <a:ext cx="71287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2.  Источник тепла и возможных </a:t>
            </a:r>
          </a:p>
          <a:p>
            <a:pPr algn="ctr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пожаров в походе? 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Татьяне Сергеевне\Площадка\hello_html_m43517d8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2348880"/>
            <a:ext cx="5606338" cy="3888432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9512" y="908720"/>
            <a:ext cx="87146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3. Название, какого животного мы вспоминаем, </a:t>
            </a:r>
          </a:p>
          <a:p>
            <a:pPr algn="ctr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когда переходим проезжую часть дороги? </a:t>
            </a:r>
          </a:p>
          <a:p>
            <a:endParaRPr lang="ru-RU" sz="3200" dirty="0"/>
          </a:p>
        </p:txBody>
      </p:sp>
      <p:pic>
        <p:nvPicPr>
          <p:cNvPr id="3074" name="Picture 2" descr="F:\Татьяне Сергеевне\Площадка\d2fbbdc4869a2bd378488495bfbd128b.png"/>
          <p:cNvPicPr>
            <a:picLocks noChangeAspect="1" noChangeArrowheads="1"/>
          </p:cNvPicPr>
          <p:nvPr/>
        </p:nvPicPr>
        <p:blipFill>
          <a:blip r:embed="rId3" cstate="print"/>
          <a:srcRect l="22828" r="19809"/>
          <a:stretch>
            <a:fillRect/>
          </a:stretch>
        </p:blipFill>
        <p:spPr bwMode="auto">
          <a:xfrm>
            <a:off x="2555776" y="2348880"/>
            <a:ext cx="3816424" cy="3985461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836712"/>
            <a:ext cx="85689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4. Назовите поджигателей из стихотворения </a:t>
            </a:r>
          </a:p>
          <a:p>
            <a:pPr algn="ctr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Корнея Чуковского «Путаница»? 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F:\Татьяне Сергеевне\Площадка\VjO9wrEdGq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2323844"/>
            <a:ext cx="6109715" cy="3985476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3528" y="620688"/>
            <a:ext cx="84969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5. Где хранятся лекарства для оказания </a:t>
            </a:r>
          </a:p>
          <a:p>
            <a:pPr algn="ctr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первой помощи или </a:t>
            </a:r>
          </a:p>
          <a:p>
            <a:pPr algn="ctr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несложного домашнего лечения? </a:t>
            </a:r>
          </a:p>
          <a:p>
            <a:pPr algn="ctr"/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F:\Татьяне Сергеевне\Площадка\vector-different-types-of-medical-equipmen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2420888"/>
            <a:ext cx="6214290" cy="3816424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67544" y="692696"/>
            <a:ext cx="82809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6. Как называется профессия человека, </a:t>
            </a:r>
          </a:p>
          <a:p>
            <a:pPr algn="ctr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который отвечает за безопасность </a:t>
            </a:r>
          </a:p>
          <a:p>
            <a:pPr algn="ctr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в месте купания людей? 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F:\Татьяне Сергеевне\Площадка\lifeguar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2492896"/>
            <a:ext cx="6804248" cy="3948903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11560" y="692696"/>
            <a:ext cx="77768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7. Какими руками нельзя прикасаться </a:t>
            </a:r>
          </a:p>
          <a:p>
            <a:pPr algn="ctr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к электрическим приборам? 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F:\Татьяне Сергеевне\Площадка\a6749d67b6accb4fcdf4dd0dcf45bcf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2204864"/>
            <a:ext cx="5940152" cy="4124693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Татьяне Сергеевне\Площадка\1646057163_39-abrakadabra-fun-p-fon-dlya-prezentatsii-po-dorozhnomu-dvizhe-4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99448" y="2132856"/>
            <a:ext cx="467243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7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 раунд</a:t>
            </a:r>
          </a:p>
          <a:p>
            <a:pPr algn="ctr"/>
            <a:r>
              <a:rPr lang="ru-RU" sz="7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«Разминка»</a:t>
            </a:r>
            <a:endParaRPr lang="ru-RU" sz="7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27584" y="764704"/>
            <a:ext cx="76328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8. Что относится к звуковым </a:t>
            </a:r>
          </a:p>
          <a:p>
            <a:pPr algn="ctr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средствам оповещения на пожаре? 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F:\Татьяне Сергеевне\Площадка\opoveschenie_1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2060848"/>
            <a:ext cx="6660232" cy="4104456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547664" y="764704"/>
            <a:ext cx="61744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9. Часть дороги, по которой движется транспорт? 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F:\Татьяне Сергеевне\Площадка\eb3075fdb83233354e5f2b7b0de785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988840"/>
            <a:ext cx="6156176" cy="4459808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Татьяне Сергеевне\Площадка\1646057163_39-abrakadabra-fun-p-fon-dlya-prezentatsii-po-dorozhnomu-dvizhe-4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6667" y="2132856"/>
            <a:ext cx="8878007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6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раунд</a:t>
            </a:r>
          </a:p>
          <a:p>
            <a:pPr algn="ctr"/>
            <a:r>
              <a:rPr lang="ru-RU" sz="6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«Сказочная безопасность»</a:t>
            </a:r>
          </a:p>
          <a:p>
            <a:pPr algn="ctr"/>
            <a:r>
              <a:rPr lang="ru-RU" sz="36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(для детей)</a:t>
            </a:r>
            <a:endParaRPr lang="ru-RU" sz="36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47664" y="404664"/>
            <a:ext cx="5886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1.  «Нужно громко звать на помощь, если ты попал в беду»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Татьяне Сергеевне\Площадка\1014711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276872"/>
            <a:ext cx="2691361" cy="327549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1027" name="Picture 3" descr="F:\Татьяне Сергеевне\Площадка\4e22a6d798d36985f4e0ad5095de13f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3212976"/>
            <a:ext cx="2862064" cy="331236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1029" name="AutoShape 5" descr="C:\Users\topor\AppData\Local\Temp\{5021917A-E704-450F-9C60-616B726E9008}.tmp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F:\Татьяне Сергеевне\Площадка\ef12017763eee03883f4c13337218fdd.jpg"/>
          <p:cNvPicPr>
            <a:picLocks noChangeAspect="1" noChangeArrowheads="1"/>
          </p:cNvPicPr>
          <p:nvPr/>
        </p:nvPicPr>
        <p:blipFill>
          <a:blip r:embed="rId5" cstate="print"/>
          <a:srcRect l="14796"/>
          <a:stretch>
            <a:fillRect/>
          </a:stretch>
        </p:blipFill>
        <p:spPr bwMode="auto">
          <a:xfrm>
            <a:off x="323528" y="1484784"/>
            <a:ext cx="2664296" cy="355725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9" name="Овал 8"/>
          <p:cNvSpPr/>
          <p:nvPr/>
        </p:nvSpPr>
        <p:spPr>
          <a:xfrm>
            <a:off x="2339752" y="4365104"/>
            <a:ext cx="720080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436096" y="5157192"/>
            <a:ext cx="648072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8316416" y="6021288"/>
            <a:ext cx="648072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47664" y="260648"/>
            <a:ext cx="60304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2. «Никогда не следует заводить разговор с незнакомыми людьми» 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26" name="AutoShape 2" descr="C:\Users\topor\AppData\Local\Temp\{3965606F-8867-4772-BB54-E1A58AFF2C42}.tmp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2228" name="AutoShape 4" descr="C:\Users\topor\AppData\Local\Temp\{3965606F-8867-4772-BB54-E1A58AFF2C42}.tmp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2230" name="AutoShape 6" descr="C:\Users\topor\AppData\Local\Temp\{916E3015-A964-4F55-9DB5-B9EA70B27B25}.tmp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7" descr="F:\Татьяне Сергеевне\Площадка\1-1.jpg"/>
          <p:cNvPicPr>
            <a:picLocks noChangeAspect="1" noChangeArrowheads="1"/>
          </p:cNvPicPr>
          <p:nvPr/>
        </p:nvPicPr>
        <p:blipFill>
          <a:blip r:embed="rId3" cstate="print"/>
          <a:srcRect b="12773"/>
          <a:stretch>
            <a:fillRect/>
          </a:stretch>
        </p:blipFill>
        <p:spPr bwMode="auto">
          <a:xfrm>
            <a:off x="179512" y="1340768"/>
            <a:ext cx="2808312" cy="3312368"/>
          </a:xfrm>
          <a:prstGeom prst="rect">
            <a:avLst/>
          </a:prstGeom>
          <a:noFill/>
          <a:ln w="3175">
            <a:solidFill>
              <a:srgbClr val="7030A0"/>
            </a:solidFill>
          </a:ln>
        </p:spPr>
      </p:pic>
      <p:pic>
        <p:nvPicPr>
          <p:cNvPr id="41985" name="Picture 1" descr="F:\Татьяне Сергеевне\Площадка\10135328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3284984"/>
            <a:ext cx="2579176" cy="331040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41986" name="Picture 2" descr="F:\Татьяне Сергеевне\Площадка\cover.jpg"/>
          <p:cNvPicPr>
            <a:picLocks noChangeAspect="1" noChangeArrowheads="1"/>
          </p:cNvPicPr>
          <p:nvPr/>
        </p:nvPicPr>
        <p:blipFill>
          <a:blip r:embed="rId5" cstate="print"/>
          <a:srcRect t="5803"/>
          <a:stretch>
            <a:fillRect/>
          </a:stretch>
        </p:blipFill>
        <p:spPr bwMode="auto">
          <a:xfrm>
            <a:off x="3275856" y="2276872"/>
            <a:ext cx="2718242" cy="378904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10" name="Овал 9"/>
          <p:cNvSpPr/>
          <p:nvPr/>
        </p:nvSpPr>
        <p:spPr>
          <a:xfrm>
            <a:off x="2267744" y="3933056"/>
            <a:ext cx="720080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292080" y="5373216"/>
            <a:ext cx="720080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00392" y="5877272"/>
            <a:ext cx="720080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67544" y="188640"/>
            <a:ext cx="82089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3. «Нельзя открывать дверь чужим, даже если у незнакомца ласковый голос или он представляется знакомым родителей, знает, как их зовут, и действует якобы от их имени» 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" descr="F:\Татьяне Сергеевне\Площадка\c3b9fa43-bfca-5492-8bc3-8683af7101a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4077072"/>
            <a:ext cx="3172301" cy="2556912"/>
          </a:xfrm>
          <a:prstGeom prst="rect">
            <a:avLst/>
          </a:prstGeom>
          <a:noFill/>
          <a:ln w="3175">
            <a:solidFill>
              <a:srgbClr val="7030A0"/>
            </a:solidFill>
          </a:ln>
        </p:spPr>
      </p:pic>
      <p:pic>
        <p:nvPicPr>
          <p:cNvPr id="5" name="Picture 2" descr="F:\Татьяне Сергеевне\Площадка\original_kyd6uwpk6mrd.jpg"/>
          <p:cNvPicPr>
            <a:picLocks noChangeAspect="1" noChangeArrowheads="1"/>
          </p:cNvPicPr>
          <p:nvPr/>
        </p:nvPicPr>
        <p:blipFill>
          <a:blip r:embed="rId4" cstate="print"/>
          <a:srcRect l="16300" t="6792" r="15783" b="4917"/>
          <a:stretch>
            <a:fillRect/>
          </a:stretch>
        </p:blipFill>
        <p:spPr bwMode="auto">
          <a:xfrm>
            <a:off x="251520" y="2132857"/>
            <a:ext cx="2381803" cy="309634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4098" name="Picture 2" descr="F:\Татьяне Сергеевне\Площадка\e889b6f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2780928"/>
            <a:ext cx="2800839" cy="3284984"/>
          </a:xfrm>
          <a:prstGeom prst="rect">
            <a:avLst/>
          </a:prstGeom>
          <a:noFill/>
          <a:ln w="3175">
            <a:solidFill>
              <a:srgbClr val="7030A0"/>
            </a:solidFill>
          </a:ln>
        </p:spPr>
      </p:pic>
      <p:sp>
        <p:nvSpPr>
          <p:cNvPr id="7" name="Овал 6"/>
          <p:cNvSpPr/>
          <p:nvPr/>
        </p:nvSpPr>
        <p:spPr>
          <a:xfrm>
            <a:off x="1979712" y="4725144"/>
            <a:ext cx="720080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860032" y="5733256"/>
            <a:ext cx="720080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8316416" y="6021288"/>
            <a:ext cx="720080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87624" y="260648"/>
            <a:ext cx="72485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4. «Не гуляй один в незнакомых местах»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F:\Татьяне Сергеевне\Площадка\StyRFmamLKrmTf3cCknZCmienjJWhNCrrTeHuiaj.jpg"/>
          <p:cNvPicPr>
            <a:picLocks noChangeAspect="1" noChangeArrowheads="1"/>
          </p:cNvPicPr>
          <p:nvPr/>
        </p:nvPicPr>
        <p:blipFill>
          <a:blip r:embed="rId3" cstate="print"/>
          <a:srcRect l="2446" t="2446" r="3665" b="2446"/>
          <a:stretch>
            <a:fillRect/>
          </a:stretch>
        </p:blipFill>
        <p:spPr bwMode="auto">
          <a:xfrm>
            <a:off x="323528" y="1268760"/>
            <a:ext cx="2664296" cy="3015919"/>
          </a:xfrm>
          <a:prstGeom prst="rect">
            <a:avLst/>
          </a:prstGeom>
          <a:noFill/>
          <a:ln w="3175">
            <a:solidFill>
              <a:srgbClr val="7030A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39552" y="3501008"/>
            <a:ext cx="441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267744" y="3717032"/>
            <a:ext cx="720080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1" name="Picture 1" descr="F:\Татьяне Сергеевне\Площадка\865c3706bf7c30b10b9f291dedc22b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1844824"/>
            <a:ext cx="2664296" cy="348715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40962" name="Picture 2" descr="F:\Татьяне Сергеевне\Площадка\163239bbac6861f1f754849a6955e5e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3061758"/>
            <a:ext cx="2754013" cy="358021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9" name="Овал 8"/>
          <p:cNvSpPr/>
          <p:nvPr/>
        </p:nvSpPr>
        <p:spPr>
          <a:xfrm>
            <a:off x="5148064" y="4725144"/>
            <a:ext cx="720080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8244408" y="6021288"/>
            <a:ext cx="720080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95536" y="188640"/>
            <a:ext cx="84969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5. «Родители всегда должны знать, где находятся дети, а детям нельзя никуда уходить без разрешения родителей»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" descr="F:\Татьяне Сергеевне\Площадка\1600.jpg"/>
          <p:cNvPicPr>
            <a:picLocks noChangeAspect="1" noChangeArrowheads="1"/>
          </p:cNvPicPr>
          <p:nvPr/>
        </p:nvPicPr>
        <p:blipFill>
          <a:blip r:embed="rId3" cstate="print"/>
          <a:srcRect l="8001" r="6951"/>
          <a:stretch>
            <a:fillRect/>
          </a:stretch>
        </p:blipFill>
        <p:spPr bwMode="auto">
          <a:xfrm>
            <a:off x="6300192" y="3501008"/>
            <a:ext cx="2501399" cy="3157157"/>
          </a:xfrm>
          <a:prstGeom prst="rect">
            <a:avLst/>
          </a:prstGeom>
          <a:noFill/>
          <a:ln w="3175">
            <a:solidFill>
              <a:srgbClr val="7030A0"/>
            </a:solidFill>
          </a:ln>
        </p:spPr>
      </p:pic>
      <p:pic>
        <p:nvPicPr>
          <p:cNvPr id="3074" name="Picture 2" descr="F:\Татьяне Сергеевне\Площадка\original_kyd6uwpk6mrd.jpg"/>
          <p:cNvPicPr>
            <a:picLocks noChangeAspect="1" noChangeArrowheads="1"/>
          </p:cNvPicPr>
          <p:nvPr/>
        </p:nvPicPr>
        <p:blipFill>
          <a:blip r:embed="rId4" cstate="print"/>
          <a:srcRect l="16300" t="6792" r="15783" b="4917"/>
          <a:stretch>
            <a:fillRect/>
          </a:stretch>
        </p:blipFill>
        <p:spPr bwMode="auto">
          <a:xfrm>
            <a:off x="323528" y="1916833"/>
            <a:ext cx="2736304" cy="331236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6" name="Овал 5"/>
          <p:cNvSpPr/>
          <p:nvPr/>
        </p:nvSpPr>
        <p:spPr>
          <a:xfrm>
            <a:off x="2195736" y="4797152"/>
            <a:ext cx="792088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8172400" y="6137920"/>
            <a:ext cx="720080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F:\Татьяне Сергеевне\Площадка\cover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2708920"/>
            <a:ext cx="2839204" cy="369385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11" name="Овал 10"/>
          <p:cNvSpPr/>
          <p:nvPr/>
        </p:nvSpPr>
        <p:spPr>
          <a:xfrm>
            <a:off x="5436096" y="5877272"/>
            <a:ext cx="720080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95736" y="476672"/>
            <a:ext cx="51564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6. «Что бы не заблудиться, </a:t>
            </a:r>
          </a:p>
          <a:p>
            <a:pPr algn="ctr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не ходи в лес один»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" descr="F:\Татьяне Сергеевне\Площадка\1600 (1).jpg"/>
          <p:cNvPicPr>
            <a:picLocks noChangeAspect="1" noChangeArrowheads="1"/>
          </p:cNvPicPr>
          <p:nvPr/>
        </p:nvPicPr>
        <p:blipFill>
          <a:blip r:embed="rId3" cstate="print"/>
          <a:srcRect l="8001" r="8001"/>
          <a:stretch>
            <a:fillRect/>
          </a:stretch>
        </p:blipFill>
        <p:spPr bwMode="auto">
          <a:xfrm>
            <a:off x="3347864" y="2321471"/>
            <a:ext cx="2664296" cy="3171825"/>
          </a:xfrm>
          <a:prstGeom prst="rect">
            <a:avLst/>
          </a:prstGeom>
          <a:noFill/>
          <a:ln w="3175">
            <a:solidFill>
              <a:srgbClr val="7030A0"/>
            </a:solidFill>
          </a:ln>
        </p:spPr>
      </p:pic>
      <p:pic>
        <p:nvPicPr>
          <p:cNvPr id="2050" name="Picture 2" descr="F:\Татьяне Сергеевне\Площадка\70239634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3284984"/>
            <a:ext cx="2646486" cy="3212976"/>
          </a:xfrm>
          <a:prstGeom prst="rect">
            <a:avLst/>
          </a:prstGeom>
          <a:noFill/>
          <a:ln w="3175">
            <a:solidFill>
              <a:srgbClr val="7030A0"/>
            </a:solidFill>
          </a:ln>
        </p:spPr>
      </p:pic>
      <p:pic>
        <p:nvPicPr>
          <p:cNvPr id="2051" name="Picture 3" descr="F:\Татьяне Сергеевне\Площадка\78814ec5622648900f3784b053a7ea6c3bbd4b63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628800"/>
            <a:ext cx="2993738" cy="3168352"/>
          </a:xfrm>
          <a:prstGeom prst="rect">
            <a:avLst/>
          </a:prstGeom>
          <a:noFill/>
          <a:ln w="3175">
            <a:solidFill>
              <a:srgbClr val="7030A0"/>
            </a:solidFill>
          </a:ln>
        </p:spPr>
      </p:pic>
      <p:sp>
        <p:nvSpPr>
          <p:cNvPr id="7" name="Овал 6"/>
          <p:cNvSpPr/>
          <p:nvPr/>
        </p:nvSpPr>
        <p:spPr>
          <a:xfrm>
            <a:off x="2339752" y="4365104"/>
            <a:ext cx="720080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292080" y="5013176"/>
            <a:ext cx="720080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8172400" y="5949280"/>
            <a:ext cx="720080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68836" y="2060848"/>
            <a:ext cx="565250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7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Правильные </a:t>
            </a:r>
          </a:p>
          <a:p>
            <a:pPr algn="ctr"/>
            <a:r>
              <a:rPr lang="ru-RU" sz="7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ответы</a:t>
            </a:r>
            <a:endParaRPr lang="ru-RU" sz="7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27584" y="2492896"/>
            <a:ext cx="74168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AutoNum type="arabicPeriod"/>
            </a:pP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Часть дороги, по которой </a:t>
            </a:r>
          </a:p>
          <a:p>
            <a:pPr marL="514350" indent="-514350" algn="ctr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движутся пешеходы? 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331640" y="548680"/>
            <a:ext cx="66967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1.  «Нужно громко звать на помощь, если ты попал в беду»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F:\Татьяне Сергеевне\Площадка\1014711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844824"/>
            <a:ext cx="5130934" cy="4680520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</p:pic>
      <p:sp>
        <p:nvSpPr>
          <p:cNvPr id="5" name="Овал 4"/>
          <p:cNvSpPr/>
          <p:nvPr/>
        </p:nvSpPr>
        <p:spPr>
          <a:xfrm>
            <a:off x="683568" y="1988840"/>
            <a:ext cx="720080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43608" y="476672"/>
            <a:ext cx="74168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2. «Никогда не следует заводить разговор с незнакомыми людьми» 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7" descr="F:\Татьяне Сергеевне\Площадка\1-1.jpg"/>
          <p:cNvPicPr>
            <a:picLocks noChangeAspect="1" noChangeArrowheads="1"/>
          </p:cNvPicPr>
          <p:nvPr/>
        </p:nvPicPr>
        <p:blipFill>
          <a:blip r:embed="rId3" cstate="print"/>
          <a:srcRect b="12773"/>
          <a:stretch>
            <a:fillRect/>
          </a:stretch>
        </p:blipFill>
        <p:spPr bwMode="auto">
          <a:xfrm>
            <a:off x="2195736" y="1844824"/>
            <a:ext cx="4824536" cy="4598387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</p:pic>
      <p:sp>
        <p:nvSpPr>
          <p:cNvPr id="5" name="Овал 4"/>
          <p:cNvSpPr/>
          <p:nvPr/>
        </p:nvSpPr>
        <p:spPr>
          <a:xfrm>
            <a:off x="827584" y="1844824"/>
            <a:ext cx="720080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67544" y="260648"/>
            <a:ext cx="82089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3. «Нельзя открывать дверь чужим, даже если у незнакомца ласковый голос или он представляется знакомым родителей, знает, как их зовут, и действует якобы от их имени» 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" descr="F:\Татьяне Сергеевне\Площадка\c3b9fa43-bfca-5492-8bc3-8683af7101a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132856"/>
            <a:ext cx="7239000" cy="4357112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</p:pic>
      <p:sp>
        <p:nvSpPr>
          <p:cNvPr id="5" name="Овал 4"/>
          <p:cNvSpPr/>
          <p:nvPr/>
        </p:nvSpPr>
        <p:spPr>
          <a:xfrm>
            <a:off x="251520" y="2420888"/>
            <a:ext cx="720080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87624" y="764704"/>
            <a:ext cx="72485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4. «Не гуляй один в незнакомых местах»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F:\Татьяне Сергеевне\Площадка\StyRFmamLKrmTf3cCknZCmienjJWhNCrrTeHuiaj.jpg"/>
          <p:cNvPicPr>
            <a:picLocks noChangeAspect="1" noChangeArrowheads="1"/>
          </p:cNvPicPr>
          <p:nvPr/>
        </p:nvPicPr>
        <p:blipFill>
          <a:blip r:embed="rId3" cstate="print"/>
          <a:srcRect l="2446" t="2446" r="3665" b="2446"/>
          <a:stretch>
            <a:fillRect/>
          </a:stretch>
        </p:blipFill>
        <p:spPr bwMode="auto">
          <a:xfrm>
            <a:off x="2195736" y="1628800"/>
            <a:ext cx="4896544" cy="4960135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</p:pic>
      <p:sp>
        <p:nvSpPr>
          <p:cNvPr id="5" name="Овал 4"/>
          <p:cNvSpPr/>
          <p:nvPr/>
        </p:nvSpPr>
        <p:spPr>
          <a:xfrm>
            <a:off x="827584" y="1844824"/>
            <a:ext cx="720080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99592" y="332656"/>
            <a:ext cx="74168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5. «Родители всегда должны знать, где находятся дети, а детям нельзя никуда уходить без разрешения родителей»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" descr="F:\Татьяне Сергеевне\Площадка\1600.jpg"/>
          <p:cNvPicPr>
            <a:picLocks noChangeAspect="1" noChangeArrowheads="1"/>
          </p:cNvPicPr>
          <p:nvPr/>
        </p:nvPicPr>
        <p:blipFill>
          <a:blip r:embed="rId3" cstate="print"/>
          <a:srcRect l="8001" r="6951"/>
          <a:stretch>
            <a:fillRect/>
          </a:stretch>
        </p:blipFill>
        <p:spPr bwMode="auto">
          <a:xfrm>
            <a:off x="2771800" y="1916832"/>
            <a:ext cx="4032448" cy="4741333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</p:pic>
      <p:sp>
        <p:nvSpPr>
          <p:cNvPr id="5" name="Овал 4"/>
          <p:cNvSpPr/>
          <p:nvPr/>
        </p:nvSpPr>
        <p:spPr>
          <a:xfrm>
            <a:off x="1187624" y="2132856"/>
            <a:ext cx="720080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43608" y="404664"/>
            <a:ext cx="72728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6. «Что бы не заблудиться, </a:t>
            </a:r>
          </a:p>
          <a:p>
            <a:pPr algn="ctr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не ходи в лес один»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" descr="F:\Татьяне Сергеевне\Площадка\1600 (1).jpg"/>
          <p:cNvPicPr>
            <a:picLocks noChangeAspect="1" noChangeArrowheads="1"/>
          </p:cNvPicPr>
          <p:nvPr/>
        </p:nvPicPr>
        <p:blipFill>
          <a:blip r:embed="rId3" cstate="print"/>
          <a:srcRect l="8001" r="8001"/>
          <a:stretch>
            <a:fillRect/>
          </a:stretch>
        </p:blipFill>
        <p:spPr bwMode="auto">
          <a:xfrm>
            <a:off x="2843808" y="1772816"/>
            <a:ext cx="4032448" cy="4800600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</p:pic>
      <p:sp>
        <p:nvSpPr>
          <p:cNvPr id="7" name="Овал 6"/>
          <p:cNvSpPr/>
          <p:nvPr/>
        </p:nvSpPr>
        <p:spPr>
          <a:xfrm>
            <a:off x="1115616" y="1988840"/>
            <a:ext cx="720080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Татьяне Сергеевне\Площадка\1646057163_39-abrakadabra-fun-p-fon-dlya-prezentatsii-po-dorozhnomu-dvizhe-4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91597" y="2132856"/>
            <a:ext cx="588815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 раунд</a:t>
            </a:r>
          </a:p>
          <a:p>
            <a:pPr algn="ctr"/>
            <a:r>
              <a:rPr lang="ru-RU" sz="6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«Загадки о ПДД»</a:t>
            </a:r>
            <a:endParaRPr lang="ru-RU" sz="6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123728" y="2060848"/>
            <a:ext cx="59311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Эту ленту не возьмешь</a:t>
            </a: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И в косичку не вплетешь.</a:t>
            </a: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На земле она лежит,</a:t>
            </a: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Транспорт вдоль по ней бежит. 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195736" y="1916832"/>
            <a:ext cx="50522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Никогда я не сплю,</a:t>
            </a: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На дорогу смотрю.</a:t>
            </a: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Подскажу, когда стоять, </a:t>
            </a: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Когда движенье начинать. 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95736" y="692696"/>
            <a:ext cx="566417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Тут машина не пойдет.</a:t>
            </a: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Главный здесь – пешеход.</a:t>
            </a: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Чтоб друг другу не мешать, </a:t>
            </a: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Нужно справа путь держать. 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03648" y="2636912"/>
            <a:ext cx="617835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2.  Источник тепла и возможных </a:t>
            </a:r>
          </a:p>
          <a:p>
            <a:pPr algn="ctr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пожаров в походе? 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411760" y="1916832"/>
            <a:ext cx="430560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Под ногами у Сережки </a:t>
            </a: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Полосатая дорожка.</a:t>
            </a: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Смело он по ней идет,</a:t>
            </a: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А за ним и весь народ.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55776" y="1988840"/>
            <a:ext cx="44895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На обочинах стоят,</a:t>
            </a: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Молча с нами говорят.</a:t>
            </a: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Всем готовы помогать. </a:t>
            </a: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Главное – их понимать.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23728" y="1916832"/>
            <a:ext cx="53746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Наш автобус ехал-ехал,</a:t>
            </a: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И к </a:t>
            </a:r>
            <a:r>
              <a:rPr lang="ru-RU" sz="3200" i="1" dirty="0" err="1" smtClean="0">
                <a:latin typeface="Times New Roman" pitchFamily="18" charset="0"/>
                <a:cs typeface="Times New Roman" pitchFamily="18" charset="0"/>
              </a:rPr>
              <a:t>площадочке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 подъехал.</a:t>
            </a: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А на ней народ скучает,</a:t>
            </a: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Молча 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транспорт ожидает.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835696" y="2060848"/>
            <a:ext cx="565250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7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Правильные </a:t>
            </a:r>
          </a:p>
          <a:p>
            <a:pPr algn="ctr"/>
            <a:r>
              <a:rPr lang="ru-RU" sz="7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ответы</a:t>
            </a:r>
            <a:endParaRPr lang="ru-RU" sz="7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95736" y="476672"/>
            <a:ext cx="581439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Эту ленту не возьмешь</a:t>
            </a: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И в косичку не вплетешь.</a:t>
            </a: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На земле она лежит,</a:t>
            </a: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Транспорт вдоль по ней бежит. 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3" name="Picture 1" descr="F:\Татьяне Сергеевне\Площадка\df4b9fa3173aa6add8d7d8449e8f5d4b.jpg"/>
          <p:cNvPicPr>
            <a:picLocks noChangeAspect="1" noChangeArrowheads="1"/>
          </p:cNvPicPr>
          <p:nvPr/>
        </p:nvPicPr>
        <p:blipFill>
          <a:blip r:embed="rId3" cstate="print"/>
          <a:srcRect b="8365"/>
          <a:stretch>
            <a:fillRect/>
          </a:stretch>
        </p:blipFill>
        <p:spPr bwMode="auto">
          <a:xfrm>
            <a:off x="1907704" y="2780928"/>
            <a:ext cx="5903218" cy="3600400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67744" y="404664"/>
            <a:ext cx="523832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Никогда я не сплю,</a:t>
            </a: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На дорогу смотрю.</a:t>
            </a: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Подскажу, когда стоять, </a:t>
            </a: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Когда движенье начинать.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69" name="Picture 1" descr="F:\Татьяне Сергеевне\Площадка\0a42186f9992c325152cad3aa48a1cc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492896"/>
            <a:ext cx="3390880" cy="4060613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95736" y="332656"/>
            <a:ext cx="57423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Тут машина не пойдет.</a:t>
            </a: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 Главный здесь – пешеход.</a:t>
            </a: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Чтоб друг другу не мешать, </a:t>
            </a: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Нужно справа путь держать.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5" name="Picture 1" descr="F:\Татьяне Сергеевне\Площадка\8900304e5c9612689cf8574164919cd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2420888"/>
            <a:ext cx="3796094" cy="4231711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67744" y="476672"/>
            <a:ext cx="4572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Под ногами у Сережки </a:t>
            </a: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Полосатая дорожка.</a:t>
            </a: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Смело он по ней идет,</a:t>
            </a: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А за ним и весь народ.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1" name="Picture 1" descr="F:\Татьяне Сергеевне\Площадка\71f54532ab78e6489c476de5bb6a80db.jpg"/>
          <p:cNvPicPr>
            <a:picLocks noChangeAspect="1" noChangeArrowheads="1"/>
          </p:cNvPicPr>
          <p:nvPr/>
        </p:nvPicPr>
        <p:blipFill>
          <a:blip r:embed="rId3" cstate="print"/>
          <a:srcRect b="11612"/>
          <a:stretch>
            <a:fillRect/>
          </a:stretch>
        </p:blipFill>
        <p:spPr bwMode="auto">
          <a:xfrm>
            <a:off x="1835696" y="2708920"/>
            <a:ext cx="5408759" cy="3814952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67744" y="476672"/>
            <a:ext cx="4572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На обочинах стоят,</a:t>
            </a: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Молча с нами говорят.</a:t>
            </a: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Всем готовы помогать. </a:t>
            </a: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Главное – их понимать.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98" name="AutoShape 2" descr="C:\Users\topor\AppData\Local\Temp\{F6A5CD06-311A-484F-9410-5B87527507F3}.tmp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9699" name="Picture 3" descr="F:\Татьяне Сергеевне\Площадка\6031685259.jpg"/>
          <p:cNvPicPr>
            <a:picLocks noChangeAspect="1" noChangeArrowheads="1"/>
          </p:cNvPicPr>
          <p:nvPr/>
        </p:nvPicPr>
        <p:blipFill>
          <a:blip r:embed="rId3" cstate="print"/>
          <a:srcRect l="9147" r="11143"/>
          <a:stretch>
            <a:fillRect/>
          </a:stretch>
        </p:blipFill>
        <p:spPr bwMode="auto">
          <a:xfrm>
            <a:off x="2051720" y="2780928"/>
            <a:ext cx="5040560" cy="3672408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95736" y="404664"/>
            <a:ext cx="55263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Наш автобус ехал-ехал,</a:t>
            </a: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И к </a:t>
            </a:r>
            <a:r>
              <a:rPr lang="ru-RU" sz="3200" i="1" dirty="0" err="1" smtClean="0">
                <a:latin typeface="Times New Roman" pitchFamily="18" charset="0"/>
                <a:cs typeface="Times New Roman" pitchFamily="18" charset="0"/>
              </a:rPr>
              <a:t>площадочке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 подъехал.</a:t>
            </a: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А на ней народ 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скучает,</a:t>
            </a: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Молча 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транспорт ожидает.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3" name="Picture 1" descr="F:\Татьяне Сергеевне\Площадка\happy-children-at-the-bus-stop-illustration-free-vect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2564904"/>
            <a:ext cx="6516216" cy="3956562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9512" y="2492896"/>
            <a:ext cx="87146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3. Название, какого животного мы вспоминаем, </a:t>
            </a:r>
          </a:p>
          <a:p>
            <a:pPr algn="ctr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когда переходим проезжую часть дороги? 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Татьяне Сергеевне\Площадка\1646057163_39-abrakadabra-fun-p-fon-dlya-prezentatsii-po-dorozhnomu-dvizhe-4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3816" y="2132856"/>
            <a:ext cx="866371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6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раунд</a:t>
            </a:r>
          </a:p>
          <a:p>
            <a:pPr algn="ctr"/>
            <a:r>
              <a:rPr lang="ru-RU" sz="6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«Угадай номер телефона»</a:t>
            </a:r>
            <a:endParaRPr lang="ru-RU" sz="6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95736" y="1772816"/>
            <a:ext cx="48213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А рядом </a:t>
            </a:r>
            <a:r>
              <a:rPr lang="ru-RU" sz="3200" i="1" dirty="0" err="1" smtClean="0">
                <a:latin typeface="Times New Roman" pitchFamily="18" charset="0"/>
                <a:cs typeface="Times New Roman" pitchFamily="18" charset="0"/>
              </a:rPr>
              <a:t>бегемотики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схватились за животики, </a:t>
            </a: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У них, у </a:t>
            </a:r>
            <a:r>
              <a:rPr lang="ru-RU" sz="3200" i="1" dirty="0" err="1" smtClean="0">
                <a:latin typeface="Times New Roman" pitchFamily="18" charset="0"/>
                <a:cs typeface="Times New Roman" pitchFamily="18" charset="0"/>
              </a:rPr>
              <a:t>бегемотиков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Животики болят. 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91680" y="1844824"/>
            <a:ext cx="61885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Я кровожадный, я беспощадный, </a:t>
            </a: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Я злой разбойник </a:t>
            </a:r>
            <a:r>
              <a:rPr lang="ru-RU" sz="3200" i="1" dirty="0" err="1" smtClean="0">
                <a:latin typeface="Times New Roman" pitchFamily="18" charset="0"/>
                <a:cs typeface="Times New Roman" pitchFamily="18" charset="0"/>
              </a:rPr>
              <a:t>Бармалей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И мне не надо ни мармелада. </a:t>
            </a: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Ни шоколада, а только маленьких,</a:t>
            </a: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(Да, очень маленьких) детей! 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483768" y="2492896"/>
            <a:ext cx="42446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Бом – </a:t>
            </a:r>
            <a:r>
              <a:rPr lang="ru-RU" sz="3200" i="1" dirty="0" err="1" smtClean="0">
                <a:latin typeface="Times New Roman" pitchFamily="18" charset="0"/>
                <a:cs typeface="Times New Roman" pitchFamily="18" charset="0"/>
              </a:rPr>
              <a:t>бом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! Бом – </a:t>
            </a:r>
            <a:r>
              <a:rPr lang="ru-RU" sz="3200" i="1" dirty="0" err="1" smtClean="0">
                <a:latin typeface="Times New Roman" pitchFamily="18" charset="0"/>
                <a:cs typeface="Times New Roman" pitchFamily="18" charset="0"/>
              </a:rPr>
              <a:t>бом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! </a:t>
            </a: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Загорелся </a:t>
            </a:r>
            <a:r>
              <a:rPr lang="ru-RU" sz="3200" i="1" dirty="0" err="1" smtClean="0">
                <a:latin typeface="Times New Roman" pitchFamily="18" charset="0"/>
                <a:cs typeface="Times New Roman" pitchFamily="18" charset="0"/>
              </a:rPr>
              <a:t>кошкин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 дом!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59632" y="2132856"/>
            <a:ext cx="70567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Вы, </a:t>
            </a:r>
            <a:r>
              <a:rPr lang="ru-RU" sz="3200" i="1" dirty="0" err="1" smtClean="0">
                <a:latin typeface="Times New Roman" pitchFamily="18" charset="0"/>
                <a:cs typeface="Times New Roman" pitchFamily="18" charset="0"/>
              </a:rPr>
              <a:t>козлятушки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, вы, ребятушки, </a:t>
            </a:r>
          </a:p>
          <a:p>
            <a:pPr lvl="0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отворите, отоприте, </a:t>
            </a: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Ваша мать пришла, молока принесла. 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691680" y="1700808"/>
            <a:ext cx="59584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Правильные </a:t>
            </a:r>
          </a:p>
          <a:p>
            <a:pPr algn="ctr"/>
            <a:r>
              <a:rPr lang="ru-RU" sz="7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ответы</a:t>
            </a:r>
            <a:endParaRPr lang="ru-RU" sz="7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95736" y="404664"/>
            <a:ext cx="50405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А рядом </a:t>
            </a:r>
            <a:r>
              <a:rPr lang="ru-RU" sz="3200" i="1" dirty="0" err="1" smtClean="0">
                <a:latin typeface="Times New Roman" pitchFamily="18" charset="0"/>
                <a:cs typeface="Times New Roman" pitchFamily="18" charset="0"/>
              </a:rPr>
              <a:t>бегемотики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Схватились за животики, </a:t>
            </a: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У них, у </a:t>
            </a:r>
            <a:r>
              <a:rPr lang="ru-RU" sz="3200" i="1" dirty="0" err="1" smtClean="0">
                <a:latin typeface="Times New Roman" pitchFamily="18" charset="0"/>
                <a:cs typeface="Times New Roman" pitchFamily="18" charset="0"/>
              </a:rPr>
              <a:t>бегемотиков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Животики болят. 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29" name="Picture 1" descr="F:\Татьяне Сергеевне\Площадка\_aZwKgllBRkYKSk8n0Tb5uXbKbAqqhnSZiHJjJ9O2_wDlf-JJhDq8-ynFqthprwGU1t6Em81tPjdHVBucJYBnwyt.jpg"/>
          <p:cNvPicPr>
            <a:picLocks noChangeAspect="1" noChangeArrowheads="1"/>
          </p:cNvPicPr>
          <p:nvPr/>
        </p:nvPicPr>
        <p:blipFill>
          <a:blip r:embed="rId3" cstate="print"/>
          <a:srcRect t="7943"/>
          <a:stretch>
            <a:fillRect/>
          </a:stretch>
        </p:blipFill>
        <p:spPr bwMode="auto">
          <a:xfrm>
            <a:off x="1547664" y="2420888"/>
            <a:ext cx="6516216" cy="4238872"/>
          </a:xfrm>
          <a:prstGeom prst="rect">
            <a:avLst/>
          </a:prstGeom>
          <a:noFill/>
        </p:spPr>
      </p:pic>
    </p:spTree>
  </p:cSld>
  <p:clrMapOvr>
    <a:masterClrMapping/>
  </p:clrMapOvr>
  <p:transition advTm="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475656" y="404664"/>
            <a:ext cx="68407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Я кровожадный, я беспощадный, </a:t>
            </a: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Я злой разбойник </a:t>
            </a:r>
            <a:r>
              <a:rPr lang="ru-RU" sz="3200" i="1" dirty="0" err="1" smtClean="0">
                <a:latin typeface="Times New Roman" pitchFamily="18" charset="0"/>
                <a:cs typeface="Times New Roman" pitchFamily="18" charset="0"/>
              </a:rPr>
              <a:t>Бармалей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И мне не надо ни мармелада. </a:t>
            </a: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Ни шоколада, а только маленьких,</a:t>
            </a: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(Да, очень маленьких) детей! 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" descr="F:\Татьяне Сергеевне\Площадка\QYv_xyYUjOIjYt3UZiXOAX8hkg3JMS_6mXs8g6fSzEjrvhD-AtizuV4gUx16oTQaqTa-qa33ojrRgrqLjDorragY.jpg"/>
          <p:cNvPicPr>
            <a:picLocks noChangeAspect="1" noChangeArrowheads="1"/>
          </p:cNvPicPr>
          <p:nvPr/>
        </p:nvPicPr>
        <p:blipFill>
          <a:blip r:embed="rId3" cstate="print"/>
          <a:srcRect l="1176" t="9881"/>
          <a:stretch>
            <a:fillRect/>
          </a:stretch>
        </p:blipFill>
        <p:spPr bwMode="auto">
          <a:xfrm>
            <a:off x="1691680" y="2924944"/>
            <a:ext cx="5868144" cy="3781387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67744" y="764704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Бом – </a:t>
            </a:r>
            <a:r>
              <a:rPr lang="ru-RU" sz="3200" i="1" dirty="0" err="1" smtClean="0">
                <a:latin typeface="Times New Roman" pitchFamily="18" charset="0"/>
                <a:cs typeface="Times New Roman" pitchFamily="18" charset="0"/>
              </a:rPr>
              <a:t>бом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! Бом – </a:t>
            </a:r>
            <a:r>
              <a:rPr lang="ru-RU" sz="3200" i="1" dirty="0" err="1" smtClean="0">
                <a:latin typeface="Times New Roman" pitchFamily="18" charset="0"/>
                <a:cs typeface="Times New Roman" pitchFamily="18" charset="0"/>
              </a:rPr>
              <a:t>бом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! </a:t>
            </a: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Загорелся </a:t>
            </a:r>
            <a:r>
              <a:rPr lang="ru-RU" sz="3200" i="1" dirty="0" err="1" smtClean="0">
                <a:latin typeface="Times New Roman" pitchFamily="18" charset="0"/>
                <a:cs typeface="Times New Roman" pitchFamily="18" charset="0"/>
              </a:rPr>
              <a:t>кошкин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 дом!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F:\Татьяне Сергеевне\Площадка\I81r7jgaCWsCzIYol9uSwhSBGcTzxUB_4ZEEk6T_DFpU7aPy6TUZHCP71oGVgH7BNw4JPpfoSYc7ZmLk7K3OK5nG.jpg"/>
          <p:cNvPicPr>
            <a:picLocks noChangeAspect="1" noChangeArrowheads="1"/>
          </p:cNvPicPr>
          <p:nvPr/>
        </p:nvPicPr>
        <p:blipFill>
          <a:blip r:embed="rId3" cstate="print"/>
          <a:srcRect t="9881"/>
          <a:stretch>
            <a:fillRect/>
          </a:stretch>
        </p:blipFill>
        <p:spPr bwMode="auto">
          <a:xfrm>
            <a:off x="1187624" y="2132856"/>
            <a:ext cx="7092280" cy="451648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03648" y="548680"/>
            <a:ext cx="68751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Вы,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козлятушки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, вы, ребятушки, </a:t>
            </a:r>
          </a:p>
          <a:p>
            <a:pPr lvl="0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отворите, отоприте, 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Ваша мать пришла, молока принесла.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7" name="Picture 1" descr="F:\Татьяне Сергеевне\Площадка\QYv_xyYUjOIjYt3UZiXOAX8hkg3JMS_6mXs8g6fSzEjrvhD-AtizuV4gUx16oTQaqTa-qa33ojrRgrqLjDorragY.jpg"/>
          <p:cNvPicPr>
            <a:picLocks noChangeAspect="1" noChangeArrowheads="1"/>
          </p:cNvPicPr>
          <p:nvPr/>
        </p:nvPicPr>
        <p:blipFill>
          <a:blip r:embed="rId3" cstate="print"/>
          <a:srcRect l="1176" t="9881"/>
          <a:stretch>
            <a:fillRect/>
          </a:stretch>
        </p:blipFill>
        <p:spPr bwMode="auto">
          <a:xfrm>
            <a:off x="1115616" y="2060848"/>
            <a:ext cx="7236296" cy="4663014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95536" y="2924944"/>
            <a:ext cx="84314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4. Назовите поджигателей из стихотворения </a:t>
            </a:r>
          </a:p>
          <a:p>
            <a:pPr algn="ctr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Корнея Чуковского «Путаница»? 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1646057163_39-abrakadabra-fun-p-fon-dlya-prezentatsii-po-dorozhnomu-dvizhe-4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11560" y="1844824"/>
            <a:ext cx="82089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5 раунд</a:t>
            </a:r>
          </a:p>
          <a:p>
            <a:pPr algn="ctr"/>
            <a:r>
              <a:rPr lang="ru-RU" sz="6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«Опасные – безопасные </a:t>
            </a:r>
          </a:p>
          <a:p>
            <a:pPr algn="ctr"/>
            <a:r>
              <a:rPr lang="ru-RU" sz="6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предметы»</a:t>
            </a:r>
          </a:p>
          <a:p>
            <a:pPr algn="ctr"/>
            <a:r>
              <a:rPr lang="ru-RU" sz="36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(для родителей)</a:t>
            </a:r>
            <a:endParaRPr lang="ru-RU" sz="36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1026" name="Picture 2" descr="F:\Татьяне Сергеевне\Площадка\9effc57ad35badd33bf708a9d52f6d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8676456" cy="640871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843808" y="2708920"/>
            <a:ext cx="3888432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1907704" y="1556792"/>
            <a:ext cx="720080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79512" y="3645024"/>
            <a:ext cx="936104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10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283968" y="5877272"/>
            <a:ext cx="720080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95536" y="5877272"/>
            <a:ext cx="720080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9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8244408" y="1772816"/>
            <a:ext cx="720080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6156176" y="1844824"/>
            <a:ext cx="720080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995936" y="1844824"/>
            <a:ext cx="720080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156176" y="5877272"/>
            <a:ext cx="720080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7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244408" y="2996952"/>
            <a:ext cx="720080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244408" y="4869160"/>
            <a:ext cx="720080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611560" y="4920843"/>
            <a:ext cx="82089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  <a:hlinkClick r:id="rId3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  https://rutube.ru/video/ade239c2751e31e90c48e559befaf227/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3" name="AutoShape 3" descr="C:\Users\topor\AppData\Local\Temp\{1D51A6F1-C8D0-4D2B-A37D-DC94F6469DD7}.tmp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5" name="Picture 5" descr="Picture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692696"/>
            <a:ext cx="7556546" cy="417646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27584" y="2276872"/>
            <a:ext cx="734906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5. Где хранятся лекарства для оказания </a:t>
            </a:r>
          </a:p>
          <a:p>
            <a:pPr algn="ctr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первой помощи или </a:t>
            </a:r>
          </a:p>
          <a:p>
            <a:pPr algn="ctr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несложного домашнего лечения? </a:t>
            </a:r>
          </a:p>
          <a:p>
            <a:pPr algn="ctr"/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27584" y="2420888"/>
            <a:ext cx="72040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6. Как называется профессия человека, </a:t>
            </a:r>
          </a:p>
          <a:p>
            <a:pPr algn="ctr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который отвечает за безопасность </a:t>
            </a:r>
          </a:p>
          <a:p>
            <a:pPr algn="ctr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в месте купания людей? 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Татьяне Сергеевне\Площадка\800e9a837c26080d072d31dbb2749d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15616" y="2708920"/>
            <a:ext cx="691554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7. Какими руками нельзя прикасаться </a:t>
            </a:r>
          </a:p>
          <a:p>
            <a:pPr algn="ctr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к электрическим приборам? 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896</Words>
  <Application>Microsoft Office PowerPoint</Application>
  <PresentationFormat>Экран (4:3)</PresentationFormat>
  <Paragraphs>188</Paragraphs>
  <Slides>62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Роман Рыболовлев</dc:creator>
  <cp:lastModifiedBy>Роман Рыболовлев</cp:lastModifiedBy>
  <cp:revision>72</cp:revision>
  <dcterms:created xsi:type="dcterms:W3CDTF">2025-08-27T19:10:15Z</dcterms:created>
  <dcterms:modified xsi:type="dcterms:W3CDTF">2025-08-29T16:16:52Z</dcterms:modified>
</cp:coreProperties>
</file>