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7" r:id="rId8"/>
    <p:sldId id="271" r:id="rId9"/>
    <p:sldId id="285" r:id="rId10"/>
    <p:sldId id="282" r:id="rId11"/>
    <p:sldId id="288" r:id="rId12"/>
    <p:sldId id="295" r:id="rId13"/>
    <p:sldId id="289" r:id="rId14"/>
    <p:sldId id="297" r:id="rId15"/>
    <p:sldId id="290" r:id="rId16"/>
    <p:sldId id="292" r:id="rId17"/>
    <p:sldId id="296" r:id="rId18"/>
    <p:sldId id="291" r:id="rId19"/>
    <p:sldId id="300" r:id="rId20"/>
    <p:sldId id="309" r:id="rId21"/>
    <p:sldId id="311" r:id="rId22"/>
    <p:sldId id="339" r:id="rId23"/>
    <p:sldId id="334" r:id="rId24"/>
    <p:sldId id="308" r:id="rId25"/>
    <p:sldId id="298" r:id="rId26"/>
    <p:sldId id="343" r:id="rId27"/>
    <p:sldId id="331" r:id="rId28"/>
    <p:sldId id="332" r:id="rId29"/>
    <p:sldId id="344" r:id="rId30"/>
    <p:sldId id="34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1ED132F-2501-40BB-AB9E-A4B8112B4A7C}">
          <p14:sldIdLst>
            <p14:sldId id="256"/>
            <p14:sldId id="257"/>
            <p14:sldId id="261"/>
            <p14:sldId id="262"/>
            <p14:sldId id="263"/>
            <p14:sldId id="264"/>
            <p14:sldId id="267"/>
            <p14:sldId id="271"/>
            <p14:sldId id="285"/>
            <p14:sldId id="282"/>
            <p14:sldId id="288"/>
            <p14:sldId id="295"/>
            <p14:sldId id="289"/>
            <p14:sldId id="297"/>
            <p14:sldId id="290"/>
            <p14:sldId id="292"/>
            <p14:sldId id="296"/>
            <p14:sldId id="291"/>
            <p14:sldId id="300"/>
            <p14:sldId id="309"/>
            <p14:sldId id="311"/>
            <p14:sldId id="339"/>
            <p14:sldId id="334"/>
            <p14:sldId id="308"/>
            <p14:sldId id="298"/>
            <p14:sldId id="343"/>
            <p14:sldId id="331"/>
            <p14:sldId id="332"/>
            <p14:sldId id="344"/>
            <p14:sldId id="345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765" autoAdjust="0"/>
  </p:normalViewPr>
  <p:slideViewPr>
    <p:cSldViewPr snapToGrid="0">
      <p:cViewPr varScale="1">
        <p:scale>
          <a:sx n="84" d="100"/>
          <a:sy n="84" d="100"/>
        </p:scale>
        <p:origin x="-581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F083-0039-4F5B-90A1-DADCCDE1DBF0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3360-29C5-48F9-A492-B5DF49DBF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18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F083-0039-4F5B-90A1-DADCCDE1DBF0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3360-29C5-48F9-A492-B5DF49DBF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46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F083-0039-4F5B-90A1-DADCCDE1DBF0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3360-29C5-48F9-A492-B5DF49DBF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60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F083-0039-4F5B-90A1-DADCCDE1DBF0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3360-29C5-48F9-A492-B5DF49DBF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758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F083-0039-4F5B-90A1-DADCCDE1DBF0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3360-29C5-48F9-A492-B5DF49DBF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29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F083-0039-4F5B-90A1-DADCCDE1DBF0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3360-29C5-48F9-A492-B5DF49DBF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F083-0039-4F5B-90A1-DADCCDE1DBF0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3360-29C5-48F9-A492-B5DF49DBF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62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F083-0039-4F5B-90A1-DADCCDE1DBF0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3360-29C5-48F9-A492-B5DF49DBF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07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F083-0039-4F5B-90A1-DADCCDE1DBF0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3360-29C5-48F9-A492-B5DF49DBF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836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F083-0039-4F5B-90A1-DADCCDE1DBF0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3360-29C5-48F9-A492-B5DF49DBF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799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F083-0039-4F5B-90A1-DADCCDE1DBF0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3360-29C5-48F9-A492-B5DF49DBF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69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5F083-0039-4F5B-90A1-DADCCDE1DBF0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B3360-29C5-48F9-A492-B5DF49DBF6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13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Безопасность ребёнка в быту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</a:rPr>
              <a:t>Интерактивная игра</a:t>
            </a:r>
          </a:p>
          <a:p>
            <a:r>
              <a:rPr lang="ru-RU" sz="4000" b="1" i="1" dirty="0" smtClean="0">
                <a:solidFill>
                  <a:srgbClr val="002060"/>
                </a:solidFill>
              </a:rPr>
              <a:t>для родителей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3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/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/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/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Игра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>
                <a:solidFill>
                  <a:srgbClr val="C00000"/>
                </a:solidFill>
              </a:rPr>
              <a:t/>
            </a:r>
            <a:br>
              <a:rPr lang="ru-RU" b="1" i="1" dirty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Правила безопасности в быту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Задание 1. Закончи стихотворение.</a:t>
            </a:r>
          </a:p>
          <a:p>
            <a:pPr marL="0" indent="0">
              <a:buNone/>
            </a:pPr>
            <a:r>
              <a:rPr lang="ru-RU" dirty="0" smtClean="0"/>
              <a:t>Задание 2. Игра « Четвёртый лишний».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73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           </a:t>
            </a:r>
            <a:r>
              <a:rPr lang="ru-RU" sz="31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Найдите четвертый лишний предмет, который может стать причиной пожара.     </a:t>
            </a:r>
            <a:endParaRPr lang="ru-RU" sz="31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9006080"/>
              </p:ext>
            </p:extLst>
          </p:nvPr>
        </p:nvGraphicFramePr>
        <p:xfrm>
          <a:off x="1738264" y="1825623"/>
          <a:ext cx="8120960" cy="4167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0480"/>
                <a:gridCol w="4060480"/>
              </a:tblGrid>
              <a:tr h="2083885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/>
                </a:tc>
              </a:tr>
              <a:tr h="2083885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646" y="1883692"/>
            <a:ext cx="2285652" cy="2014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5374" y="1918157"/>
            <a:ext cx="2301443" cy="19033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646" y="4029366"/>
            <a:ext cx="2285652" cy="19006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5373" y="4029366"/>
            <a:ext cx="2301443" cy="179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4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316" y="1355494"/>
            <a:ext cx="4888522" cy="41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6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Bookman Old Style" panose="02050604050505020204" pitchFamily="18" charset="0"/>
              </a:rPr>
              <a:t>Найдите четвертый лишний предмет, который  может стать причиной пожара</a:t>
            </a:r>
            <a:endParaRPr lang="ru-RU" sz="2800" b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341084"/>
              </p:ext>
            </p:extLst>
          </p:nvPr>
        </p:nvGraphicFramePr>
        <p:xfrm>
          <a:off x="2804746" y="1825623"/>
          <a:ext cx="7789986" cy="3704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4993"/>
                <a:gridCol w="3894993"/>
              </a:tblGrid>
              <a:tr h="18523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5236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569" y="1925440"/>
            <a:ext cx="2844480" cy="1688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983" y="1973797"/>
            <a:ext cx="2239840" cy="15914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985" y="3780930"/>
            <a:ext cx="2497015" cy="16347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6602" y="3866390"/>
            <a:ext cx="2438383" cy="146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6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0776" y="0"/>
            <a:ext cx="13132776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9384" y="1151792"/>
            <a:ext cx="5169877" cy="47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Найдите четвертый лишний предмет, которым нельзя порезаться или уколоться</a:t>
            </a:r>
            <a:endParaRPr lang="ru-RU" sz="28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76949"/>
              </p:ext>
            </p:extLst>
          </p:nvPr>
        </p:nvGraphicFramePr>
        <p:xfrm>
          <a:off x="2180492" y="1825623"/>
          <a:ext cx="8097716" cy="3502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8858"/>
                <a:gridCol w="4048858"/>
              </a:tblGrid>
              <a:tr h="17512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512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6" y="1890346"/>
            <a:ext cx="1799209" cy="1573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493" y="1991092"/>
            <a:ext cx="3396762" cy="14730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689" y="3656500"/>
            <a:ext cx="2505949" cy="15977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085" y="3764573"/>
            <a:ext cx="346417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2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855" y="1144588"/>
            <a:ext cx="6189783" cy="465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7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Найдите четвертый лишний предмет, которым можно уколоться или порезаться</a:t>
            </a:r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611453"/>
              </p:ext>
            </p:extLst>
          </p:nvPr>
        </p:nvGraphicFramePr>
        <p:xfrm>
          <a:off x="2032000" y="2118946"/>
          <a:ext cx="81280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1828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828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88" y="2177229"/>
            <a:ext cx="3134609" cy="16882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108" y="2177229"/>
            <a:ext cx="2159888" cy="16789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983" y="4065797"/>
            <a:ext cx="3064714" cy="15273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897" y="4065797"/>
            <a:ext cx="3149245" cy="15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4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53911" y="1608993"/>
            <a:ext cx="5284177" cy="384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200" y="219808"/>
            <a:ext cx="2267146" cy="33674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ru-RU" sz="49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Поздравляем с успешным прохождением испытаний!</a:t>
            </a:r>
            <a:endParaRPr lang="ru-RU" sz="49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3033345"/>
            <a:ext cx="10439400" cy="314361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52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470" y="0"/>
            <a:ext cx="12884470" cy="72475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7200" dirty="0" smtClean="0"/>
              <a:t>           </a:t>
            </a:r>
            <a:r>
              <a:rPr lang="ru-RU" sz="7200" b="1" dirty="0" smtClean="0">
                <a:solidFill>
                  <a:srgbClr val="C00000"/>
                </a:solidFill>
              </a:rPr>
              <a:t>Безопасность-это:</a:t>
            </a:r>
            <a:endParaRPr lang="ru-RU" sz="7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Положение, при котором не угрожает опасность кому - </a:t>
            </a:r>
            <a:r>
              <a:rPr lang="ru-RU" dirty="0" err="1" smtClean="0"/>
              <a:t>нибудь</a:t>
            </a:r>
            <a:r>
              <a:rPr lang="ru-RU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Образ жизни, который гарантирует здоровье и счастливое будущее.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/>
              <a:t>Обеспечение сохранности от угроз жизни и здоровья человека.</a:t>
            </a:r>
          </a:p>
          <a:p>
            <a:pPr>
              <a:buFont typeface="Wingdings" panose="05000000000000000000" pitchFamily="2" charset="2"/>
              <a:buChar char="v"/>
            </a:pPr>
            <a:endParaRPr lang="ru-RU" dirty="0" smtClean="0"/>
          </a:p>
          <a:p>
            <a:pPr>
              <a:buFont typeface="Wingdings" panose="05000000000000000000" pitchFamily="2" charset="2"/>
              <a:buChar char="v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94" y="3816990"/>
            <a:ext cx="3057876" cy="2619899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64" y="3816990"/>
            <a:ext cx="3029035" cy="261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387" y="3816990"/>
            <a:ext cx="3505899" cy="26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4187" y="1381125"/>
            <a:ext cx="614362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6934" y="246185"/>
            <a:ext cx="1629444" cy="24178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Молодцы!</a:t>
            </a:r>
            <a:endParaRPr lang="ru-RU" sz="72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4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b="1" dirty="0" smtClean="0">
                <a:latin typeface="Bookman Old Style" panose="02050604050505020204" pitchFamily="18" charset="0"/>
              </a:rPr>
              <a:t/>
            </a:r>
            <a:br>
              <a:rPr lang="ru-RU" sz="6000" b="1" dirty="0" smtClean="0">
                <a:latin typeface="Bookman Old Style" panose="02050604050505020204" pitchFamily="18" charset="0"/>
              </a:rPr>
            </a:br>
            <a:r>
              <a:rPr lang="ru-RU" sz="6000" b="1" dirty="0">
                <a:latin typeface="Bookman Old Style" panose="02050604050505020204" pitchFamily="18" charset="0"/>
              </a:rPr>
              <a:t/>
            </a:r>
            <a:br>
              <a:rPr lang="ru-RU" sz="6000" b="1" dirty="0">
                <a:latin typeface="Bookman Old Style" panose="02050604050505020204" pitchFamily="18" charset="0"/>
              </a:rPr>
            </a:br>
            <a:r>
              <a:rPr lang="ru-RU" sz="6000" b="1" dirty="0" smtClean="0">
                <a:latin typeface="Bookman Old Style" panose="02050604050505020204" pitchFamily="18" charset="0"/>
              </a:rPr>
              <a:t/>
            </a:r>
            <a:br>
              <a:rPr lang="ru-RU" sz="6000" b="1" dirty="0" smtClean="0">
                <a:latin typeface="Bookman Old Style" panose="02050604050505020204" pitchFamily="18" charset="0"/>
              </a:rPr>
            </a:br>
            <a:r>
              <a:rPr lang="ru-RU" sz="6000" b="1" dirty="0">
                <a:latin typeface="Bookman Old Style" panose="02050604050505020204" pitchFamily="18" charset="0"/>
              </a:rPr>
              <a:t/>
            </a:r>
            <a:br>
              <a:rPr lang="ru-RU" sz="6000" b="1" dirty="0">
                <a:latin typeface="Bookman Old Style" panose="02050604050505020204" pitchFamily="18" charset="0"/>
              </a:rPr>
            </a:br>
            <a:r>
              <a:rPr lang="ru-RU" sz="6000" b="1" dirty="0" smtClean="0">
                <a:latin typeface="Bookman Old Style" panose="02050604050505020204" pitchFamily="18" charset="0"/>
              </a:rPr>
              <a:t>Кроссворд</a:t>
            </a:r>
            <a:br>
              <a:rPr lang="ru-RU" sz="6000" b="1" dirty="0" smtClean="0">
                <a:latin typeface="Bookman Old Style" panose="02050604050505020204" pitchFamily="18" charset="0"/>
              </a:rPr>
            </a:br>
            <a:r>
              <a:rPr lang="ru-RU" sz="6000" b="1" dirty="0" smtClean="0">
                <a:latin typeface="Bookman Old Style" panose="02050604050505020204" pitchFamily="18" charset="0"/>
              </a:rPr>
              <a:t> « Причина опасностей»</a:t>
            </a:r>
            <a:endParaRPr lang="ru-RU" sz="6000" b="1" dirty="0">
              <a:latin typeface="Bookman Old Style" panose="020506040505050202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64719" y="3754316"/>
            <a:ext cx="4694344" cy="244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8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8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8800" b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8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8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endParaRPr lang="ru-RU" sz="8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5559811"/>
              </p:ext>
            </p:extLst>
          </p:nvPr>
        </p:nvGraphicFramePr>
        <p:xfrm>
          <a:off x="633047" y="474788"/>
          <a:ext cx="10137537" cy="5826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884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</a:tblGrid>
              <a:tr h="6525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60569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660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8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88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8800" b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ru-RU" sz="8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/>
            </a:r>
            <a:br>
              <a:rPr lang="ru-RU" sz="88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endParaRPr lang="ru-RU" sz="88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230343"/>
              </p:ext>
            </p:extLst>
          </p:nvPr>
        </p:nvGraphicFramePr>
        <p:xfrm>
          <a:off x="633047" y="474788"/>
          <a:ext cx="10137537" cy="5826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884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  <a:gridCol w="723281"/>
              </a:tblGrid>
              <a:tr h="65258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0" dirty="0" smtClean="0">
                          <a:solidFill>
                            <a:schemeClr val="tx1"/>
                          </a:solidFill>
                        </a:rPr>
                        <a:t>в</a:t>
                      </a:r>
                      <a:endParaRPr lang="ru-RU" sz="3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л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е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к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а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р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с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т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в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а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д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н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а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э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л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е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к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т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р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и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ч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е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с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т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в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605692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п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г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ж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и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в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т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н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е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р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н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6525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т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ь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0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latin typeface="Bookman Old Style" panose="02050604050505020204" pitchFamily="18" charset="0"/>
              </a:rPr>
            </a:br>
            <a:r>
              <a:rPr lang="ru-RU" b="1" dirty="0">
                <a:latin typeface="Bookman Old Style" panose="02050604050505020204" pitchFamily="18" charset="0"/>
              </a:rPr>
              <a:t/>
            </a:r>
            <a:br>
              <a:rPr lang="ru-RU" b="1" dirty="0">
                <a:latin typeface="Bookman Old Style" panose="02050604050505020204" pitchFamily="18" charset="0"/>
              </a:rPr>
            </a:br>
            <a:r>
              <a:rPr lang="ru-RU" b="1" dirty="0" smtClean="0">
                <a:latin typeface="Bookman Old Style" panose="02050604050505020204" pitchFamily="18" charset="0"/>
              </a:rPr>
              <a:t/>
            </a:r>
            <a:br>
              <a:rPr lang="ru-RU" b="1" dirty="0" smtClean="0">
                <a:latin typeface="Bookman Old Style" panose="02050604050505020204" pitchFamily="18" charset="0"/>
              </a:rPr>
            </a:br>
            <a:r>
              <a:rPr lang="ru-RU" b="1" dirty="0">
                <a:latin typeface="Bookman Old Style" panose="02050604050505020204" pitchFamily="18" charset="0"/>
              </a:rPr>
              <a:t/>
            </a:r>
            <a:br>
              <a:rPr lang="ru-RU" b="1" dirty="0">
                <a:latin typeface="Bookman Old Style" panose="02050604050505020204" pitchFamily="18" charset="0"/>
              </a:rPr>
            </a:br>
            <a:endParaRPr lang="ru-RU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Кроссворд</a:t>
            </a:r>
          </a:p>
          <a:p>
            <a:pPr marL="0" indent="0"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 «Почему случаются травмы»</a:t>
            </a:r>
            <a:endParaRPr lang="ru-RU" sz="4400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758" y="3206727"/>
            <a:ext cx="5520307" cy="310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1838334"/>
              </p:ext>
            </p:extLst>
          </p:nvPr>
        </p:nvGraphicFramePr>
        <p:xfrm>
          <a:off x="838200" y="1820005"/>
          <a:ext cx="9343288" cy="4448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752"/>
                <a:gridCol w="491752"/>
                <a:gridCol w="491752"/>
                <a:gridCol w="491752"/>
                <a:gridCol w="491752"/>
                <a:gridCol w="491752"/>
                <a:gridCol w="491752"/>
                <a:gridCol w="491752"/>
                <a:gridCol w="491752"/>
                <a:gridCol w="491752"/>
                <a:gridCol w="491752"/>
                <a:gridCol w="491752"/>
                <a:gridCol w="491752"/>
                <a:gridCol w="491752"/>
                <a:gridCol w="491752"/>
                <a:gridCol w="491752"/>
                <a:gridCol w="491752"/>
                <a:gridCol w="491752"/>
                <a:gridCol w="491752"/>
              </a:tblGrid>
              <a:tr h="4448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891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8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8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8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8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8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8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891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48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19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3082" y="365126"/>
            <a:ext cx="10550718" cy="3982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6081345"/>
              </p:ext>
            </p:extLst>
          </p:nvPr>
        </p:nvGraphicFramePr>
        <p:xfrm>
          <a:off x="954161" y="452591"/>
          <a:ext cx="10829672" cy="594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983"/>
                <a:gridCol w="569983"/>
                <a:gridCol w="569983"/>
                <a:gridCol w="555814"/>
                <a:gridCol w="584147"/>
                <a:gridCol w="569983"/>
                <a:gridCol w="569983"/>
                <a:gridCol w="569983"/>
                <a:gridCol w="569983"/>
                <a:gridCol w="569983"/>
                <a:gridCol w="569983"/>
                <a:gridCol w="569983"/>
                <a:gridCol w="569983"/>
                <a:gridCol w="569983"/>
                <a:gridCol w="569983"/>
                <a:gridCol w="569983"/>
                <a:gridCol w="569983"/>
                <a:gridCol w="569983"/>
                <a:gridCol w="569983"/>
              </a:tblGrid>
              <a:tr h="55217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0304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р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а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н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0" dirty="0" smtClean="0"/>
                        <a:t>а</a:t>
                      </a:r>
                      <a:endParaRPr lang="ru-RU" sz="3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5217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0" dirty="0" smtClean="0"/>
                        <a:t>с</a:t>
                      </a:r>
                      <a:endParaRPr lang="ru-RU" sz="3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т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е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м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п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е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р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а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т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у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р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а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030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т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ш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030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я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б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м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р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ж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е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н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и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е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030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ж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ж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б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030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п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е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р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е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л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о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м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7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н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г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745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в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ы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в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и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х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74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е</a:t>
                      </a:r>
                      <a:endParaRPr lang="ru-RU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44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1" y="152103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739471"/>
            <a:ext cx="10515600" cy="543749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FF0000"/>
                </a:solidFill>
                <a:latin typeface="Bookman Old Style" panose="02050604050505020204" pitchFamily="18" charset="0"/>
              </a:rPr>
              <a:t>Маленькие дети не осознают риска – у них просто нет опыта, который подсказал бы им, что может навредить, а что – нет. Помогите им его приобрести. Показывайте детям только положительные примеры. Пусть каждый день будет безопасным!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031" y="2941347"/>
            <a:ext cx="5253161" cy="352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3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88" y="380246"/>
            <a:ext cx="10087053" cy="58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9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Опасности</a:t>
            </a:r>
            <a:endParaRPr lang="ru-RU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Острые, колющие и режущие предметы.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Электрические приборы.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Лекарство и бытовая химия.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Балкон. Открытое окно.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163" t="4277" r="3791" b="4376"/>
          <a:stretch/>
        </p:blipFill>
        <p:spPr>
          <a:xfrm>
            <a:off x="6409592" y="2528315"/>
            <a:ext cx="5486402" cy="412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1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6739"/>
          <a:stretch/>
        </p:blipFill>
        <p:spPr>
          <a:xfrm>
            <a:off x="1267486" y="506994"/>
            <a:ext cx="8930285" cy="60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4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B0F0"/>
                </a:solidFill>
              </a:rPr>
              <a:t/>
            </a:r>
            <a:br>
              <a:rPr lang="ru-RU" b="1" dirty="0" smtClean="0">
                <a:solidFill>
                  <a:srgbClr val="00B0F0"/>
                </a:solidFill>
              </a:rPr>
            </a:br>
            <a:r>
              <a:rPr lang="ru-RU" b="1" dirty="0" smtClean="0">
                <a:solidFill>
                  <a:srgbClr val="00B0F0"/>
                </a:solidFill>
              </a:rPr>
              <a:t>Острые, колющие и режущие предметы.</a:t>
            </a:r>
            <a:br>
              <a:rPr lang="ru-RU" b="1" dirty="0" smtClean="0">
                <a:solidFill>
                  <a:srgbClr val="00B0F0"/>
                </a:solidFill>
              </a:rPr>
            </a:br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Правило 1. Все острые, колющие и режущие предметы обязательно надо класть на свои места. Порядок в доме не только для красоты, но и для безопасности.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0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Электрические приборы. Они могут ударить током или стать причиной пожара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Правило 1. Уходя из дома и даже из комнаты, обязательно выключай телевизор, магнитофон и другие электроприборы.</a:t>
            </a:r>
          </a:p>
          <a:p>
            <a:r>
              <a:rPr lang="ru-RU" dirty="0" smtClean="0"/>
              <a:t>Правило 2. Никогда не тяни за электрический провод руками (а кота за хвост).</a:t>
            </a:r>
          </a:p>
          <a:p>
            <a:r>
              <a:rPr lang="ru-RU" dirty="0" smtClean="0"/>
              <a:t>Правило 3.  Ни в коем случае не подходи к оголенным проводам и не дотрагивайся до них.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9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Лекарство и бытовая химия.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Правило 1. Ни в коем случае не пробуй никакие лекарства. Во-первых, это не вкусно, а во-вторых, неправильно принятое лекарство может оказаться ядом.</a:t>
            </a:r>
          </a:p>
          <a:p>
            <a:r>
              <a:rPr lang="ru-RU" dirty="0" smtClean="0"/>
              <a:t>Правило 2. Что такое бытовая химия? Это стиральные порошки, средства для мытья посуды, средства от тараканов и многое другое. Дети конечно не тараканы, но яд от тараканов действует и на людей. Поэтому ни в коем случае не открывай никаких упаковок с бытовой химией.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17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(Невидимая и неслышимая). Газ.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Газ может быть очень опасен. Во-первых, скопившись на кухне, газ может взорваться. Во-вторых, им можно отравиться, поэтому, почувствовав запах газа, соблюдай следующие правила.</a:t>
            </a:r>
          </a:p>
          <a:p>
            <a:r>
              <a:rPr lang="ru-RU" dirty="0" smtClean="0"/>
              <a:t>Правило 1. Срочно скажи об этом взрослым.</a:t>
            </a:r>
          </a:p>
          <a:p>
            <a:r>
              <a:rPr lang="ru-RU" dirty="0" smtClean="0"/>
              <a:t>Правило 2. Надо сразу же открыть окна и проверить квартиру.</a:t>
            </a:r>
          </a:p>
          <a:p>
            <a:r>
              <a:rPr lang="ru-RU" dirty="0" smtClean="0"/>
              <a:t>Правило 3. Проверь, закрыты ли краны на плите.</a:t>
            </a:r>
          </a:p>
          <a:p>
            <a:r>
              <a:rPr lang="ru-RU" dirty="0" smtClean="0"/>
              <a:t>Правило 4. Немедленно позвони по телефону 04.</a:t>
            </a:r>
          </a:p>
          <a:p>
            <a:r>
              <a:rPr lang="ru-RU" dirty="0" smtClean="0"/>
              <a:t>Правило 5. Ни в коем случае не включай свет и не зажигай спички.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589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Балкон, открытое окно.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Правило 1. Никогда не играй на балконе в подвижные игры.</a:t>
            </a:r>
          </a:p>
          <a:p>
            <a:r>
              <a:rPr lang="ru-RU" dirty="0" smtClean="0"/>
              <a:t>Правило 2. Не перегибайся через перила балкона (если внизу что-то интересное, лучше спуститься вниз по лестнице).</a:t>
            </a:r>
          </a:p>
          <a:p>
            <a:r>
              <a:rPr lang="ru-RU" dirty="0" smtClean="0"/>
              <a:t>Правила 3. Нельзя самим открывать окна и выглядывать из них.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05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Выводы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Любая </a:t>
            </a:r>
            <a:r>
              <a:rPr lang="ru-RU" dirty="0" smtClean="0"/>
              <a:t>общепринятая норма должна быть осознана и принята маленьким человеком – тогда она станет действенным регулятором его поведения.</a:t>
            </a:r>
          </a:p>
          <a:p>
            <a:r>
              <a:rPr lang="ru-RU" dirty="0" smtClean="0"/>
              <a:t>Прямолинейное</a:t>
            </a:r>
            <a:r>
              <a:rPr lang="ru-RU" dirty="0" smtClean="0"/>
              <a:t>, декларативное требование соблюдать принятые в обществе правила поведения чаще всего оказываются малоэффективным.</a:t>
            </a:r>
          </a:p>
          <a:p>
            <a:r>
              <a:rPr lang="ru-RU" dirty="0" smtClean="0"/>
              <a:t>Важно </a:t>
            </a:r>
            <a:r>
              <a:rPr lang="ru-RU" dirty="0" smtClean="0"/>
              <a:t>найти адекватный способ объяснения детям этих правил, а затем следить за их выполнением.</a:t>
            </a:r>
          </a:p>
          <a:p>
            <a:r>
              <a:rPr lang="ru-RU" dirty="0" smtClean="0"/>
              <a:t>Необходимо </a:t>
            </a:r>
            <a:r>
              <a:rPr lang="ru-RU" dirty="0" smtClean="0"/>
              <a:t>выделить такие правила поведения, которые дети должны выполнять неукоснительно, так как от этого зависят их здоровье и безопасность.</a:t>
            </a:r>
          </a:p>
          <a:p>
            <a:r>
              <a:rPr lang="ru-RU" dirty="0" smtClean="0"/>
              <a:t>Дети </a:t>
            </a:r>
            <a:r>
              <a:rPr lang="ru-RU" dirty="0" smtClean="0"/>
              <a:t>могут оказаться дома в непредсказуемой ситуации, поэтому  главной задачей взрослых является стимулирование развития у них самостоятельности и ответственности.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64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696</Words>
  <Application>Microsoft Office PowerPoint</Application>
  <PresentationFormat>Произвольный</PresentationFormat>
  <Paragraphs>164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Безопасность ребёнка в быту</vt:lpstr>
      <vt:lpstr>           Безопасность-это:</vt:lpstr>
      <vt:lpstr>Опасности</vt:lpstr>
      <vt:lpstr> Острые, колющие и режущие предметы. </vt:lpstr>
      <vt:lpstr>Электрические приборы. Они могут ударить током или стать причиной пожара.</vt:lpstr>
      <vt:lpstr>Лекарство и бытовая химия.</vt:lpstr>
      <vt:lpstr>(Невидимая и неслышимая). Газ.</vt:lpstr>
      <vt:lpstr>Балкон, открытое окно.</vt:lpstr>
      <vt:lpstr>Выводы</vt:lpstr>
      <vt:lpstr>    Игра  Правила безопасности в быту</vt:lpstr>
      <vt:lpstr>           Найдите четвертый лишний предмет, который может стать причиной пожара.     </vt:lpstr>
      <vt:lpstr>Презентация PowerPoint</vt:lpstr>
      <vt:lpstr>Найдите четвертый лишний предмет, который  может стать причиной пожара</vt:lpstr>
      <vt:lpstr>Презентация PowerPoint</vt:lpstr>
      <vt:lpstr>Найдите четвертый лишний предмет, которым нельзя порезаться или уколоться</vt:lpstr>
      <vt:lpstr>Презентация PowerPoint</vt:lpstr>
      <vt:lpstr>Найдите четвертый лишний предмет, которым можно уколоться или порезаться</vt:lpstr>
      <vt:lpstr>Презентация PowerPoint</vt:lpstr>
      <vt:lpstr>     Поздравляем с успешным прохождением испытаний!</vt:lpstr>
      <vt:lpstr>Презентация PowerPoint</vt:lpstr>
      <vt:lpstr>Презентация PowerPoint</vt:lpstr>
      <vt:lpstr>    Кроссворд  « Причина опасностей»</vt:lpstr>
      <vt:lpstr>   </vt:lpstr>
      <vt:lpstr>   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Безопасносность ребёнка в быту</dc:title>
  <dc:creator>Пользователь Windows</dc:creator>
  <cp:lastModifiedBy>сад</cp:lastModifiedBy>
  <cp:revision>44</cp:revision>
  <dcterms:created xsi:type="dcterms:W3CDTF">2025-08-25T08:01:58Z</dcterms:created>
  <dcterms:modified xsi:type="dcterms:W3CDTF">2025-09-01T05:38:57Z</dcterms:modified>
</cp:coreProperties>
</file>