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6"/>
  </p:notesMasterIdLst>
  <p:sldIdLst>
    <p:sldId id="333" r:id="rId2"/>
    <p:sldId id="493" r:id="rId3"/>
    <p:sldId id="494" r:id="rId4"/>
    <p:sldId id="315" r:id="rId5"/>
    <p:sldId id="495" r:id="rId6"/>
    <p:sldId id="482" r:id="rId7"/>
    <p:sldId id="314" r:id="rId8"/>
    <p:sldId id="497" r:id="rId9"/>
    <p:sldId id="498" r:id="rId10"/>
    <p:sldId id="317" r:id="rId11"/>
    <p:sldId id="484" r:id="rId12"/>
    <p:sldId id="425" r:id="rId13"/>
    <p:sldId id="481" r:id="rId14"/>
    <p:sldId id="483" r:id="rId15"/>
    <p:sldId id="393" r:id="rId16"/>
    <p:sldId id="448" r:id="rId17"/>
    <p:sldId id="499" r:id="rId18"/>
    <p:sldId id="500" r:id="rId19"/>
    <p:sldId id="485" r:id="rId20"/>
    <p:sldId id="486" r:id="rId21"/>
    <p:sldId id="487" r:id="rId22"/>
    <p:sldId id="488" r:id="rId23"/>
    <p:sldId id="489" r:id="rId24"/>
    <p:sldId id="490" r:id="rId25"/>
    <p:sldId id="491" r:id="rId26"/>
    <p:sldId id="492" r:id="rId27"/>
    <p:sldId id="501" r:id="rId28"/>
    <p:sldId id="518" r:id="rId29"/>
    <p:sldId id="256" r:id="rId30"/>
    <p:sldId id="505" r:id="rId31"/>
    <p:sldId id="506" r:id="rId32"/>
    <p:sldId id="507" r:id="rId33"/>
    <p:sldId id="508" r:id="rId34"/>
    <p:sldId id="509" r:id="rId35"/>
    <p:sldId id="510" r:id="rId36"/>
    <p:sldId id="513" r:id="rId37"/>
    <p:sldId id="511" r:id="rId38"/>
    <p:sldId id="514" r:id="rId39"/>
    <p:sldId id="515" r:id="rId40"/>
    <p:sldId id="516" r:id="rId41"/>
    <p:sldId id="502" r:id="rId42"/>
    <p:sldId id="504" r:id="rId43"/>
    <p:sldId id="517" r:id="rId44"/>
    <p:sldId id="264" r:id="rId4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234" initials="1" lastIdx="1" clrIdx="0">
    <p:extLst>
      <p:ext uri="{19B8F6BF-5375-455C-9EA6-DF929625EA0E}">
        <p15:presenceInfo xmlns:p15="http://schemas.microsoft.com/office/powerpoint/2012/main" userId="1234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17" autoAdjust="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outlineViewPr>
    <p:cViewPr>
      <p:scale>
        <a:sx n="33" d="100"/>
        <a:sy n="33" d="100"/>
      </p:scale>
      <p:origin x="0" y="-309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354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307B5-0944-4F16-80BA-E91C235F546C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CC6F-9864-4132-95E7-822ECB296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164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Добрый день, уважаемые коллеги! Поздравляем Вас с новым учебным годом. Желаем вам здоровья, энергии, новых достижений, великолепных уроков, ярких эмоций и воплощения всех идей.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Пусть процесс обучения приносит вам радость и вдохновение, а ученики радуют высокой успеваемостью!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Прежде, чем мы начнём работу, давайте проверим качество связи. Будьте добры, пожалуйста, в чате поставьте любой значок, хорошо ли нас видно и слышно.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работаем в течении полутора часов, если у вас будут какие-то вопросы, то пишите их, пожалуйста, в чате, чтобы лекторам было удобно их отслеживать и отвечать. Спасибо!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Сегодня мы будем говорить с вами о всесоюзных проверочных работах 2025 года. 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ECC6F-9864-4132-95E7-822ECB2961E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396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Задание, которое проверяет умение извлекать и интерпретировать информацию, представленную в виде текста, строить связи между объектами</a:t>
            </a:r>
            <a:r>
              <a:rPr lang="ru-RU" baseline="0" dirty="0" smtClean="0"/>
              <a:t> убрали из демоверсии 2025 года.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05E6-3714-484D-962F-F2F4A098B76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199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Задание, которое проверяет умение извлекать и интерпретировать информацию, представленную в виде текста, строить связи между объектами</a:t>
            </a:r>
            <a:r>
              <a:rPr lang="ru-RU" baseline="0" dirty="0" smtClean="0"/>
              <a:t> убрали из демоверсии 2025 года.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05E6-3714-484D-962F-F2F4A098B76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369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Впервые в 2024-2025 учебном году учащиеся начальной школы будут писать проверочную работу по литературному чтению (один из предметов по выбору). </a:t>
            </a:r>
          </a:p>
          <a:p>
            <a:r>
              <a:rPr lang="ru-RU" dirty="0" smtClean="0"/>
              <a:t>Задания проверочной работы направлены на выявление уровня владения обучающимися сведениями по теории и истории литературы, логическими, </a:t>
            </a:r>
            <a:r>
              <a:rPr lang="ru-RU" dirty="0" err="1" smtClean="0"/>
              <a:t>общеучебными</a:t>
            </a:r>
            <a:r>
              <a:rPr lang="ru-RU" dirty="0" smtClean="0"/>
              <a:t> универсальными действиями, а также на оценку уровня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читательской грамотности.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ECC6F-9864-4132-95E7-822ECB2961EE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540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Впервые в 2024-2025 учебном году учащиеся начальной школы будут писать проверочную работу по литературному чтению (один из предметов по выбору). </a:t>
            </a:r>
          </a:p>
          <a:p>
            <a:r>
              <a:rPr lang="ru-RU" dirty="0" smtClean="0"/>
              <a:t>Задания проверочной работы направлены на выявление уровня владения обучающимися сведениями по теории и истории литературы, логическими, </a:t>
            </a:r>
            <a:r>
              <a:rPr lang="ru-RU" dirty="0" err="1" smtClean="0"/>
              <a:t>общеучебными</a:t>
            </a:r>
            <a:r>
              <a:rPr lang="ru-RU" dirty="0" smtClean="0"/>
              <a:t> универсальными действиями, а также на оценку уровня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читательской грамотности.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ECC6F-9864-4132-95E7-822ECB2961EE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925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Впервые в 2024-2025 учебном году учащиеся начальной школы будут писать проверочную работу по литературному чтению (один из предметов по выбору). </a:t>
            </a:r>
          </a:p>
          <a:p>
            <a:r>
              <a:rPr lang="ru-RU" dirty="0" smtClean="0"/>
              <a:t>Задания проверочной работы направлены на выявление уровня владения обучающимися сведениями по теории и истории литературы, логическими, </a:t>
            </a:r>
            <a:r>
              <a:rPr lang="ru-RU" dirty="0" err="1" smtClean="0"/>
              <a:t>общеучебными</a:t>
            </a:r>
            <a:r>
              <a:rPr lang="ru-RU" dirty="0" smtClean="0"/>
              <a:t> универсальными действиями, а также на оценку уровня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читательской грамотности.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ECC6F-9864-4132-95E7-822ECB2961EE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235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Задания 8 и 14 связаны с основной группой читательских умений.</a:t>
            </a:r>
          </a:p>
          <a:p>
            <a:r>
              <a:rPr lang="ru-RU" dirty="0" smtClean="0"/>
              <a:t>Читательская грамотность – это не синоним начитанности или хорошей техники чтения, а способность понимать, использовать и анализировать прочитанное. Работа с текстом требует особого внимания. В каждом варианте дано два текста. В тексте №1 представлена биография писателя, текст №2 - художественный рассказ этого писателя. Вопросы с 8 по 14 относятся к данным текстам.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ECC6F-9864-4132-95E7-822ECB2961EE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253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Следующий документ – это приказ Федеральной службы по надзору в сфере образования и науки (это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Рособрнадзор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№1008 об утверждении состава участников, сроков и продолжительности проведения всероссийских проверочных работ в образовательных организациях, а также перечня учебных предметов по которым проводятся всероссийские проверочные работы в 2024 -2025 учебном году.  Настоящий приказ вступил в силу с 1 сентября 2024 года.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ECC6F-9864-4132-95E7-822ECB2961E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344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Впервые с 2018 года произошли кардинальные изменения в ВПР.  Изменения касаются предметов, времени выполнения работ и формата заданий. Поэтому мы начнём с документальной части и обзорно познакомим вас с нормативными документами, которые регламентируют проведение ВПР в 2024-2025 учебном году.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Начнём с постановления Правительства Российской Федерации №556 об утверждении перечня мероприятий и правил проведения мероприятий по оценке качества образования. Настоящее постановление вступило в силу с 1 сентября 2024 года и действует до 1 сентября 2027 года.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перечень мероприятий по оценке качества образования вошли всероссийские проверочные работы.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ВПР в ОО проводятся в целях осуществления мониторинга уровня и качества подготовки обучающихся в соответствии с федеральными государственными образовательными стандартами и федеральными основными общеобразовательными программами.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ECC6F-9864-4132-95E7-822ECB2961E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121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Очень кратко про организацию проведения всероссийских проверочных работ. Зачитывать по пунктам.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ECC6F-9864-4132-95E7-822ECB2961E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577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Задание, которое проверяет умение извлекать и интерпретировать информацию, представленную в виде текста, строить связи между объектами</a:t>
            </a:r>
            <a:r>
              <a:rPr lang="ru-RU" baseline="0" dirty="0" smtClean="0"/>
              <a:t> убрали из демоверсии 2025 года.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ECC6F-9864-4132-95E7-822ECB2961E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070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ECC6F-9864-4132-95E7-822ECB2961E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409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Задание, которое проверяет умение извлекать и интерпретировать информацию, представленную в виде текста, строить связи между объектами</a:t>
            </a:r>
            <a:r>
              <a:rPr lang="ru-RU" baseline="0" dirty="0" smtClean="0"/>
              <a:t> убрали из демоверсии 2025 года.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ECC6F-9864-4132-95E7-822ECB2961E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929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ECC6F-9864-4132-95E7-822ECB2961E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391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Задание, которое проверяет умение извлекать и интерпретировать информацию, представленную в виде текста, строить связи между объектами</a:t>
            </a:r>
            <a:r>
              <a:rPr lang="ru-RU" baseline="0" dirty="0" smtClean="0"/>
              <a:t> убрали из демоверсии 2025 года.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05E6-3714-484D-962F-F2F4A098B76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04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66B4-0390-4C50-8B9B-22F7A18FA09E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D391-6B16-4246-B020-959E9DDD5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52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66B4-0390-4C50-8B9B-22F7A18FA09E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D391-6B16-4246-B020-959E9DDD5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46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66B4-0390-4C50-8B9B-22F7A18FA09E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D391-6B16-4246-B020-959E9DDD5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19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66B4-0390-4C50-8B9B-22F7A18FA09E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D391-6B16-4246-B020-959E9DDD5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61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66B4-0390-4C50-8B9B-22F7A18FA09E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D391-6B16-4246-B020-959E9DDD5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543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66B4-0390-4C50-8B9B-22F7A18FA09E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D391-6B16-4246-B020-959E9DDD5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216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66B4-0390-4C50-8B9B-22F7A18FA09E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D391-6B16-4246-B020-959E9DDD5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94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66B4-0390-4C50-8B9B-22F7A18FA09E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D391-6B16-4246-B020-959E9DDD5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731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66B4-0390-4C50-8B9B-22F7A18FA09E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D391-6B16-4246-B020-959E9DDD5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005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66B4-0390-4C50-8B9B-22F7A18FA09E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D391-6B16-4246-B020-959E9DDD5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821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66B4-0390-4C50-8B9B-22F7A18FA09E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D391-6B16-4246-B020-959E9DDD5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69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A66B4-0390-4C50-8B9B-22F7A18FA09E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CD391-6B16-4246-B020-959E9DDD5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5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fioco.ru/nav-vpr-oo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ioco.ru/obraztsi_i_opisaniya_vpr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1685924"/>
            <a:ext cx="107017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членов предметных комиссий образовательных организаций </a:t>
            </a: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оцениванию Всероссийских проверочных работ (ВПР) </a:t>
            </a: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установленными критериями</a:t>
            </a:r>
            <a:endParaRPr lang="ru-RU" sz="40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883"/>
            <a:ext cx="4709160" cy="139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4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44493" y="568979"/>
            <a:ext cx="6728637" cy="892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ПРОВЕДЕНИЯ </a:t>
            </a:r>
          </a:p>
          <a:p>
            <a:pPr algn="ctr"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ВСЕРОССИЙСКИХ ПРОВЕРОЧНЫХ РАБОТ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923" y="1473201"/>
            <a:ext cx="12015574" cy="4398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Организатором в аудитории рекомендуется назначить учителя, не работающего в данном классе и не являющегося учителем по предмету, по которому проводится проверочная работа.</a:t>
            </a:r>
          </a:p>
          <a:p>
            <a:pPr marL="342900" lvl="0" indent="-342900" algn="just"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Организатор получает от ответственного коды и варианты проверочных работ.</a:t>
            </a:r>
          </a:p>
          <a:p>
            <a:pPr marL="342900" lvl="0" indent="-342900" algn="just"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Организатор раздаёт участникам распечатанные варианты проверочной работы для выполнения заданий.  При выдаче вариантов следит за тем, чтобы у двух участников, сидящих рядом, были разные варианты.</a:t>
            </a:r>
          </a:p>
          <a:p>
            <a:pPr marL="342900" lvl="0" indent="-342900" algn="just"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Организатор проводит инструктаж (не более 5 мин.)</a:t>
            </a:r>
          </a:p>
          <a:p>
            <a:pPr marL="342900" lvl="0" indent="-342900" algn="just"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Организатор проверяет, чтобы каждый ученик записал выданный ему код в специально отведенное поле в верхней правой части каждого листа с заданиями.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выполнение проверочной работы отводится один урок, не более 45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минут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74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395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64515" y="649329"/>
            <a:ext cx="4476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ВПР ПО РУССКОМУ ЯЗЫКУ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5" t="17294" r="48437" b="22843"/>
          <a:stretch/>
        </p:blipFill>
        <p:spPr bwMode="auto">
          <a:xfrm>
            <a:off x="174171" y="452846"/>
            <a:ext cx="875695" cy="8372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0561" y="629105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3392" t="505" r="1167"/>
          <a:stretch/>
        </p:blipFill>
        <p:spPr>
          <a:xfrm>
            <a:off x="1201271" y="1317812"/>
            <a:ext cx="10309411" cy="546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0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376" y="6343302"/>
            <a:ext cx="426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9972" y="1259025"/>
            <a:ext cx="9610772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ПРОВЕРОЧНОЙ РАБОТЫ ПО РУССКОМУ ЯЗЫКУ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6280" y="2097127"/>
            <a:ext cx="10685430" cy="3524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Проверочная работа содержит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заданий,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9 заданий к приведенному в варианте проверочной работы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тексту.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задание – постановка ударения в приведённых словах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заданий предполагают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краткий ответ в виде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сочетания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заданий предполагают запись развёрнутого ответа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5" t="17294" r="48437" b="22843"/>
          <a:stretch/>
        </p:blipFill>
        <p:spPr bwMode="auto">
          <a:xfrm>
            <a:off x="219197" y="556194"/>
            <a:ext cx="1445111" cy="15409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377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64515" y="649329"/>
            <a:ext cx="52604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ВПР ПО ОКРУЖАЮЩЕМУ МИРУ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561" y="629105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552"/>
          <a:stretch/>
        </p:blipFill>
        <p:spPr>
          <a:xfrm>
            <a:off x="1021976" y="1270844"/>
            <a:ext cx="10209524" cy="5515438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5" t="17294" r="48437" b="22843"/>
          <a:stretch/>
        </p:blipFill>
        <p:spPr bwMode="auto">
          <a:xfrm>
            <a:off x="90561" y="461554"/>
            <a:ext cx="875695" cy="9907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47753" t="60799" r="1303" b="6521"/>
          <a:stretch/>
        </p:blipFill>
        <p:spPr>
          <a:xfrm>
            <a:off x="6236208" y="5779008"/>
            <a:ext cx="4800601" cy="87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1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2795" y="6273633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7471" y="579364"/>
            <a:ext cx="6027163" cy="9852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ПРОВЕРОЧНОЙ РАБОТЫ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ОКРУЖАЮЩЕМУ МИРУ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6280" y="2097127"/>
            <a:ext cx="10685430" cy="2961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Проверочная работа содержит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заданий.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задания предполагают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и подпись определенных элементов на приведенных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изображениях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задания предполагают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краткий ответ в виде набора цифр, слова или сочетания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задания предполагают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развёрнутый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55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2608" y="972081"/>
            <a:ext cx="11658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Структура проверочной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работы: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Проверочная 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содержит </a:t>
            </a:r>
            <a:r>
              <a:rPr lang="ru-RU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заданий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заданиях </a:t>
            </a:r>
            <a:r>
              <a:rPr lang="ru-RU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1, 2, 4, 5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1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пункты 1 и 2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пункты 1 и 2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следует записать только </a:t>
            </a:r>
            <a:r>
              <a:rPr lang="ru-RU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Полное 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не является объектом проверки. </a:t>
            </a:r>
            <a:endParaRPr lang="ru-RU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заданиях </a:t>
            </a:r>
            <a:r>
              <a:rPr lang="ru-RU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(пункт 2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и </a:t>
            </a:r>
            <a:r>
              <a:rPr lang="ru-RU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нужно сделать </a:t>
            </a:r>
            <a:r>
              <a:rPr lang="ru-RU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чертеж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ru-RU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рисунок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заданиях </a:t>
            </a:r>
            <a:r>
              <a:rPr lang="ru-RU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3, 8 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объектом проверки является </a:t>
            </a:r>
            <a:r>
              <a:rPr lang="ru-RU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полное решение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то есть последовательность действий и рассуждений обучающегося.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2370" y="418976"/>
            <a:ext cx="3826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ВПР.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Математика.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 класс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6304" y="862353"/>
            <a:ext cx="1165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Распределение заданий проверочной работы </a:t>
            </a:r>
            <a:endParaRPr lang="ru-RU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уровню сложности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59" y="2012723"/>
            <a:ext cx="10688089" cy="35062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2370" y="418976"/>
            <a:ext cx="3826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ВПР.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Математика.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 класс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69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5448" y="725193"/>
            <a:ext cx="1165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Система оценивания выполнения </a:t>
            </a:r>
            <a:endParaRPr lang="ru-RU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отдельных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заданий и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проверочной работы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целом:</a:t>
            </a:r>
            <a:endParaRPr lang="ru-RU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448" y="1866419"/>
            <a:ext cx="11658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Верное выполнение каждого из заданий </a:t>
            </a:r>
            <a:r>
              <a:rPr lang="ru-RU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1, 2, 4, 5 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(пункты </a:t>
            </a:r>
            <a:r>
              <a:rPr lang="ru-RU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и 2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r>
              <a:rPr lang="ru-RU" sz="28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6 </a:t>
            </a:r>
            <a:r>
              <a:rPr lang="ru-RU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(пункты 1 и 2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 9 (пункты 1 и 2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оценивается </a:t>
            </a:r>
            <a:r>
              <a:rPr lang="ru-RU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баллом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Задание считается выполненным 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верно, если обучающийся </a:t>
            </a: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   </a:t>
            </a:r>
          </a:p>
          <a:p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верный 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каждого из заданий </a:t>
            </a:r>
            <a:r>
              <a:rPr lang="ru-RU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3, 8, 10, 11 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оценивается от </a:t>
            </a:r>
            <a:r>
              <a:rPr lang="ru-RU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</a:t>
            </a:r>
          </a:p>
          <a:p>
            <a:r>
              <a:rPr lang="ru-RU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2 </a:t>
            </a:r>
            <a:r>
              <a:rPr lang="ru-RU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баллов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Задания </a:t>
            </a:r>
            <a:r>
              <a:rPr lang="ru-RU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3, 8, 11 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считаются выполненными верно, если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обучающийся 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привел </a:t>
            </a:r>
            <a:r>
              <a:rPr lang="ru-RU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дал </a:t>
            </a:r>
            <a:r>
              <a:rPr lang="ru-RU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верный ответ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Задание </a:t>
            </a:r>
            <a:r>
              <a:rPr lang="ru-RU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считается выполненным 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верно, если обучающийся изобразил </a:t>
            </a: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правильный </a:t>
            </a:r>
            <a:r>
              <a:rPr lang="ru-RU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рисунок.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Максимальный первичный балл за выполнение работы — </a:t>
            </a:r>
            <a:endParaRPr lang="ru-RU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18</a:t>
            </a:r>
            <a:r>
              <a:rPr lang="ru-RU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2370" y="418976"/>
            <a:ext cx="3826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ВПР.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Математика.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 класс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04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2477" y="537848"/>
            <a:ext cx="5243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Типы заданий в ВПР по математике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380" y="1097200"/>
            <a:ext cx="9134706" cy="32004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379" y="4584150"/>
            <a:ext cx="9136609" cy="166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34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4504" y="279114"/>
            <a:ext cx="7543800" cy="73034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участников ВПР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662863"/>
              </p:ext>
            </p:extLst>
          </p:nvPr>
        </p:nvGraphicFramePr>
        <p:xfrm>
          <a:off x="96901" y="863156"/>
          <a:ext cx="11735434" cy="573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694">
                  <a:extLst>
                    <a:ext uri="{9D8B030D-6E8A-4147-A177-3AD203B41FA5}">
                      <a16:colId xmlns:a16="http://schemas.microsoft.com/office/drawing/2014/main" val="442699724"/>
                    </a:ext>
                  </a:extLst>
                </a:gridCol>
                <a:gridCol w="1277853">
                  <a:extLst>
                    <a:ext uri="{9D8B030D-6E8A-4147-A177-3AD203B41FA5}">
                      <a16:colId xmlns:a16="http://schemas.microsoft.com/office/drawing/2014/main" val="2919770008"/>
                    </a:ext>
                  </a:extLst>
                </a:gridCol>
                <a:gridCol w="1472184">
                  <a:extLst>
                    <a:ext uri="{9D8B030D-6E8A-4147-A177-3AD203B41FA5}">
                      <a16:colId xmlns:a16="http://schemas.microsoft.com/office/drawing/2014/main" val="1229461152"/>
                    </a:ext>
                  </a:extLst>
                </a:gridCol>
                <a:gridCol w="1664208">
                  <a:extLst>
                    <a:ext uri="{9D8B030D-6E8A-4147-A177-3AD203B41FA5}">
                      <a16:colId xmlns:a16="http://schemas.microsoft.com/office/drawing/2014/main" val="972799095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709136262"/>
                    </a:ext>
                  </a:extLst>
                </a:gridCol>
                <a:gridCol w="1636776">
                  <a:extLst>
                    <a:ext uri="{9D8B030D-6E8A-4147-A177-3AD203B41FA5}">
                      <a16:colId xmlns:a16="http://schemas.microsoft.com/office/drawing/2014/main" val="2520717207"/>
                    </a:ext>
                  </a:extLst>
                </a:gridCol>
                <a:gridCol w="1426464">
                  <a:extLst>
                    <a:ext uri="{9D8B030D-6E8A-4147-A177-3AD203B41FA5}">
                      <a16:colId xmlns:a16="http://schemas.microsoft.com/office/drawing/2014/main" val="3742770721"/>
                    </a:ext>
                  </a:extLst>
                </a:gridCol>
                <a:gridCol w="1591055">
                  <a:extLst>
                    <a:ext uri="{9D8B030D-6E8A-4147-A177-3AD203B41FA5}">
                      <a16:colId xmlns:a16="http://schemas.microsoft.com/office/drawing/2014/main" val="3243999209"/>
                    </a:ext>
                  </a:extLst>
                </a:gridCol>
              </a:tblGrid>
              <a:tr h="588573">
                <a:tc rowSpan="3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Количество участников (Кировская область)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865807"/>
                  </a:ext>
                </a:extLst>
              </a:tr>
              <a:tr h="44857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Русский язык</a:t>
                      </a:r>
                      <a:endParaRPr lang="ru-RU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Математика</a:t>
                      </a:r>
                      <a:endParaRPr lang="ru-RU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Окружающий мир</a:t>
                      </a:r>
                      <a:endParaRPr lang="ru-RU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Литературное чтение</a:t>
                      </a:r>
                      <a:endParaRPr lang="ru-RU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Иностранный язык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612035"/>
                  </a:ext>
                </a:extLst>
              </a:tr>
              <a:tr h="628011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Английский язык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Немецкий язык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Французский язык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374625"/>
                  </a:ext>
                </a:extLst>
              </a:tr>
              <a:tr h="4588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11849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11925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11872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352911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12372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12468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12421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5216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13476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13574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13489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228340"/>
                  </a:ext>
                </a:extLst>
              </a:tr>
              <a:tr h="4480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11196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11636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11596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840002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12738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12700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12687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703370"/>
                  </a:ext>
                </a:extLst>
              </a:tr>
              <a:tr h="4356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12248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12203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12346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122539"/>
                  </a:ext>
                </a:extLst>
              </a:tr>
              <a:tr h="4356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13637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13780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13802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288042"/>
                  </a:ext>
                </a:extLst>
              </a:tr>
              <a:tr h="4923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13784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13937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13905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040403"/>
                  </a:ext>
                </a:extLst>
              </a:tr>
              <a:tr h="49231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2025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13938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14017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9151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2080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2578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018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588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2477" y="537848"/>
            <a:ext cx="5243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Типы заданий в ВПР по математике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1" y="999513"/>
            <a:ext cx="6304066" cy="56847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757" y="2475055"/>
            <a:ext cx="6015978" cy="233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82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2477" y="537848"/>
            <a:ext cx="5243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Типы заданий в ВПР по математике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515" y="1993392"/>
            <a:ext cx="9979100" cy="1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1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2477" y="537848"/>
            <a:ext cx="5243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Типы заданий в ВПР по математике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592" y="1339479"/>
            <a:ext cx="9186042" cy="499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88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2477" y="537848"/>
            <a:ext cx="5243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Типы заданий в ВПР по математике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193" y="1380629"/>
            <a:ext cx="9425804" cy="524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59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2477" y="537848"/>
            <a:ext cx="5243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Типы заданий в ВПР по математике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724" y="1365274"/>
            <a:ext cx="9654329" cy="468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6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2477" y="537848"/>
            <a:ext cx="5243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Типы заданий в ВПР по математике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177" y="1350850"/>
            <a:ext cx="9695796" cy="518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55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2477" y="537848"/>
            <a:ext cx="5243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Типы заданий в ВПР по математике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922" y="1426464"/>
            <a:ext cx="10844437" cy="503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58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67" y="1719072"/>
            <a:ext cx="11741742" cy="18653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2370" y="418976"/>
            <a:ext cx="3826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ВПР.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Математика.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 класс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6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016" t="28773" r="3734"/>
          <a:stretch/>
        </p:blipFill>
        <p:spPr>
          <a:xfrm>
            <a:off x="237743" y="1252728"/>
            <a:ext cx="8526781" cy="4937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246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h0.redbubble.net/image.527482693.5767/flat,800x800,075,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" y="5689754"/>
            <a:ext cx="2244393" cy="100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2370" y="418976"/>
            <a:ext cx="5074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ВПР. Литературное чтение. 4 класс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608" y="972081"/>
            <a:ext cx="11658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Структура проверочной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работы: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Проверочная работа содержит </a:t>
            </a:r>
            <a:r>
              <a:rPr lang="ru-RU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заданий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</a:t>
            </a:r>
            <a:r>
              <a:rPr lang="ru-RU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1, 2, 6 </a:t>
            </a:r>
            <a:r>
              <a:rPr lang="ru-RU" sz="28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(пункт 1</a:t>
            </a:r>
            <a:r>
              <a:rPr lang="ru-RU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7, </a:t>
            </a:r>
            <a:r>
              <a:rPr lang="ru-RU" sz="28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и </a:t>
            </a:r>
            <a:r>
              <a:rPr lang="ru-RU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предполагают выбор </a:t>
            </a:r>
            <a:r>
              <a:rPr lang="ru-RU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одного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верного ответа. </a:t>
            </a:r>
            <a:endParaRPr lang="ru-RU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</a:t>
            </a:r>
            <a:r>
              <a:rPr lang="ru-RU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 5, 10, 11 и </a:t>
            </a:r>
            <a:r>
              <a:rPr lang="ru-RU" sz="28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предполагают </a:t>
            </a:r>
            <a:r>
              <a:rPr lang="ru-RU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краткий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ответ в виде </a:t>
            </a:r>
            <a:r>
              <a:rPr lang="ru-RU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набора цифр, слова или сочетания слов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</a:t>
            </a:r>
            <a:r>
              <a:rPr lang="ru-RU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предполагает </a:t>
            </a:r>
            <a:r>
              <a:rPr lang="ru-RU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последовательности 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событий в соответствии с содержанием текста. </a:t>
            </a:r>
            <a:endParaRPr lang="ru-RU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</a:t>
            </a:r>
            <a:r>
              <a:rPr lang="ru-RU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3, 6 </a:t>
            </a:r>
            <a:r>
              <a:rPr lang="ru-RU" sz="28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(пункт </a:t>
            </a:r>
            <a:r>
              <a:rPr lang="ru-RU" sz="28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14 </a:t>
            </a: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предполагают </a:t>
            </a:r>
            <a:r>
              <a:rPr lang="ru-RU" sz="28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развёрнутый </a:t>
            </a:r>
            <a:r>
              <a:rPr lang="ru-RU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89699" y="5197119"/>
            <a:ext cx="8336280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– 7 задания проверяют знания по теоретической части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– 14 проверяют умения работать с текстом</a:t>
            </a:r>
            <a:endParaRPr lang="ru-RU" b="1" i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19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7534"/>
          <a:stretch/>
        </p:blipFill>
        <p:spPr>
          <a:xfrm>
            <a:off x="237744" y="169270"/>
            <a:ext cx="8528707" cy="1124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3" y="1277741"/>
            <a:ext cx="11340309" cy="19297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2" y="3135251"/>
            <a:ext cx="11340309" cy="13242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1" y="4432054"/>
            <a:ext cx="11340310" cy="236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65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4" y="880641"/>
            <a:ext cx="7317783" cy="58204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2370" y="418976"/>
            <a:ext cx="5074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ВПР. Литературное чтение. 4 класс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8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370" y="418976"/>
            <a:ext cx="5074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ВПР. Литературное чтение. 4 класс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521" y="880641"/>
            <a:ext cx="5397815" cy="576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4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370" y="418976"/>
            <a:ext cx="5074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ВПР. Литературное чтение. 4 класс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048" y="798345"/>
            <a:ext cx="5679818" cy="585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2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370" y="418976"/>
            <a:ext cx="5074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ВПР. Литературное чтение. 4 класс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24" y="950065"/>
            <a:ext cx="8019797" cy="577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2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370" y="418976"/>
            <a:ext cx="5074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ВПР. Литературное чтение. 4 класс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089" y="880641"/>
            <a:ext cx="5414932" cy="578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9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370" y="418976"/>
            <a:ext cx="5074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ВПР. Литературное чтение. 4 класс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05" y="1130690"/>
            <a:ext cx="7797743" cy="53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4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370" y="418976"/>
            <a:ext cx="5074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ВПР. Литературное чтение. 4 класс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70" y="880641"/>
            <a:ext cx="4648230" cy="58221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506" y="880641"/>
            <a:ext cx="5256190" cy="17345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026" y="2331720"/>
            <a:ext cx="5184550" cy="27101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5119" y="4602752"/>
            <a:ext cx="5370989" cy="21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5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370" y="418976"/>
            <a:ext cx="5074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ВПР. Литературное чтение. 4 класс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70" y="880641"/>
            <a:ext cx="4648230" cy="58221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522" y="880641"/>
            <a:ext cx="5256190" cy="1734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389399"/>
            <a:ext cx="7272528" cy="29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4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370" y="418976"/>
            <a:ext cx="5074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ВПР. Литературное чтение. 4 класс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70" y="880641"/>
            <a:ext cx="4648230" cy="58221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522" y="880641"/>
            <a:ext cx="5256190" cy="17345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3898" y="2458380"/>
            <a:ext cx="6285086" cy="28307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t="15837" r="7210"/>
          <a:stretch/>
        </p:blipFill>
        <p:spPr>
          <a:xfrm>
            <a:off x="5998464" y="4822525"/>
            <a:ext cx="6120334" cy="199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6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370" y="418976"/>
            <a:ext cx="5074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ВПР. Литературное чтение. 4 класс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70" y="880641"/>
            <a:ext cx="4648230" cy="58221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794" y="880641"/>
            <a:ext cx="5256190" cy="17345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8794" y="3076849"/>
            <a:ext cx="6992971" cy="317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1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138" y="329184"/>
            <a:ext cx="7587691" cy="62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8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370" y="418976"/>
            <a:ext cx="5074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ВПР. Литературное чтение. 4 класс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70" y="880641"/>
            <a:ext cx="4648230" cy="58221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794" y="880641"/>
            <a:ext cx="5256190" cy="17345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8794" y="2876450"/>
            <a:ext cx="7211304" cy="357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2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h0.redbubble.net/image.527482693.5767/flat,800x800,075,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" y="5689754"/>
            <a:ext cx="2244393" cy="100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2370" y="418976"/>
            <a:ext cx="5074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ВПР. Литературное чтение. 4 класс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370" y="1072665"/>
            <a:ext cx="1165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Распределение заданий проверочной работы </a:t>
            </a:r>
          </a:p>
          <a:p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уровню сложности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855" y="2234632"/>
            <a:ext cx="10516919" cy="315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7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h0.redbubble.net/image.527482693.5767/flat,800x800,075,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" y="5689754"/>
            <a:ext cx="2244393" cy="100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2370" y="418976"/>
            <a:ext cx="5074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ВПР. Литературное чтение. 4 класс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953" y="2551176"/>
            <a:ext cx="11639157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8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84" y="539496"/>
            <a:ext cx="8205216" cy="6153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94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317" y="458900"/>
            <a:ext cx="8316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Чтение</a:t>
            </a:r>
            <a:r>
              <a:rPr lang="ru-RU" sz="2400" b="0" i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 </a:t>
            </a:r>
            <a:r>
              <a:rPr lang="ru-RU" sz="2400" b="1" i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ничто</a:t>
            </a:r>
            <a:r>
              <a:rPr lang="ru-RU" sz="2400" b="0" i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</a:p>
          <a:p>
            <a:r>
              <a:rPr lang="ru-RU" sz="2400" b="1" i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осмысленное</a:t>
            </a:r>
            <a:r>
              <a:rPr lang="ru-RU" sz="2400" b="0" i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чтение</a:t>
            </a:r>
            <a:r>
              <a:rPr lang="ru-RU" sz="2400" b="0" i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 </a:t>
            </a:r>
            <a:r>
              <a:rPr lang="ru-RU" sz="2400" b="1" i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кое</a:t>
            </a:r>
            <a:r>
              <a:rPr lang="ru-RU" sz="2400" b="0" i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i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sz="2400" b="0" i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b="1" i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чтение</a:t>
            </a:r>
            <a:r>
              <a:rPr lang="ru-RU" sz="2400" b="0" i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осмысленное</a:t>
            </a:r>
            <a:r>
              <a:rPr lang="ru-RU" sz="2400" b="0" i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0" i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прочувствованное</a:t>
            </a:r>
            <a:r>
              <a:rPr lang="ru-RU" sz="2400" b="0" i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 </a:t>
            </a:r>
            <a:r>
              <a:rPr lang="ru-RU" sz="2400" b="1" i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</a:t>
            </a:r>
            <a:r>
              <a:rPr lang="ru-RU" sz="2400" b="0" i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r>
              <a:rPr lang="ru-RU" sz="2400" b="0" i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</a:t>
            </a:r>
            <a:r>
              <a:rPr lang="ru-RU" sz="2400" b="0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А.С.Пушкин.</a:t>
            </a:r>
            <a:endParaRPr lang="ru-RU" sz="24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s://www.shutterstock.com/image-vector/vector-illustration-owl-wearing-graduation-600nw-45907333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8" name="Picture 6" descr="https://obrkarm.ru/uploads/photo/news/38a8064f-d406-4d21-84b0-3ba11de374fb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7" t="15701" r="24472" b="14727"/>
          <a:stretch/>
        </p:blipFill>
        <p:spPr bwMode="auto">
          <a:xfrm>
            <a:off x="3885957" y="2028560"/>
            <a:ext cx="6231467" cy="388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43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7534"/>
          <a:stretch/>
        </p:blipFill>
        <p:spPr>
          <a:xfrm>
            <a:off x="237744" y="169270"/>
            <a:ext cx="8528707" cy="1124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4" y="1534726"/>
            <a:ext cx="11640878" cy="484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9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9139" y="5854772"/>
            <a:ext cx="3746347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: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//fioco.ru/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nav-vpr-oo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7675" t="8827" r="5841" b="5366"/>
          <a:stretch/>
        </p:blipFill>
        <p:spPr>
          <a:xfrm>
            <a:off x="173736" y="529916"/>
            <a:ext cx="9066079" cy="505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22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43843" y="6373167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43" y="2373544"/>
            <a:ext cx="11949767" cy="25550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928993"/>
            <a:ext cx="98779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Образцы </a:t>
            </a:r>
            <a:r>
              <a:rPr lang="ru-RU" sz="2800" dirty="0"/>
              <a:t>и описания проверочных работ на сайте ФГБУ «ФИОКО» по ссылке </a:t>
            </a:r>
            <a:r>
              <a:rPr lang="ru-RU" sz="2800" dirty="0" smtClean="0">
                <a:hlinkClick r:id="rId4"/>
              </a:rPr>
              <a:t>https</a:t>
            </a:r>
            <a:r>
              <a:rPr lang="ru-RU" sz="2800" dirty="0">
                <a:hlinkClick r:id="rId4"/>
              </a:rPr>
              <a:t>://</a:t>
            </a:r>
            <a:r>
              <a:rPr lang="ru-RU" sz="2800" dirty="0" smtClean="0">
                <a:hlinkClick r:id="rId4"/>
              </a:rPr>
              <a:t>fioco.ru/obraztsi_i_opisaniya_vpr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7327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7534"/>
          <a:stretch/>
        </p:blipFill>
        <p:spPr>
          <a:xfrm>
            <a:off x="237744" y="169270"/>
            <a:ext cx="8528707" cy="11245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589674"/>
              </p:ext>
            </p:extLst>
          </p:nvPr>
        </p:nvGraphicFramePr>
        <p:xfrm>
          <a:off x="237744" y="1453792"/>
          <a:ext cx="11457432" cy="4624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729">
                  <a:extLst>
                    <a:ext uri="{9D8B030D-6E8A-4147-A177-3AD203B41FA5}">
                      <a16:colId xmlns:a16="http://schemas.microsoft.com/office/drawing/2014/main" val="1190649122"/>
                    </a:ext>
                  </a:extLst>
                </a:gridCol>
                <a:gridCol w="5013235">
                  <a:extLst>
                    <a:ext uri="{9D8B030D-6E8A-4147-A177-3AD203B41FA5}">
                      <a16:colId xmlns:a16="http://schemas.microsoft.com/office/drawing/2014/main" val="1357025624"/>
                    </a:ext>
                  </a:extLst>
                </a:gridCol>
                <a:gridCol w="2365468">
                  <a:extLst>
                    <a:ext uri="{9D8B030D-6E8A-4147-A177-3AD203B41FA5}">
                      <a16:colId xmlns:a16="http://schemas.microsoft.com/office/drawing/2014/main" val="1966507850"/>
                    </a:ext>
                  </a:extLst>
                </a:gridCol>
              </a:tblGrid>
              <a:tr h="55788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ПРЕДМЕТ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Участники 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325944"/>
                  </a:ext>
                </a:extLst>
              </a:tr>
              <a:tr h="69494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 обучающиеся параллели</a:t>
                      </a:r>
                      <a:endParaRPr lang="ru-RU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endParaRPr lang="ru-RU" sz="2400" b="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2400" b="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20.04.2026г. </a:t>
                      </a: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20.05.2026г.</a:t>
                      </a:r>
                      <a:endParaRPr lang="ru-RU" sz="24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094327"/>
                  </a:ext>
                </a:extLst>
              </a:tr>
              <a:tr h="66751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 обучающиеся параллели</a:t>
                      </a:r>
                      <a:endParaRPr lang="ru-RU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602094"/>
                  </a:ext>
                </a:extLst>
              </a:tr>
              <a:tr h="78801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Окружающий мир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 sz="2400" b="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2400" b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один из предметов</a:t>
                      </a:r>
                      <a:r>
                        <a:rPr lang="ru-RU" sz="2400" b="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ru-RU" sz="2400" b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распределяется федеральным организатором для каждого класса на основе случайного выбора</a:t>
                      </a:r>
                      <a:endParaRPr lang="ru-RU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089120"/>
                  </a:ext>
                </a:extLst>
              </a:tr>
              <a:tr h="78801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Литературное чтение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533233"/>
                  </a:ext>
                </a:extLst>
              </a:tr>
              <a:tr h="94993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Иностранный язык (</a:t>
                      </a:r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английский, немецкий, французский)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127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1001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7534"/>
          <a:stretch/>
        </p:blipFill>
        <p:spPr>
          <a:xfrm>
            <a:off x="237745" y="169271"/>
            <a:ext cx="6821423" cy="899397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516939"/>
              </p:ext>
            </p:extLst>
          </p:nvPr>
        </p:nvGraphicFramePr>
        <p:xfrm>
          <a:off x="164592" y="1922191"/>
          <a:ext cx="11868912" cy="4484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5212">
                  <a:extLst>
                    <a:ext uri="{9D8B030D-6E8A-4147-A177-3AD203B41FA5}">
                      <a16:colId xmlns:a16="http://schemas.microsoft.com/office/drawing/2014/main" val="1190649122"/>
                    </a:ext>
                  </a:extLst>
                </a:gridCol>
                <a:gridCol w="3437460">
                  <a:extLst>
                    <a:ext uri="{9D8B030D-6E8A-4147-A177-3AD203B41FA5}">
                      <a16:colId xmlns:a16="http://schemas.microsoft.com/office/drawing/2014/main" val="1357025624"/>
                    </a:ext>
                  </a:extLst>
                </a:gridCol>
                <a:gridCol w="4206240">
                  <a:extLst>
                    <a:ext uri="{9D8B030D-6E8A-4147-A177-3AD203B41FA5}">
                      <a16:colId xmlns:a16="http://schemas.microsoft.com/office/drawing/2014/main" val="1966507850"/>
                    </a:ext>
                  </a:extLst>
                </a:gridCol>
              </a:tblGrid>
              <a:tr h="55788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ПРЕДМЕТ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Продолжительность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выполнения работы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Печать вариантов ВПР </a:t>
                      </a:r>
                    </a:p>
                    <a:p>
                      <a:pPr algn="ctr"/>
                      <a:r>
                        <a:rPr lang="ru-RU" sz="1800" i="1" dirty="0" smtClean="0"/>
                        <a:t>Не допускается печать двух страниц на одну сторону листа А4</a:t>
                      </a:r>
                      <a:endParaRPr lang="ru-RU" sz="18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325944"/>
                  </a:ext>
                </a:extLst>
              </a:tr>
              <a:tr h="69494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endParaRPr lang="ru-RU" sz="2400" b="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Один урок, не более</a:t>
                      </a: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чем 45 минут</a:t>
                      </a:r>
                      <a:endParaRPr lang="ru-RU" sz="24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формат печати – А4, чёрно-белая, односторонняя</a:t>
                      </a:r>
                    </a:p>
                    <a:p>
                      <a:pPr algn="ctr"/>
                      <a:endParaRPr lang="ru-RU" sz="2400" b="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формат печати – А4, чёрно-белая, допускается печать на обеих сторонах листа</a:t>
                      </a:r>
                      <a:endParaRPr lang="ru-RU" sz="24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094327"/>
                  </a:ext>
                </a:extLst>
              </a:tr>
              <a:tr h="53144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602094"/>
                  </a:ext>
                </a:extLst>
              </a:tr>
              <a:tr h="53949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Окружающий мир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089120"/>
                  </a:ext>
                </a:extLst>
              </a:tr>
              <a:tr h="58468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Литературное чтение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533233"/>
                  </a:ext>
                </a:extLst>
              </a:tr>
              <a:tr h="94993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Иностранный язык (</a:t>
                      </a:r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английский, немецкий, французский)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127636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0584" y="968084"/>
            <a:ext cx="11731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выполнения работ и </a:t>
            </a:r>
            <a:endParaRPr lang="ru-RU" sz="2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печати вариантов ВПР в 2026 году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818120" y="3767328"/>
            <a:ext cx="4215384" cy="914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974914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" id="{A3AFAEC3-D6ED-446B-8109-3541A421CD12}" vid="{40FE017E-A7B5-421C-8698-FCB2233140B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ВПР Начальная школа 2025</Template>
  <TotalTime>884</TotalTime>
  <Words>1634</Words>
  <Application>Microsoft Office PowerPoint</Application>
  <PresentationFormat>Широкоэкранный</PresentationFormat>
  <Paragraphs>218</Paragraphs>
  <Slides>44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Times New Roman</vt:lpstr>
      <vt:lpstr>Wingdings</vt:lpstr>
      <vt:lpstr>Шаблон1</vt:lpstr>
      <vt:lpstr>Презентация PowerPoint</vt:lpstr>
      <vt:lpstr>Количество участников ВПР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Преподаватель ИРО</dc:creator>
  <cp:lastModifiedBy>Nadezhda</cp:lastModifiedBy>
  <cp:revision>52</cp:revision>
  <dcterms:created xsi:type="dcterms:W3CDTF">2025-02-25T06:40:36Z</dcterms:created>
  <dcterms:modified xsi:type="dcterms:W3CDTF">2026-03-11T20:20:19Z</dcterms:modified>
</cp:coreProperties>
</file>