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68" r:id="rId12"/>
    <p:sldId id="269" r:id="rId13"/>
    <p:sldId id="266" r:id="rId14"/>
    <p:sldId id="258" r:id="rId15"/>
    <p:sldId id="260" r:id="rId16"/>
    <p:sldId id="261" r:id="rId17"/>
    <p:sldId id="262" r:id="rId18"/>
    <p:sldId id="263" r:id="rId19"/>
    <p:sldId id="267" r:id="rId20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525" autoAdjust="0"/>
  </p:normalViewPr>
  <p:slideViewPr>
    <p:cSldViewPr snapToGrid="0">
      <p:cViewPr varScale="1">
        <p:scale>
          <a:sx n="109" d="100"/>
          <a:sy n="109" d="100"/>
        </p:scale>
        <p:origin x="6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!!&#1062;&#1053;&#1055;&#1055;&#1052;&#1055;&#1056;\2026\01_&#1103;&#1085;&#1074;&#1072;&#1088;&#1100;\&#1052;&#1086;&#1085;&#1080;&#1090;&#1086;&#1088;&#1080;&#1085;&#1075;%20&#1062;&#1077;&#1085;&#1085;&#1086;&#1089;&#1090;&#1080;\&#1044;&#1080;&#1072;&#1075;&#1088;&#1072;&#1084;&#1084;&#1099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F:\!!&#1062;&#1053;&#1055;&#1055;&#1052;&#1055;&#1056;\2026\01_&#1103;&#1085;&#1074;&#1072;&#1088;&#1100;\&#1052;&#1086;&#1085;&#1080;&#1090;&#1086;&#1088;&#1080;&#1085;&#1075;%20&#1062;&#1077;&#1085;&#1085;&#1086;&#1089;&#1090;&#1080;\&#1044;&#1080;&#1072;&#1075;&#1088;&#1072;&#1084;&#1084;&#1099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F:\!!&#1062;&#1053;&#1055;&#1055;&#1052;&#1055;&#1056;\2026\01_&#1103;&#1085;&#1074;&#1072;&#1088;&#1100;\&#1052;&#1086;&#1085;&#1080;&#1090;&#1086;&#1088;&#1080;&#1085;&#1075;%20&#1062;&#1077;&#1085;&#1085;&#1086;&#1089;&#1090;&#1080;\&#1044;&#1080;&#1072;&#1075;&#1088;&#1072;&#1084;&#1084;&#1099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F:\!!&#1062;&#1053;&#1055;&#1055;&#1052;&#1055;&#1056;\2026\01_&#1103;&#1085;&#1074;&#1072;&#1088;&#1100;\&#1052;&#1086;&#1085;&#1080;&#1090;&#1086;&#1088;&#1080;&#1085;&#1075;%20&#1062;&#1077;&#1085;&#1085;&#1086;&#1089;&#1090;&#1080;\&#1044;&#1080;&#1072;&#1075;&#1088;&#1072;&#1084;&#1084;&#1099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F:\!!&#1062;&#1053;&#1055;&#1055;&#1052;&#1055;&#1056;\2026\01_&#1103;&#1085;&#1074;&#1072;&#1088;&#1100;\&#1052;&#1086;&#1085;&#1080;&#1090;&#1086;&#1088;&#1080;&#1085;&#1075;%20&#1062;&#1077;&#1085;&#1085;&#1086;&#1089;&#1090;&#1080;\&#1044;&#1080;&#1072;&#1075;&#1088;&#1072;&#1084;&#1084;&#1099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F:\!!&#1062;&#1053;&#1055;&#1055;&#1052;&#1055;&#1056;\2026\01_&#1103;&#1085;&#1074;&#1072;&#1088;&#1100;\&#1052;&#1086;&#1085;&#1080;&#1090;&#1086;&#1088;&#1080;&#1085;&#1075;%20&#1062;&#1077;&#1085;&#1085;&#1086;&#1089;&#1090;&#1080;\&#1044;&#1080;&#1072;&#1075;&#1088;&#1072;&#1084;&#1084;&#1099;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Лист2!$A$1:$A$4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Лист2!$B$1:$B$4</c:f>
              <c:numCache>
                <c:formatCode>General</c:formatCode>
                <c:ptCount val="4"/>
                <c:pt idx="0">
                  <c:v>210</c:v>
                </c:pt>
                <c:pt idx="1">
                  <c:v>240</c:v>
                </c:pt>
                <c:pt idx="2">
                  <c:v>246</c:v>
                </c:pt>
                <c:pt idx="3">
                  <c:v>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51-4154-8229-0A6D7D226E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2143480"/>
        <c:axId val="432144464"/>
      </c:barChart>
      <c:catAx>
        <c:axId val="432143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2144464"/>
        <c:crosses val="autoZero"/>
        <c:auto val="1"/>
        <c:lblAlgn val="ctr"/>
        <c:lblOffset val="100"/>
        <c:noMultiLvlLbl val="0"/>
      </c:catAx>
      <c:valAx>
        <c:axId val="4321444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32143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869497126933131E-2"/>
          <c:y val="4.3433251471344143E-3"/>
          <c:w val="0.97426100574613372"/>
          <c:h val="0.652410870351060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Лист2!$B$19</c:f>
              <c:strCache>
                <c:ptCount val="1"/>
                <c:pt idx="0">
                  <c:v>Количество ППС общее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Лист2!$A$20:$A$29</c:f>
              <c:strCache>
                <c:ptCount val="10"/>
                <c:pt idx="0">
                  <c:v>Кафедра инклюзивного образования</c:v>
                </c:pt>
                <c:pt idx="1">
                  <c:v>Кафедра профессионального образования</c:v>
                </c:pt>
                <c:pt idx="2">
                  <c:v>Кафедра управления</c:v>
                </c:pt>
                <c:pt idx="3">
                  <c:v>Кафедра дошкольного и начального общего образования</c:v>
                </c:pt>
                <c:pt idx="4">
                  <c:v>Кафедра предметных областей</c:v>
                </c:pt>
                <c:pt idx="5">
                  <c:v>Отдел цифровых образовательных технологий</c:v>
                </c:pt>
                <c:pt idx="6">
                  <c:v>ЦНППМ</c:v>
                </c:pt>
                <c:pt idx="7">
                  <c:v>Центр воспитания и психологии</c:v>
                </c:pt>
                <c:pt idx="8">
                  <c:v>Центр повышения квалификации в г. Вятские Поляны</c:v>
                </c:pt>
                <c:pt idx="9">
                  <c:v>Центр науки и инноваций</c:v>
                </c:pt>
              </c:strCache>
            </c:strRef>
          </c:cat>
          <c:val>
            <c:numRef>
              <c:f>Лист2!$B$20:$B$29</c:f>
              <c:numCache>
                <c:formatCode>General</c:formatCode>
                <c:ptCount val="10"/>
                <c:pt idx="0">
                  <c:v>8</c:v>
                </c:pt>
                <c:pt idx="1">
                  <c:v>2</c:v>
                </c:pt>
                <c:pt idx="2">
                  <c:v>5</c:v>
                </c:pt>
                <c:pt idx="3">
                  <c:v>6</c:v>
                </c:pt>
                <c:pt idx="4">
                  <c:v>10</c:v>
                </c:pt>
                <c:pt idx="5">
                  <c:v>3</c:v>
                </c:pt>
                <c:pt idx="6">
                  <c:v>20</c:v>
                </c:pt>
                <c:pt idx="7">
                  <c:v>5</c:v>
                </c:pt>
                <c:pt idx="8">
                  <c:v>3</c:v>
                </c:pt>
                <c:pt idx="9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D5-47BC-8CFC-7B9DEFDF4D6A}"/>
            </c:ext>
          </c:extLst>
        </c:ser>
        <c:ser>
          <c:idx val="1"/>
          <c:order val="1"/>
          <c:tx>
            <c:strRef>
              <c:f>Лист2!$C$19</c:f>
              <c:strCache>
                <c:ptCount val="1"/>
                <c:pt idx="0">
                  <c:v>Количество ППС штат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Лист2!$A$20:$A$29</c:f>
              <c:strCache>
                <c:ptCount val="10"/>
                <c:pt idx="0">
                  <c:v>Кафедра инклюзивного образования</c:v>
                </c:pt>
                <c:pt idx="1">
                  <c:v>Кафедра профессионального образования</c:v>
                </c:pt>
                <c:pt idx="2">
                  <c:v>Кафедра управления</c:v>
                </c:pt>
                <c:pt idx="3">
                  <c:v>Кафедра дошкольного и начального общего образования</c:v>
                </c:pt>
                <c:pt idx="4">
                  <c:v>Кафедра предметных областей</c:v>
                </c:pt>
                <c:pt idx="5">
                  <c:v>Отдел цифровых образовательных технологий</c:v>
                </c:pt>
                <c:pt idx="6">
                  <c:v>ЦНППМ</c:v>
                </c:pt>
                <c:pt idx="7">
                  <c:v>Центр воспитания и психологии</c:v>
                </c:pt>
                <c:pt idx="8">
                  <c:v>Центр повышения квалификации в г. Вятские Поляны</c:v>
                </c:pt>
                <c:pt idx="9">
                  <c:v>Центр науки и инноваций</c:v>
                </c:pt>
              </c:strCache>
            </c:strRef>
          </c:cat>
          <c:val>
            <c:numRef>
              <c:f>Лист2!$C$20:$C$29</c:f>
              <c:numCache>
                <c:formatCode>General</c:formatCode>
                <c:ptCount val="10"/>
                <c:pt idx="0">
                  <c:v>5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6</c:v>
                </c:pt>
                <c:pt idx="5">
                  <c:v>2</c:v>
                </c:pt>
                <c:pt idx="6">
                  <c:v>13</c:v>
                </c:pt>
                <c:pt idx="7">
                  <c:v>2</c:v>
                </c:pt>
                <c:pt idx="8">
                  <c:v>1</c:v>
                </c:pt>
                <c:pt idx="9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D5-47BC-8CFC-7B9DEFDF4D6A}"/>
            </c:ext>
          </c:extLst>
        </c:ser>
        <c:ser>
          <c:idx val="2"/>
          <c:order val="2"/>
          <c:tx>
            <c:strRef>
              <c:f>Лист2!$D$19</c:f>
              <c:strCache>
                <c:ptCount val="1"/>
                <c:pt idx="0">
                  <c:v>Кандидатов наук всего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Лист2!$A$20:$A$29</c:f>
              <c:strCache>
                <c:ptCount val="10"/>
                <c:pt idx="0">
                  <c:v>Кафедра инклюзивного образования</c:v>
                </c:pt>
                <c:pt idx="1">
                  <c:v>Кафедра профессионального образования</c:v>
                </c:pt>
                <c:pt idx="2">
                  <c:v>Кафедра управления</c:v>
                </c:pt>
                <c:pt idx="3">
                  <c:v>Кафедра дошкольного и начального общего образования</c:v>
                </c:pt>
                <c:pt idx="4">
                  <c:v>Кафедра предметных областей</c:v>
                </c:pt>
                <c:pt idx="5">
                  <c:v>Отдел цифровых образовательных технологий</c:v>
                </c:pt>
                <c:pt idx="6">
                  <c:v>ЦНППМ</c:v>
                </c:pt>
                <c:pt idx="7">
                  <c:v>Центр воспитания и психологии</c:v>
                </c:pt>
                <c:pt idx="8">
                  <c:v>Центр повышения квалификации в г. Вятские Поляны</c:v>
                </c:pt>
                <c:pt idx="9">
                  <c:v>Центр науки и инноваций</c:v>
                </c:pt>
              </c:strCache>
            </c:strRef>
          </c:cat>
          <c:val>
            <c:numRef>
              <c:f>Лист2!$D$20:$D$29</c:f>
              <c:numCache>
                <c:formatCode>General</c:formatCode>
                <c:ptCount val="10"/>
                <c:pt idx="0">
                  <c:v>2</c:v>
                </c:pt>
                <c:pt idx="1">
                  <c:v>0</c:v>
                </c:pt>
                <c:pt idx="2">
                  <c:v>2</c:v>
                </c:pt>
                <c:pt idx="3">
                  <c:v>0</c:v>
                </c:pt>
                <c:pt idx="4">
                  <c:v>3</c:v>
                </c:pt>
                <c:pt idx="5">
                  <c:v>1</c:v>
                </c:pt>
                <c:pt idx="6">
                  <c:v>1</c:v>
                </c:pt>
                <c:pt idx="7">
                  <c:v>2</c:v>
                </c:pt>
                <c:pt idx="8">
                  <c:v>0</c:v>
                </c:pt>
                <c:pt idx="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8D5-47BC-8CFC-7B9DEFDF4D6A}"/>
            </c:ext>
          </c:extLst>
        </c:ser>
        <c:ser>
          <c:idx val="3"/>
          <c:order val="3"/>
          <c:tx>
            <c:strRef>
              <c:f>Лист2!$E$19</c:f>
              <c:strCache>
                <c:ptCount val="1"/>
                <c:pt idx="0">
                  <c:v>Кандидатов наук штат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Лист2!$A$20:$A$29</c:f>
              <c:strCache>
                <c:ptCount val="10"/>
                <c:pt idx="0">
                  <c:v>Кафедра инклюзивного образования</c:v>
                </c:pt>
                <c:pt idx="1">
                  <c:v>Кафедра профессионального образования</c:v>
                </c:pt>
                <c:pt idx="2">
                  <c:v>Кафедра управления</c:v>
                </c:pt>
                <c:pt idx="3">
                  <c:v>Кафедра дошкольного и начального общего образования</c:v>
                </c:pt>
                <c:pt idx="4">
                  <c:v>Кафедра предметных областей</c:v>
                </c:pt>
                <c:pt idx="5">
                  <c:v>Отдел цифровых образовательных технологий</c:v>
                </c:pt>
                <c:pt idx="6">
                  <c:v>ЦНППМ</c:v>
                </c:pt>
                <c:pt idx="7">
                  <c:v>Центр воспитания и психологии</c:v>
                </c:pt>
                <c:pt idx="8">
                  <c:v>Центр повышения квалификации в г. Вятские Поляны</c:v>
                </c:pt>
                <c:pt idx="9">
                  <c:v>Центр науки и инноваций</c:v>
                </c:pt>
              </c:strCache>
            </c:strRef>
          </c:cat>
          <c:val>
            <c:numRef>
              <c:f>Лист2!$E$20:$E$29</c:f>
              <c:numCache>
                <c:formatCode>General</c:formatCode>
                <c:ptCount val="10"/>
                <c:pt idx="0">
                  <c:v>2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2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8D5-47BC-8CFC-7B9DEFDF4D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1133040"/>
        <c:axId val="435024504"/>
      </c:barChart>
      <c:catAx>
        <c:axId val="441133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5024504"/>
        <c:crosses val="autoZero"/>
        <c:auto val="1"/>
        <c:lblAlgn val="ctr"/>
        <c:lblOffset val="100"/>
        <c:noMultiLvlLbl val="0"/>
      </c:catAx>
      <c:valAx>
        <c:axId val="4350245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41133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004383888257635"/>
          <c:y val="0.88518421647974999"/>
          <c:w val="0.59110989047643592"/>
          <c:h val="7.22795782673788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7EE-41C0-8C74-72CFA54E2E9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Лист2!$A$41:$A$51</c:f>
              <c:strCache>
                <c:ptCount val="11"/>
                <c:pt idx="0">
                  <c:v>Кафедра инклюзивного образования</c:v>
                </c:pt>
                <c:pt idx="1">
                  <c:v>Кафедра профессионального образования</c:v>
                </c:pt>
                <c:pt idx="2">
                  <c:v>Кафедра управления</c:v>
                </c:pt>
                <c:pt idx="3">
                  <c:v>Кафедра дошкольного и начального общего образования</c:v>
                </c:pt>
                <c:pt idx="4">
                  <c:v>Кафедра предметных областей</c:v>
                </c:pt>
                <c:pt idx="5">
                  <c:v>Отдел цифровых образовательных технологий</c:v>
                </c:pt>
                <c:pt idx="6">
                  <c:v>ЦНППМ</c:v>
                </c:pt>
                <c:pt idx="7">
                  <c:v>Центр воспитания и психологии</c:v>
                </c:pt>
                <c:pt idx="8">
                  <c:v>Центр повышения квалификации в г. Вятские Поляны</c:v>
                </c:pt>
                <c:pt idx="9">
                  <c:v>Центр науки и инноваций</c:v>
                </c:pt>
                <c:pt idx="10">
                  <c:v> ИТОГО</c:v>
                </c:pt>
              </c:strCache>
            </c:strRef>
          </c:cat>
          <c:val>
            <c:numRef>
              <c:f>Лист2!$D$41:$D$51</c:f>
              <c:numCache>
                <c:formatCode>0%</c:formatCode>
                <c:ptCount val="11"/>
                <c:pt idx="0">
                  <c:v>0.88</c:v>
                </c:pt>
                <c:pt idx="1">
                  <c:v>0.5</c:v>
                </c:pt>
                <c:pt idx="2">
                  <c:v>0.8</c:v>
                </c:pt>
                <c:pt idx="3">
                  <c:v>0.17</c:v>
                </c:pt>
                <c:pt idx="4">
                  <c:v>0.8</c:v>
                </c:pt>
                <c:pt idx="5">
                  <c:v>0.67</c:v>
                </c:pt>
                <c:pt idx="6">
                  <c:v>0.8</c:v>
                </c:pt>
                <c:pt idx="7">
                  <c:v>0.8</c:v>
                </c:pt>
                <c:pt idx="8">
                  <c:v>1</c:v>
                </c:pt>
                <c:pt idx="9">
                  <c:v>0.5</c:v>
                </c:pt>
                <c:pt idx="10">
                  <c:v>0.69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EE-41C0-8C74-72CFA54E2E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7"/>
        <c:overlap val="-18"/>
        <c:axId val="432139872"/>
        <c:axId val="432139216"/>
      </c:barChart>
      <c:catAx>
        <c:axId val="432139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2139216"/>
        <c:crosses val="autoZero"/>
        <c:auto val="1"/>
        <c:lblAlgn val="ctr"/>
        <c:lblOffset val="100"/>
        <c:noMultiLvlLbl val="0"/>
      </c:catAx>
      <c:valAx>
        <c:axId val="43213921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432139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Лист2!$A$73:$A$75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Лист2!$B$73:$B$75</c:f>
              <c:numCache>
                <c:formatCode>General</c:formatCode>
                <c:ptCount val="3"/>
                <c:pt idx="0">
                  <c:v>125</c:v>
                </c:pt>
                <c:pt idx="1">
                  <c:v>81</c:v>
                </c:pt>
                <c:pt idx="2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87-490D-8CD2-ECFB2F594F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8303800"/>
        <c:axId val="428301176"/>
      </c:barChart>
      <c:catAx>
        <c:axId val="428303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8301176"/>
        <c:crosses val="autoZero"/>
        <c:auto val="1"/>
        <c:lblAlgn val="ctr"/>
        <c:lblOffset val="100"/>
        <c:noMultiLvlLbl val="0"/>
      </c:catAx>
      <c:valAx>
        <c:axId val="4283011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28303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Лист2!$A$78</c:f>
              <c:strCache>
                <c:ptCount val="1"/>
                <c:pt idx="0">
                  <c:v>Количество РИП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Лист2!$B$77:$D$77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Лист2!$B$78:$D$78</c:f>
              <c:numCache>
                <c:formatCode>General</c:formatCode>
                <c:ptCount val="3"/>
                <c:pt idx="0">
                  <c:v>108</c:v>
                </c:pt>
                <c:pt idx="1">
                  <c:v>95</c:v>
                </c:pt>
                <c:pt idx="2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AF-49D9-8D20-1F5A052167A0}"/>
            </c:ext>
          </c:extLst>
        </c:ser>
        <c:ser>
          <c:idx val="1"/>
          <c:order val="1"/>
          <c:tx>
            <c:strRef>
              <c:f>Лист2!$A$79</c:f>
              <c:strCache>
                <c:ptCount val="1"/>
                <c:pt idx="0">
                  <c:v>Количество проектов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Лист2!$B$77:$D$77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Лист2!$B$79:$D$79</c:f>
              <c:numCache>
                <c:formatCode>General</c:formatCode>
                <c:ptCount val="3"/>
                <c:pt idx="0">
                  <c:v>113</c:v>
                </c:pt>
                <c:pt idx="1">
                  <c:v>100</c:v>
                </c:pt>
                <c:pt idx="2">
                  <c:v>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AF-49D9-8D20-1F5A052167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0069136"/>
        <c:axId val="220065856"/>
      </c:barChart>
      <c:catAx>
        <c:axId val="220069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0065856"/>
        <c:crosses val="autoZero"/>
        <c:auto val="1"/>
        <c:lblAlgn val="ctr"/>
        <c:lblOffset val="100"/>
        <c:noMultiLvlLbl val="0"/>
      </c:catAx>
      <c:valAx>
        <c:axId val="2200658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20069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Лист2!$B$86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Лист2!$A$87:$A$94</c:f>
              <c:strCache>
                <c:ptCount val="8"/>
                <c:pt idx="0">
                  <c:v>Знание</c:v>
                </c:pt>
                <c:pt idx="1">
                  <c:v>Воспитание</c:v>
                </c:pt>
                <c:pt idx="2">
                  <c:v>Здоровье</c:v>
                </c:pt>
                <c:pt idx="3">
                  <c:v>Профориентация</c:v>
                </c:pt>
                <c:pt idx="4">
                  <c:v>Творчество</c:v>
                </c:pt>
                <c:pt idx="5">
                  <c:v>Учитель. Школьная команда</c:v>
                </c:pt>
                <c:pt idx="6">
                  <c:v>Школьный климат</c:v>
                </c:pt>
                <c:pt idx="7">
                  <c:v>Образовательная среда</c:v>
                </c:pt>
              </c:strCache>
            </c:strRef>
          </c:cat>
          <c:val>
            <c:numRef>
              <c:f>Лист2!$B$87:$B$94</c:f>
              <c:numCache>
                <c:formatCode>General</c:formatCode>
                <c:ptCount val="8"/>
                <c:pt idx="0">
                  <c:v>22</c:v>
                </c:pt>
                <c:pt idx="1">
                  <c:v>30</c:v>
                </c:pt>
                <c:pt idx="2">
                  <c:v>0</c:v>
                </c:pt>
                <c:pt idx="3">
                  <c:v>14</c:v>
                </c:pt>
                <c:pt idx="4">
                  <c:v>4</c:v>
                </c:pt>
                <c:pt idx="5">
                  <c:v>7</c:v>
                </c:pt>
                <c:pt idx="6">
                  <c:v>16</c:v>
                </c:pt>
                <c:pt idx="7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E8-4980-ABF6-634087F83F41}"/>
            </c:ext>
          </c:extLst>
        </c:ser>
        <c:ser>
          <c:idx val="1"/>
          <c:order val="1"/>
          <c:tx>
            <c:strRef>
              <c:f>Лист2!$C$86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Лист2!$A$87:$A$94</c:f>
              <c:strCache>
                <c:ptCount val="8"/>
                <c:pt idx="0">
                  <c:v>Знание</c:v>
                </c:pt>
                <c:pt idx="1">
                  <c:v>Воспитание</c:v>
                </c:pt>
                <c:pt idx="2">
                  <c:v>Здоровье</c:v>
                </c:pt>
                <c:pt idx="3">
                  <c:v>Профориентация</c:v>
                </c:pt>
                <c:pt idx="4">
                  <c:v>Творчество</c:v>
                </c:pt>
                <c:pt idx="5">
                  <c:v>Учитель. Школьная команда</c:v>
                </c:pt>
                <c:pt idx="6">
                  <c:v>Школьный климат</c:v>
                </c:pt>
                <c:pt idx="7">
                  <c:v>Образовательная среда</c:v>
                </c:pt>
              </c:strCache>
            </c:strRef>
          </c:cat>
          <c:val>
            <c:numRef>
              <c:f>Лист2!$C$87:$C$94</c:f>
              <c:numCache>
                <c:formatCode>General</c:formatCode>
                <c:ptCount val="8"/>
                <c:pt idx="0">
                  <c:v>16</c:v>
                </c:pt>
                <c:pt idx="1">
                  <c:v>26</c:v>
                </c:pt>
                <c:pt idx="2">
                  <c:v>1</c:v>
                </c:pt>
                <c:pt idx="3">
                  <c:v>17</c:v>
                </c:pt>
                <c:pt idx="4">
                  <c:v>4</c:v>
                </c:pt>
                <c:pt idx="5">
                  <c:v>5</c:v>
                </c:pt>
                <c:pt idx="6">
                  <c:v>4</c:v>
                </c:pt>
                <c:pt idx="7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E8-4980-ABF6-634087F83F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6359104"/>
        <c:axId val="436350576"/>
      </c:barChart>
      <c:catAx>
        <c:axId val="436359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6350576"/>
        <c:crosses val="autoZero"/>
        <c:auto val="1"/>
        <c:lblAlgn val="ctr"/>
        <c:lblOffset val="100"/>
        <c:noMultiLvlLbl val="0"/>
      </c:catAx>
      <c:valAx>
        <c:axId val="4363505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36359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89EAD-2DDF-4122-8EB5-B5427181E84F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D4AC9-C66E-4C68-93F7-C2CB061E58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536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D4AC9-C66E-4C68-93F7-C2CB061E58E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862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D4AC9-C66E-4C68-93F7-C2CB061E58E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552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D4AC9-C66E-4C68-93F7-C2CB061E58E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467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6A5096-17BE-C06A-CC9E-B9399BB9D6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B668571-08E1-BEE4-F88E-8F4E28E31F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83B840-A650-FA05-BA88-09A6FB793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896E-31D7-4EE9-9470-48969CAD4733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A92C27-DF12-5781-F29D-C5D51A60F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10B553-2C1D-F695-F61B-EE3EB1BA9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38666-EEF6-41CC-8036-3EF7C1AFF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871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968BA2-FDCB-CD3C-846D-7D3562D4F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B602877-F29B-6F13-3890-3596AAFCE2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574076-29F9-2BB2-D096-26213ED9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896E-31D7-4EE9-9470-48969CAD4733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CE0653-8137-2030-2564-F217E9787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FFB2A9-2F87-DEA2-7F34-E88D2010A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38666-EEF6-41CC-8036-3EF7C1AFF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1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E890115-4B35-E8CD-99C2-5501590A8A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48C694-A891-DEE1-FF75-4906E50E2C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E84D3E-0DD1-0F56-C562-81823696D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896E-31D7-4EE9-9470-48969CAD4733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31610B-27E1-E558-3C40-710DD34A3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6B900E-718A-C743-BD77-F7F0EF990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38666-EEF6-41CC-8036-3EF7C1AFF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896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32C39A-1509-24DC-D0D2-AE4F40C9F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195556-3BC9-1443-19B9-38B49E872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F8B8E1-BC5F-6B75-A8AF-536F6EE86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896E-31D7-4EE9-9470-48969CAD4733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5081A9-A8BC-3DB1-D91A-3A43C0BD9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82C28F-1B64-9637-D3A5-BC3940BED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38666-EEF6-41CC-8036-3EF7C1AFF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414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F3E36F-5065-CC18-ABAB-593B61862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1062E8-AA30-11B7-7B02-5D1A2D189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053499-C84F-F13A-1692-B47F94DD1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896E-31D7-4EE9-9470-48969CAD4733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F1FBC3-F633-A477-532B-FA8D94DCA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C10E66-8EE6-A2E7-8DB2-32D9E6C85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38666-EEF6-41CC-8036-3EF7C1AFF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971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FC7E3C-65A6-FDA8-38BC-FDDC5B294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661E25-79CE-74E3-50CD-A44E544063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9E8EB5-9CC2-2A85-DD9D-D371DD1FCC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7774F7-4B19-12B7-48EF-00C7EA6D0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896E-31D7-4EE9-9470-48969CAD4733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539E8B-9144-FFB4-891B-ED803EE3A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19BA7E-41F4-11F2-DE7C-A13869145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38666-EEF6-41CC-8036-3EF7C1AFF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15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3D71F1-6109-ED1D-24FD-09B528262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0890BF-B1A7-0595-2BDB-91C672D28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B83B6E-086E-A354-56E7-CA37E9455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ACDAB76-F736-15EC-175B-C90DA3CE05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96A63A3-695B-6EA4-EAFB-49797DA355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429F759-C3F2-0AD1-1407-0E56FE720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896E-31D7-4EE9-9470-48969CAD4733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6D7A8E4-EF03-7A15-87F4-5366958BA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4C0AE19-65CD-EE3B-EE39-F465EAE49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38666-EEF6-41CC-8036-3EF7C1AFF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504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A5DA88-210D-09E9-DD40-1C7C5EFC4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7CF2BE4-D0B0-905C-D392-421C1367F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896E-31D7-4EE9-9470-48969CAD4733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97C51A7-1204-A473-B7CE-B4010E32F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9EEA65-E8F7-DC35-CC10-6AD9CE1FC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38666-EEF6-41CC-8036-3EF7C1AFF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799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7B6D42B-A895-5C74-01F5-C32764D91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896E-31D7-4EE9-9470-48969CAD4733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0A27022-3417-871F-655A-19F87EFE5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B270BDF-EEB3-7283-9D0E-AF3EA3F5F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38666-EEF6-41CC-8036-3EF7C1AFF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262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7C83B1-73D6-3CD6-C564-7102FCB6D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E81390-1E5E-021C-F7E7-19AB4823D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7AD663-4946-B4C2-6559-5C170DE66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09B5D5-B9F4-FDB7-BC8E-1BA78090E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896E-31D7-4EE9-9470-48969CAD4733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F5E6EE-5AF2-F3C2-AB57-F2190B6CE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49F5A5-417B-5051-75F5-973027E98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38666-EEF6-41CC-8036-3EF7C1AFF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920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C0DB6F-3CA9-E394-C168-DCE366D8F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63A8365-C4BB-E895-B03E-E1EEB89BF3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DA45DF-8C4C-8CEE-F949-0F82486AD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FAB3D2-FE88-1552-E911-B3105FF3F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896E-31D7-4EE9-9470-48969CAD4733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CE1EE4-B42E-8862-E6E1-89C1AE06F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1A1244-DD16-5741-7571-CAC367F13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38666-EEF6-41CC-8036-3EF7C1AFF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724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06684F-754E-4243-0F5F-BC3FCB777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FE7754-CF37-D081-B244-AEE5B0C8B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B31B27-D962-87D6-406E-402AEECA27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5896E-31D7-4EE9-9470-48969CAD4733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DBBEBF-957F-F533-72DF-57A79BE8F9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BF589B-50E8-9764-DE4E-801FE916BB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38666-EEF6-41CC-8036-3EF7C1AFF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869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club221017438" TargetMode="External"/><Relationship Id="rId13" Type="http://schemas.openxmlformats.org/officeDocument/2006/relationships/hyperlink" Target="https://vk.com/id541160831" TargetMode="External"/><Relationship Id="rId18" Type="http://schemas.openxmlformats.org/officeDocument/2006/relationships/image" Target="../media/image5.jpeg"/><Relationship Id="rId3" Type="http://schemas.openxmlformats.org/officeDocument/2006/relationships/hyperlink" Target="https://vk.com/id125679355" TargetMode="External"/><Relationship Id="rId7" Type="http://schemas.openxmlformats.org/officeDocument/2006/relationships/hyperlink" Target="https://vk.com/id137360492" TargetMode="External"/><Relationship Id="rId12" Type="http://schemas.openxmlformats.org/officeDocument/2006/relationships/image" Target="../media/image3.jpeg"/><Relationship Id="rId17" Type="http://schemas.openxmlformats.org/officeDocument/2006/relationships/hyperlink" Target="https://vk.com/club230224597" TargetMode="External"/><Relationship Id="rId2" Type="http://schemas.openxmlformats.org/officeDocument/2006/relationships/image" Target="../media/image1.jpeg"/><Relationship Id="rId16" Type="http://schemas.openxmlformats.org/officeDocument/2006/relationships/hyperlink" Target="https://vk.com/id51047275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k.com/club3848769" TargetMode="External"/><Relationship Id="rId11" Type="http://schemas.openxmlformats.org/officeDocument/2006/relationships/hyperlink" Target="https://vk.com/id133079741" TargetMode="External"/><Relationship Id="rId5" Type="http://schemas.openxmlformats.org/officeDocument/2006/relationships/hyperlink" Target="https://vk.com/id192606019" TargetMode="External"/><Relationship Id="rId15" Type="http://schemas.openxmlformats.org/officeDocument/2006/relationships/image" Target="../media/image4.jpeg"/><Relationship Id="rId10" Type="http://schemas.openxmlformats.org/officeDocument/2006/relationships/hyperlink" Target="https://vk.com/club22108" TargetMode="External"/><Relationship Id="rId19" Type="http://schemas.openxmlformats.org/officeDocument/2006/relationships/hyperlink" Target="https://vk.com/club190721786" TargetMode="External"/><Relationship Id="rId4" Type="http://schemas.openxmlformats.org/officeDocument/2006/relationships/hyperlink" Target="https://vk.com/club207737145" TargetMode="External"/><Relationship Id="rId9" Type="http://schemas.openxmlformats.org/officeDocument/2006/relationships/image" Target="../media/image2.jpeg"/><Relationship Id="rId14" Type="http://schemas.openxmlformats.org/officeDocument/2006/relationships/hyperlink" Target="https://vk.com/club207535129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2468BB-823D-C97E-461A-8E191C59ED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428431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качестве научно-методического сопровождения педагогических и управленческих работников </a:t>
            </a:r>
            <a:b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2025 году</a:t>
            </a:r>
            <a:b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деятельности КОГОАУ ДПО «ИРО Кировской области» на 2026 год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29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6-01-21_16-15-3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6"/>
          <a:stretch/>
        </p:blipFill>
        <p:spPr bwMode="auto">
          <a:xfrm>
            <a:off x="1470948" y="1148946"/>
            <a:ext cx="8587452" cy="332145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63488" y="375705"/>
            <a:ext cx="6376554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Распределение проектов по направлениям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3314105"/>
              </p:ext>
            </p:extLst>
          </p:nvPr>
        </p:nvGraphicFramePr>
        <p:xfrm>
          <a:off x="556548" y="4114800"/>
          <a:ext cx="110617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27335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F7A346-BC80-1CBB-A456-8822E058346D}"/>
              </a:ext>
            </a:extLst>
          </p:cNvPr>
          <p:cNvSpPr txBox="1"/>
          <p:nvPr/>
        </p:nvSpPr>
        <p:spPr>
          <a:xfrm>
            <a:off x="391885" y="206357"/>
            <a:ext cx="8665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Точки роста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76399" y="1277196"/>
            <a:ext cx="9669888" cy="314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SzPct val="200000"/>
            </a:pPr>
            <a:endParaRPr lang="ru-RU" sz="14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SzPct val="200000"/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Увеличение доли педагогических работников, прошедших аттестацию через портал </a:t>
            </a:r>
            <a:r>
              <a:rPr lang="ru-RU" sz="1400" b="1" dirty="0" err="1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Госуслуг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– </a:t>
            </a:r>
            <a:r>
              <a:rPr lang="ru-RU" sz="14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не менее 20%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SzPct val="200000"/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Увеличение публикационной активности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сотрудников ИРО в журналах, сборниках, рецензируемых РИНЦ, ВАК - </a:t>
            </a:r>
            <a:r>
              <a:rPr lang="ru-RU" sz="1400" b="1" dirty="0">
                <a:solidFill>
                  <a:srgbClr val="C00000"/>
                </a:solidFill>
                <a:latin typeface="Arial Black" panose="020B0A04020102020204" pitchFamily="34" charset="0"/>
              </a:rPr>
              <a:t>не менее 1 статьи РИНЦ у ППС/ методиста в год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SzPct val="200000"/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Увеличение количества подписчиков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журнала – </a:t>
            </a:r>
            <a:r>
              <a:rPr lang="ru-RU" sz="14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не менее 50</a:t>
            </a:r>
            <a:endParaRPr lang="ru-RU" sz="1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SzPct val="200000"/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Увеличение доли штатных ППС и методистов, являющихся членами жюри, экспертами и пр. во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всероссийских – </a:t>
            </a:r>
            <a:r>
              <a:rPr lang="ru-RU" sz="14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не менее 80%</a:t>
            </a:r>
            <a:endParaRPr lang="ru-RU" sz="1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SzPct val="200000"/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Увеличение доли штатных ППС и методистов, принимающих участие во всероссийских и международных конкурсах, конференциях, мероприятиях с выступлением и (или) публикацией </a:t>
            </a:r>
            <a:r>
              <a:rPr lang="ru-RU" sz="1400" b="1" dirty="0">
                <a:solidFill>
                  <a:srgbClr val="C00000"/>
                </a:solidFill>
                <a:latin typeface="Arial Black" panose="020B0A04020102020204" pitchFamily="34" charset="0"/>
              </a:rPr>
              <a:t>не менее 80</a:t>
            </a:r>
            <a:r>
              <a:rPr lang="ru-RU" sz="14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%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76399" y="4686862"/>
            <a:ext cx="9994901" cy="1870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45720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Проблемы: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Низкий %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остепенности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структурных подразделений.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Недостаточный уровень повышения квалификации структурными подразделениями.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Низкий % участия в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грантовой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деятельности.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Недостаточный уровень участия структурных подразделений (с выступлением) на мероприятиях других субъектов РФ.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939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F7A346-BC80-1CBB-A456-8822E058346D}"/>
              </a:ext>
            </a:extLst>
          </p:cNvPr>
          <p:cNvSpPr txBox="1"/>
          <p:nvPr/>
        </p:nvSpPr>
        <p:spPr>
          <a:xfrm>
            <a:off x="391885" y="206357"/>
            <a:ext cx="8665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Предложение в решение Ученого совета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68946" y="1430757"/>
            <a:ext cx="1049628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A1A1A"/>
                </a:solidFill>
                <a:latin typeface="YS Text"/>
              </a:rPr>
              <a:t> </a:t>
            </a:r>
          </a:p>
          <a:p>
            <a:pPr marL="342900" indent="-342900" algn="just">
              <a:spcAft>
                <a:spcPts val="0"/>
              </a:spcAft>
              <a:buAutoNum type="arabicPeriod"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Признать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качество научно-методического сопровождения педагогических и управленческих работников Кировской области в 2024 году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удовлетворительным</a:t>
            </a:r>
          </a:p>
          <a:p>
            <a:pPr algn="just">
              <a:spcAft>
                <a:spcPts val="0"/>
              </a:spcAft>
            </a:pPr>
            <a:endParaRPr lang="ru-RU" sz="1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2.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Принять информацию о ключевых задачах деятельности на 2025 год к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сведению</a:t>
            </a:r>
          </a:p>
          <a:p>
            <a:pPr algn="just">
              <a:spcAft>
                <a:spcPts val="0"/>
              </a:spcAft>
            </a:pPr>
            <a:endParaRPr lang="ru-RU" sz="1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3.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Обеспечить своевременное и качественное выполнение Плана мероприятий на 2025 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год</a:t>
            </a:r>
          </a:p>
          <a:p>
            <a:pPr algn="just">
              <a:spcAft>
                <a:spcPts val="0"/>
              </a:spcAft>
            </a:pPr>
            <a:endParaRPr lang="ru-RU" sz="1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4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. При реализации деятельности структурных подразделений, при исполнении индивидуальных планов работы преподавателей и иных педагогических работников учитывать показатели программы развития ИРО Кировской области на 2025-2027 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годы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just">
              <a:spcAft>
                <a:spcPts val="0"/>
              </a:spcAft>
            </a:pPr>
            <a:endParaRPr lang="ru-RU" sz="1600" b="1" dirty="0" smtClean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Срок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: в течение 2025 года</a:t>
            </a:r>
          </a:p>
          <a:p>
            <a:pPr algn="just">
              <a:spcAft>
                <a:spcPts val="0"/>
              </a:spcAft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Ответственный: проректор по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НиИР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573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F7A346-BC80-1CBB-A456-8822E058346D}"/>
              </a:ext>
            </a:extLst>
          </p:cNvPr>
          <p:cNvSpPr txBox="1"/>
          <p:nvPr/>
        </p:nvSpPr>
        <p:spPr>
          <a:xfrm>
            <a:off x="391885" y="206357"/>
            <a:ext cx="8665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Аттестация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69CE5083-8A10-22C6-1055-9708D75AB3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301207"/>
              </p:ext>
            </p:extLst>
          </p:nvPr>
        </p:nvGraphicFramePr>
        <p:xfrm>
          <a:off x="313510" y="1157156"/>
          <a:ext cx="7289074" cy="32460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22683">
                  <a:extLst>
                    <a:ext uri="{9D8B030D-6E8A-4147-A177-3AD203B41FA5}">
                      <a16:colId xmlns:a16="http://schemas.microsoft.com/office/drawing/2014/main" val="1239282212"/>
                    </a:ext>
                  </a:extLst>
                </a:gridCol>
                <a:gridCol w="1448708">
                  <a:extLst>
                    <a:ext uri="{9D8B030D-6E8A-4147-A177-3AD203B41FA5}">
                      <a16:colId xmlns:a16="http://schemas.microsoft.com/office/drawing/2014/main" val="774481779"/>
                    </a:ext>
                  </a:extLst>
                </a:gridCol>
                <a:gridCol w="1317683">
                  <a:extLst>
                    <a:ext uri="{9D8B030D-6E8A-4147-A177-3AD203B41FA5}">
                      <a16:colId xmlns:a16="http://schemas.microsoft.com/office/drawing/2014/main" val="3577651211"/>
                    </a:ext>
                  </a:extLst>
                </a:gridCol>
              </a:tblGrid>
              <a:tr h="39924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   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2023 год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2024 год</a:t>
                      </a:r>
                      <a:endParaRPr lang="ru-RU" sz="1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196922"/>
                  </a:ext>
                </a:extLst>
              </a:tr>
              <a:tr h="3883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Руководители: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035272"/>
                  </a:ext>
                </a:extLst>
              </a:tr>
              <a:tr h="3030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Высшая квалификационная категория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–</a:t>
                      </a:r>
                      <a:endParaRPr lang="ru-RU" sz="1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3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8</a:t>
                      </a:r>
                      <a:endParaRPr lang="ru-RU" sz="1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3260897"/>
                  </a:ext>
                </a:extLst>
              </a:tr>
              <a:tr h="3034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Первая квалификационная категория 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12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3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18</a:t>
                      </a:r>
                      <a:endParaRPr lang="ru-RU" sz="1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1396848"/>
                  </a:ext>
                </a:extLst>
              </a:tr>
              <a:tr h="3034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Соответствие занимаемой должности 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5</a:t>
                      </a:r>
                      <a:endParaRPr lang="ru-RU" sz="1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3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2</a:t>
                      </a:r>
                      <a:endParaRPr lang="ru-RU" sz="1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593594"/>
                  </a:ext>
                </a:extLst>
              </a:tr>
              <a:tr h="31102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Кандидаты на должность руководителя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6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3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14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394609"/>
                  </a:ext>
                </a:extLst>
              </a:tr>
              <a:tr h="3034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Педагоги: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ru-RU" sz="1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3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ru-RU" sz="1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814488"/>
                  </a:ext>
                </a:extLst>
              </a:tr>
              <a:tr h="32713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Высшая квалификационная категория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1596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3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2301</a:t>
                      </a:r>
                      <a:endParaRPr lang="ru-RU" sz="1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398101"/>
                  </a:ext>
                </a:extLst>
              </a:tr>
              <a:tr h="3034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Первая квалификационная категория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1493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3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1374</a:t>
                      </a:r>
                      <a:endParaRPr lang="ru-RU" sz="1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6904553"/>
                  </a:ext>
                </a:extLst>
              </a:tr>
              <a:tr h="3034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Всего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3089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3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3675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322209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41E3D94-B951-5FE3-C80C-EC10AB693FB9}"/>
              </a:ext>
            </a:extLst>
          </p:cNvPr>
          <p:cNvSpPr txBox="1"/>
          <p:nvPr/>
        </p:nvSpPr>
        <p:spPr>
          <a:xfrm>
            <a:off x="226423" y="5062951"/>
            <a:ext cx="4972594" cy="77437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40385" algn="l"/>
              </a:tabLs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«педагог-методист» – 3 человек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40385" algn="l"/>
              </a:tabLs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«педагог-наставник» – 9 человек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7B20A2-5159-542C-6E36-8DEFE4AB9064}"/>
              </a:ext>
            </a:extLst>
          </p:cNvPr>
          <p:cNvSpPr txBox="1"/>
          <p:nvPr/>
        </p:nvSpPr>
        <p:spPr>
          <a:xfrm>
            <a:off x="226423" y="4557421"/>
            <a:ext cx="1558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2024 год: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91F48E-E79B-78F0-97E2-616AC67C913E}"/>
              </a:ext>
            </a:extLst>
          </p:cNvPr>
          <p:cNvSpPr txBox="1"/>
          <p:nvPr/>
        </p:nvSpPr>
        <p:spPr>
          <a:xfrm>
            <a:off x="8386354" y="1513115"/>
            <a:ext cx="33702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!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Количество педагогических работников, прошедших аттестацию – </a:t>
            </a:r>
            <a:r>
              <a:rPr lang="ru-RU" sz="1400" b="1" dirty="0">
                <a:solidFill>
                  <a:srgbClr val="C00000"/>
                </a:solidFill>
                <a:latin typeface="Arial Black" panose="020B0A04020102020204" pitchFamily="34" charset="0"/>
              </a:rPr>
              <a:t>2500 человек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D803A0-3AFC-77C6-21EC-9AFE430DCF1A}"/>
              </a:ext>
            </a:extLst>
          </p:cNvPr>
          <p:cNvSpPr txBox="1"/>
          <p:nvPr/>
        </p:nvSpPr>
        <p:spPr>
          <a:xfrm>
            <a:off x="8386354" y="890430"/>
            <a:ext cx="1558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2025 год: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4AFCC9-6405-BA36-DC77-7BE30D91803A}"/>
              </a:ext>
            </a:extLst>
          </p:cNvPr>
          <p:cNvSpPr txBox="1"/>
          <p:nvPr/>
        </p:nvSpPr>
        <p:spPr>
          <a:xfrm>
            <a:off x="8386354" y="2737763"/>
            <a:ext cx="337021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Arial Black" panose="020B0A04020102020204" pitchFamily="34" charset="0"/>
              </a:rPr>
              <a:t>! 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Доля педагогических работников, направивших заявления на проведение аттестации посредством федеральной государственной информационной системы «Единый портал государственных и муниципальных услуг (функций)» - </a:t>
            </a:r>
            <a:r>
              <a:rPr lang="ru-RU" sz="1400" b="1" dirty="0">
                <a:solidFill>
                  <a:srgbClr val="C00000"/>
                </a:solidFill>
                <a:latin typeface="Arial Black" panose="020B0A04020102020204" pitchFamily="34" charset="0"/>
              </a:rPr>
              <a:t>20% </a:t>
            </a:r>
          </a:p>
        </p:txBody>
      </p:sp>
    </p:spTree>
    <p:extLst>
      <p:ext uri="{BB962C8B-B14F-4D97-AF65-F5344CB8AC3E}">
        <p14:creationId xmlns:p14="http://schemas.microsoft.com/office/powerpoint/2010/main" val="916166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2CDD60-0A66-3846-111D-D02E79280759}"/>
              </a:ext>
            </a:extLst>
          </p:cNvPr>
          <p:cNvSpPr txBox="1"/>
          <p:nvPr/>
        </p:nvSpPr>
        <p:spPr>
          <a:xfrm>
            <a:off x="470263" y="470263"/>
            <a:ext cx="6026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Охват участников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2D9D64-E6DF-7FAC-0CD0-C23B9F195612}"/>
              </a:ext>
            </a:extLst>
          </p:cNvPr>
          <p:cNvSpPr txBox="1"/>
          <p:nvPr/>
        </p:nvSpPr>
        <p:spPr>
          <a:xfrm>
            <a:off x="288061" y="5668240"/>
            <a:ext cx="6390733" cy="769441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!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Доля мероприятии с охватом участников более 500 </a:t>
            </a:r>
            <a:r>
              <a:rPr lang="ru-RU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– </a:t>
            </a:r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не менее </a:t>
            </a:r>
            <a:r>
              <a:rPr lang="ru-RU" sz="20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5 </a:t>
            </a:r>
            <a:endParaRPr lang="ru-RU" sz="1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06C9CA6-1B8E-007B-A1A7-A8152B0EB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681" y="129227"/>
            <a:ext cx="3119311" cy="215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8E96FDB-57DE-C7E1-5689-089B4C264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681" y="2354741"/>
            <a:ext cx="3119311" cy="215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16CE843-F538-3DF2-C56D-A69D460D2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2681" y="4575445"/>
            <a:ext cx="3119311" cy="21759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50244BE-1FAE-D880-935F-D4262579D798}"/>
              </a:ext>
            </a:extLst>
          </p:cNvPr>
          <p:cNvSpPr txBox="1"/>
          <p:nvPr/>
        </p:nvSpPr>
        <p:spPr>
          <a:xfrm>
            <a:off x="200297" y="5253028"/>
            <a:ext cx="1558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2026 </a:t>
            </a:r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год: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132089"/>
              </p:ext>
            </p:extLst>
          </p:nvPr>
        </p:nvGraphicFramePr>
        <p:xfrm>
          <a:off x="261643" y="1166365"/>
          <a:ext cx="7452994" cy="167068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28974">
                  <a:extLst>
                    <a:ext uri="{9D8B030D-6E8A-4147-A177-3AD203B41FA5}">
                      <a16:colId xmlns:a16="http://schemas.microsoft.com/office/drawing/2014/main" val="2637855059"/>
                    </a:ext>
                  </a:extLst>
                </a:gridCol>
                <a:gridCol w="1064804">
                  <a:extLst>
                    <a:ext uri="{9D8B030D-6E8A-4147-A177-3AD203B41FA5}">
                      <a16:colId xmlns:a16="http://schemas.microsoft.com/office/drawing/2014/main" val="560582330"/>
                    </a:ext>
                  </a:extLst>
                </a:gridCol>
                <a:gridCol w="1064804">
                  <a:extLst>
                    <a:ext uri="{9D8B030D-6E8A-4147-A177-3AD203B41FA5}">
                      <a16:colId xmlns:a16="http://schemas.microsoft.com/office/drawing/2014/main" val="3258573417"/>
                    </a:ext>
                  </a:extLst>
                </a:gridCol>
                <a:gridCol w="1064804">
                  <a:extLst>
                    <a:ext uri="{9D8B030D-6E8A-4147-A177-3AD203B41FA5}">
                      <a16:colId xmlns:a16="http://schemas.microsoft.com/office/drawing/2014/main" val="621878853"/>
                    </a:ext>
                  </a:extLst>
                </a:gridCol>
                <a:gridCol w="1064804">
                  <a:extLst>
                    <a:ext uri="{9D8B030D-6E8A-4147-A177-3AD203B41FA5}">
                      <a16:colId xmlns:a16="http://schemas.microsoft.com/office/drawing/2014/main" val="3832057130"/>
                    </a:ext>
                  </a:extLst>
                </a:gridCol>
                <a:gridCol w="1064804">
                  <a:extLst>
                    <a:ext uri="{9D8B030D-6E8A-4147-A177-3AD203B41FA5}">
                      <a16:colId xmlns:a16="http://schemas.microsoft.com/office/drawing/2014/main" val="191913739"/>
                    </a:ext>
                  </a:extLst>
                </a:gridCol>
              </a:tblGrid>
              <a:tr h="27051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Показатель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68580" marR="68580" marT="9525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 marL="68580" marR="68580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2025</a:t>
                      </a:r>
                    </a:p>
                  </a:txBody>
                  <a:tcPr marL="68580" marR="68580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3184282"/>
                  </a:ext>
                </a:extLst>
              </a:tr>
              <a:tr h="3194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факт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план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факт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план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факт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38715219"/>
                  </a:ext>
                </a:extLst>
              </a:tr>
              <a:tr h="10807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Доля мероприятий  с охватом участников более 100 человек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72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59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20</a:t>
                      </a:r>
                      <a:endParaRPr lang="ru-RU" sz="14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64</a:t>
                      </a:r>
                      <a:endParaRPr lang="ru-RU" sz="14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07639454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172973"/>
              </p:ext>
            </p:extLst>
          </p:nvPr>
        </p:nvGraphicFramePr>
        <p:xfrm>
          <a:off x="228324" y="3572845"/>
          <a:ext cx="7464945" cy="163430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071449">
                  <a:extLst>
                    <a:ext uri="{9D8B030D-6E8A-4147-A177-3AD203B41FA5}">
                      <a16:colId xmlns:a16="http://schemas.microsoft.com/office/drawing/2014/main" val="2740652305"/>
                    </a:ext>
                  </a:extLst>
                </a:gridCol>
                <a:gridCol w="1366619">
                  <a:extLst>
                    <a:ext uri="{9D8B030D-6E8A-4147-A177-3AD203B41FA5}">
                      <a16:colId xmlns:a16="http://schemas.microsoft.com/office/drawing/2014/main" val="4155579333"/>
                    </a:ext>
                  </a:extLst>
                </a:gridCol>
                <a:gridCol w="1204546">
                  <a:extLst>
                    <a:ext uri="{9D8B030D-6E8A-4147-A177-3AD203B41FA5}">
                      <a16:colId xmlns:a16="http://schemas.microsoft.com/office/drawing/2014/main" val="185479246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9009063"/>
                    </a:ext>
                  </a:extLst>
                </a:gridCol>
                <a:gridCol w="1450731">
                  <a:extLst>
                    <a:ext uri="{9D8B030D-6E8A-4147-A177-3AD203B41FA5}">
                      <a16:colId xmlns:a16="http://schemas.microsoft.com/office/drawing/2014/main" val="527147646"/>
                    </a:ext>
                  </a:extLst>
                </a:gridCol>
              </a:tblGrid>
              <a:tr h="7116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Показатель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(план)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2025 (факт)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62280120"/>
                  </a:ext>
                </a:extLst>
              </a:tr>
              <a:tr h="9204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Количество участников конкурсов, олимпиад, чел.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3200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5364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3000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13931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55624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8629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408D94-5F2B-A958-E418-CB98078C2944}"/>
              </a:ext>
            </a:extLst>
          </p:cNvPr>
          <p:cNvSpPr txBox="1"/>
          <p:nvPr/>
        </p:nvSpPr>
        <p:spPr>
          <a:xfrm>
            <a:off x="470263" y="470263"/>
            <a:ext cx="8665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Вовлеченность структурных подразделений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54A79696-48AB-DAA1-16A1-1B461BE4B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403204"/>
              </p:ext>
            </p:extLst>
          </p:nvPr>
        </p:nvGraphicFramePr>
        <p:xfrm>
          <a:off x="827314" y="1262743"/>
          <a:ext cx="10014857" cy="52501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71267">
                  <a:extLst>
                    <a:ext uri="{9D8B030D-6E8A-4147-A177-3AD203B41FA5}">
                      <a16:colId xmlns:a16="http://schemas.microsoft.com/office/drawing/2014/main" val="3400374260"/>
                    </a:ext>
                  </a:extLst>
                </a:gridCol>
                <a:gridCol w="1861091">
                  <a:extLst>
                    <a:ext uri="{9D8B030D-6E8A-4147-A177-3AD203B41FA5}">
                      <a16:colId xmlns:a16="http://schemas.microsoft.com/office/drawing/2014/main" val="2665883875"/>
                    </a:ext>
                  </a:extLst>
                </a:gridCol>
                <a:gridCol w="1484493">
                  <a:extLst>
                    <a:ext uri="{9D8B030D-6E8A-4147-A177-3AD203B41FA5}">
                      <a16:colId xmlns:a16="http://schemas.microsoft.com/office/drawing/2014/main" val="3062214020"/>
                    </a:ext>
                  </a:extLst>
                </a:gridCol>
                <a:gridCol w="1398006">
                  <a:extLst>
                    <a:ext uri="{9D8B030D-6E8A-4147-A177-3AD203B41FA5}">
                      <a16:colId xmlns:a16="http://schemas.microsoft.com/office/drawing/2014/main" val="657819594"/>
                    </a:ext>
                  </a:extLst>
                </a:gridCol>
              </a:tblGrid>
              <a:tr h="4867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Структурное подразделение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2023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2024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2025</a:t>
                      </a:r>
                    </a:p>
                  </a:txBody>
                  <a:tcPr marL="68010" marR="68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6336055"/>
                  </a:ext>
                </a:extLst>
              </a:tr>
              <a:tr h="4127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Кадрово- юридический отдел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8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11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10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077082"/>
                  </a:ext>
                </a:extLst>
              </a:tr>
              <a:tr h="5748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Кафедра дошкольного и начального общего образования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26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24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19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386077"/>
                  </a:ext>
                </a:extLst>
              </a:tr>
              <a:tr h="2809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Кафедра инклюзивного образования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33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30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24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973415"/>
                  </a:ext>
                </a:extLst>
              </a:tr>
              <a:tr h="2809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Кафедра предметных областей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45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55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65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355042"/>
                  </a:ext>
                </a:extLst>
              </a:tr>
              <a:tr h="3479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Кафедра профессионального образования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32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32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25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859681"/>
                  </a:ext>
                </a:extLst>
              </a:tr>
              <a:tr h="2809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ЦНППМ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48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54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45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783138"/>
                  </a:ext>
                </a:extLst>
              </a:tr>
              <a:tr h="2809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Центр воспитания и психологии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50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62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33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772464"/>
                  </a:ext>
                </a:extLst>
              </a:tr>
              <a:tr h="5748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Центр повышения квалификации </a:t>
                      </a:r>
                      <a:r>
                        <a:rPr lang="ru-RU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/>
                      </a:r>
                      <a:br>
                        <a:rPr lang="ru-RU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</a:br>
                      <a:r>
                        <a:rPr lang="ru-RU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в </a:t>
                      </a: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г. Вятские Поляны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14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15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11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251453"/>
                  </a:ext>
                </a:extLst>
              </a:tr>
              <a:tr h="2809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Центр науки и инноваций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108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91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91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056594"/>
                  </a:ext>
                </a:extLst>
              </a:tr>
              <a:tr h="2809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Кафедра управления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37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50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414123"/>
                  </a:ext>
                </a:extLst>
              </a:tr>
              <a:tr h="2809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ОТСИСиГУ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37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-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4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52822"/>
                  </a:ext>
                </a:extLst>
              </a:tr>
              <a:tr h="5748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Центр цифровых технологий в образовании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16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29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147572"/>
                  </a:ext>
                </a:extLst>
              </a:tr>
              <a:tr h="3114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Отдел информационной политики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19</a:t>
                      </a:r>
                      <a:endParaRPr lang="ru-RU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18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0" marR="68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1136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3212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3B32BA9-68F3-0B5E-B150-81BCF3FA954E}"/>
              </a:ext>
            </a:extLst>
          </p:cNvPr>
          <p:cNvSpPr txBox="1"/>
          <p:nvPr/>
        </p:nvSpPr>
        <p:spPr>
          <a:xfrm>
            <a:off x="141451" y="395592"/>
            <a:ext cx="8665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Взаимодействие с другими регионами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D92463-9160-DFFB-D115-48C36A2C6BD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882" y="3186950"/>
            <a:ext cx="5216118" cy="331269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463108-D809-F90A-3961-63750D7431E7}"/>
              </a:ext>
            </a:extLst>
          </p:cNvPr>
          <p:cNvSpPr txBox="1"/>
          <p:nvPr/>
        </p:nvSpPr>
        <p:spPr>
          <a:xfrm>
            <a:off x="6744946" y="2949757"/>
            <a:ext cx="5677990" cy="478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План мероприятий с Гомельской областью Республики Беларусь в 2025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г.</a:t>
            </a:r>
            <a:endParaRPr lang="ru-RU" sz="1050" dirty="0">
              <a:solidFill>
                <a:schemeClr val="accent1">
                  <a:lumMod val="50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EDB6C6-D770-56FA-394D-E4C3085AC2E1}"/>
              </a:ext>
            </a:extLst>
          </p:cNvPr>
          <p:cNvSpPr txBox="1"/>
          <p:nvPr/>
        </p:nvSpPr>
        <p:spPr>
          <a:xfrm>
            <a:off x="6269147" y="881681"/>
            <a:ext cx="5830390" cy="487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субъектов РФ/стран,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принявших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в мероприятиях</a:t>
            </a:r>
            <a:endParaRPr lang="ru-RU" sz="1050" dirty="0">
              <a:solidFill>
                <a:schemeClr val="accent1">
                  <a:lumMod val="50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9494471"/>
              </p:ext>
            </p:extLst>
          </p:nvPr>
        </p:nvGraphicFramePr>
        <p:xfrm>
          <a:off x="246979" y="1079576"/>
          <a:ext cx="6022168" cy="159423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87329">
                  <a:extLst>
                    <a:ext uri="{9D8B030D-6E8A-4147-A177-3AD203B41FA5}">
                      <a16:colId xmlns:a16="http://schemas.microsoft.com/office/drawing/2014/main" val="3001880572"/>
                    </a:ext>
                  </a:extLst>
                </a:gridCol>
                <a:gridCol w="782515">
                  <a:extLst>
                    <a:ext uri="{9D8B030D-6E8A-4147-A177-3AD203B41FA5}">
                      <a16:colId xmlns:a16="http://schemas.microsoft.com/office/drawing/2014/main" val="2553498212"/>
                    </a:ext>
                  </a:extLst>
                </a:gridCol>
                <a:gridCol w="694592">
                  <a:extLst>
                    <a:ext uri="{9D8B030D-6E8A-4147-A177-3AD203B41FA5}">
                      <a16:colId xmlns:a16="http://schemas.microsoft.com/office/drawing/2014/main" val="462251748"/>
                    </a:ext>
                  </a:extLst>
                </a:gridCol>
                <a:gridCol w="712177">
                  <a:extLst>
                    <a:ext uri="{9D8B030D-6E8A-4147-A177-3AD203B41FA5}">
                      <a16:colId xmlns:a16="http://schemas.microsoft.com/office/drawing/2014/main" val="1476778151"/>
                    </a:ext>
                  </a:extLst>
                </a:gridCol>
                <a:gridCol w="677008">
                  <a:extLst>
                    <a:ext uri="{9D8B030D-6E8A-4147-A177-3AD203B41FA5}">
                      <a16:colId xmlns:a16="http://schemas.microsoft.com/office/drawing/2014/main" val="2306833198"/>
                    </a:ext>
                  </a:extLst>
                </a:gridCol>
                <a:gridCol w="773723">
                  <a:extLst>
                    <a:ext uri="{9D8B030D-6E8A-4147-A177-3AD203B41FA5}">
                      <a16:colId xmlns:a16="http://schemas.microsoft.com/office/drawing/2014/main" val="913540506"/>
                    </a:ext>
                  </a:extLst>
                </a:gridCol>
                <a:gridCol w="694824">
                  <a:extLst>
                    <a:ext uri="{9D8B030D-6E8A-4147-A177-3AD203B41FA5}">
                      <a16:colId xmlns:a16="http://schemas.microsoft.com/office/drawing/2014/main" val="775666246"/>
                    </a:ext>
                  </a:extLst>
                </a:gridCol>
              </a:tblGrid>
              <a:tr h="201691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Показатель 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68580" marR="68580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2025</a:t>
                      </a: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2026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53363825"/>
                  </a:ext>
                </a:extLst>
              </a:tr>
              <a:tr h="2016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факт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план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факт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план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факт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план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79941439"/>
                  </a:ext>
                </a:extLst>
              </a:tr>
              <a:tr h="11547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Количество всероссийских, </a:t>
                      </a:r>
                      <a:r>
                        <a:rPr lang="ru-RU" sz="1200" b="1" kern="1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межрегиональ-ных</a:t>
                      </a:r>
                      <a:r>
                        <a:rPr lang="ru-RU" sz="12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научно-практических мероприятий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31098821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764953"/>
              </p:ext>
            </p:extLst>
          </p:nvPr>
        </p:nvGraphicFramePr>
        <p:xfrm>
          <a:off x="246979" y="2769260"/>
          <a:ext cx="6628606" cy="397624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21536">
                  <a:extLst>
                    <a:ext uri="{9D8B030D-6E8A-4147-A177-3AD203B41FA5}">
                      <a16:colId xmlns:a16="http://schemas.microsoft.com/office/drawing/2014/main" val="2591373596"/>
                    </a:ext>
                  </a:extLst>
                </a:gridCol>
                <a:gridCol w="703385">
                  <a:extLst>
                    <a:ext uri="{9D8B030D-6E8A-4147-A177-3AD203B41FA5}">
                      <a16:colId xmlns:a16="http://schemas.microsoft.com/office/drawing/2014/main" val="3539579989"/>
                    </a:ext>
                  </a:extLst>
                </a:gridCol>
                <a:gridCol w="659423">
                  <a:extLst>
                    <a:ext uri="{9D8B030D-6E8A-4147-A177-3AD203B41FA5}">
                      <a16:colId xmlns:a16="http://schemas.microsoft.com/office/drawing/2014/main" val="196347536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1295577889"/>
                    </a:ext>
                  </a:extLst>
                </a:gridCol>
                <a:gridCol w="580292">
                  <a:extLst>
                    <a:ext uri="{9D8B030D-6E8A-4147-A177-3AD203B41FA5}">
                      <a16:colId xmlns:a16="http://schemas.microsoft.com/office/drawing/2014/main" val="3334597035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42792804"/>
                    </a:ext>
                  </a:extLst>
                </a:gridCol>
                <a:gridCol w="720970">
                  <a:extLst>
                    <a:ext uri="{9D8B030D-6E8A-4147-A177-3AD203B41FA5}">
                      <a16:colId xmlns:a16="http://schemas.microsoft.com/office/drawing/2014/main" val="1303671784"/>
                    </a:ext>
                  </a:extLst>
                </a:gridCol>
              </a:tblGrid>
              <a:tr h="229235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Показатель 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68580" marR="68580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2025</a:t>
                      </a: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2026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29731011"/>
                  </a:ext>
                </a:extLst>
              </a:tr>
              <a:tr h="1765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факт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план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факт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план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факт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план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30518521"/>
                  </a:ext>
                </a:extLst>
              </a:tr>
              <a:tr h="11004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Доля штатных ППС и методистов (включая совместителей), являющихся членами жюри, экспертами, региональных, межрегиональных и международных мероприятий, %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75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76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77</a:t>
                      </a:r>
                      <a:endParaRPr lang="ru-RU" sz="12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37581499"/>
                  </a:ext>
                </a:extLst>
              </a:tr>
              <a:tr h="1470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Доля штатных ППС и методистов (включая совместителей), принимавших участие в региональных, межрегиональных, всероссийских и международных конкурсах, конференциях, мероприятиях с выступлением или публикацией, %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67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81729600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333701"/>
              </p:ext>
            </p:extLst>
          </p:nvPr>
        </p:nvGraphicFramePr>
        <p:xfrm>
          <a:off x="6943337" y="1431054"/>
          <a:ext cx="4970240" cy="139509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38300">
                  <a:extLst>
                    <a:ext uri="{9D8B030D-6E8A-4147-A177-3AD203B41FA5}">
                      <a16:colId xmlns:a16="http://schemas.microsoft.com/office/drawing/2014/main" val="967079340"/>
                    </a:ext>
                  </a:extLst>
                </a:gridCol>
                <a:gridCol w="3331940">
                  <a:extLst>
                    <a:ext uri="{9D8B030D-6E8A-4147-A177-3AD203B41FA5}">
                      <a16:colId xmlns:a16="http://schemas.microsoft.com/office/drawing/2014/main" val="350869397"/>
                    </a:ext>
                  </a:extLst>
                </a:gridCol>
              </a:tblGrid>
              <a:tr h="3568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 страны 56 регионов</a:t>
                      </a: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2366949739"/>
                  </a:ext>
                </a:extLst>
              </a:tr>
              <a:tr h="3460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3 страны 18 регионов</a:t>
                      </a: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560260248"/>
                  </a:ext>
                </a:extLst>
              </a:tr>
              <a:tr h="3460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2025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3 страны 24 региона</a:t>
                      </a: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3419579220"/>
                  </a:ext>
                </a:extLst>
              </a:tr>
              <a:tr h="34607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2026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 страны 25 регионов</a:t>
                      </a: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1318596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5137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4E0505-1DE5-A64A-9D86-09CA18C62236}"/>
              </a:ext>
            </a:extLst>
          </p:cNvPr>
          <p:cNvSpPr txBox="1"/>
          <p:nvPr/>
        </p:nvSpPr>
        <p:spPr>
          <a:xfrm>
            <a:off x="182880" y="360751"/>
            <a:ext cx="8665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Редакционно-издательская деятельность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B877FA-F75A-E807-C3FB-78C5506A44A6}"/>
              </a:ext>
            </a:extLst>
          </p:cNvPr>
          <p:cNvSpPr txBox="1"/>
          <p:nvPr/>
        </p:nvSpPr>
        <p:spPr>
          <a:xfrm>
            <a:off x="304800" y="4721790"/>
            <a:ext cx="115127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Тематика журнала на </a:t>
            </a:r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2026 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год:</a:t>
            </a:r>
          </a:p>
          <a:p>
            <a:endParaRPr lang="ru-RU" sz="14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1 номер (март) – «Повышение качества образования»</a:t>
            </a: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2 номер (июнь) – «Просвещение родителей»</a:t>
            </a: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3 номер (сентябрь) – «Инновационные процессы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в образовании»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4 номер (декабрь) – «Развитие системы воспитания»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3E2EEC36-874F-A5BD-7926-37EC45D2AD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351814"/>
              </p:ext>
            </p:extLst>
          </p:nvPr>
        </p:nvGraphicFramePr>
        <p:xfrm>
          <a:off x="304800" y="1335277"/>
          <a:ext cx="6914606" cy="29407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99185">
                  <a:extLst>
                    <a:ext uri="{9D8B030D-6E8A-4147-A177-3AD203B41FA5}">
                      <a16:colId xmlns:a16="http://schemas.microsoft.com/office/drawing/2014/main" val="599924390"/>
                    </a:ext>
                  </a:extLst>
                </a:gridCol>
                <a:gridCol w="1715421">
                  <a:extLst>
                    <a:ext uri="{9D8B030D-6E8A-4147-A177-3AD203B41FA5}">
                      <a16:colId xmlns:a16="http://schemas.microsoft.com/office/drawing/2014/main" val="2194815468"/>
                    </a:ext>
                  </a:extLst>
                </a:gridCol>
              </a:tblGrid>
              <a:tr h="766406">
                <a:tc>
                  <a:txBody>
                    <a:bodyPr/>
                    <a:lstStyle/>
                    <a:p>
                      <a:pPr marL="87313" indent="0" algn="just">
                        <a:lnSpc>
                          <a:spcPct val="107000"/>
                        </a:lnSpc>
                        <a:buNone/>
                        <a:tabLst>
                          <a:tab pos="540385" algn="l"/>
                        </a:tabLs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1 номер </a:t>
                      </a:r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«</a:t>
                      </a:r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Формирование традиционных духовно-нравственных ценностей</a:t>
                      </a:r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»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540385" algn="l"/>
                        </a:tabLst>
                      </a:pPr>
                      <a:r>
                        <a:rPr lang="ru-RU" sz="14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29 статей</a:t>
                      </a:r>
                      <a:endParaRPr lang="ru-RU" sz="14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106407"/>
                  </a:ext>
                </a:extLst>
              </a:tr>
              <a:tr h="641517">
                <a:tc>
                  <a:txBody>
                    <a:bodyPr/>
                    <a:lstStyle/>
                    <a:p>
                      <a:pPr marL="87313" indent="0" algn="just">
                        <a:lnSpc>
                          <a:spcPct val="107000"/>
                        </a:lnSpc>
                        <a:buNone/>
                        <a:tabLst>
                          <a:tab pos="540385" algn="l"/>
                        </a:tabLs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2 номер – </a:t>
                      </a:r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«</a:t>
                      </a:r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Качество образования</a:t>
                      </a:r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» 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540385" algn="l"/>
                        </a:tabLst>
                      </a:pPr>
                      <a:r>
                        <a:rPr lang="ru-RU" sz="14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18 статей</a:t>
                      </a:r>
                      <a:endParaRPr lang="ru-RU" sz="14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509096"/>
                  </a:ext>
                </a:extLst>
              </a:tr>
              <a:tr h="766406">
                <a:tc>
                  <a:txBody>
                    <a:bodyPr/>
                    <a:lstStyle/>
                    <a:p>
                      <a:pPr marL="87313" indent="0" algn="just">
                        <a:lnSpc>
                          <a:spcPct val="107000"/>
                        </a:lnSpc>
                        <a:buNone/>
                        <a:tabLst>
                          <a:tab pos="540385" algn="l"/>
                        </a:tabLs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3 номер – </a:t>
                      </a:r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«</a:t>
                      </a:r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Инновационные процессы в образовании</a:t>
                      </a:r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» 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540385" algn="l"/>
                        </a:tabLst>
                      </a:pPr>
                      <a:r>
                        <a:rPr lang="ru-RU" sz="14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27 статей</a:t>
                      </a:r>
                      <a:endParaRPr lang="ru-RU" sz="14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534924"/>
                  </a:ext>
                </a:extLst>
              </a:tr>
              <a:tr h="766406">
                <a:tc>
                  <a:txBody>
                    <a:bodyPr/>
                    <a:lstStyle/>
                    <a:p>
                      <a:pPr marL="87313" indent="0" algn="just">
                        <a:lnSpc>
                          <a:spcPct val="107000"/>
                        </a:lnSpc>
                        <a:buNone/>
                        <a:tabLst>
                          <a:tab pos="540385" algn="l"/>
                        </a:tabLs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4 номер – </a:t>
                      </a:r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«</a:t>
                      </a:r>
                      <a:r>
                        <a:rPr lang="ru-RU" sz="14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Цифровизация</a:t>
                      </a:r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 образования</a:t>
                      </a:r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» 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540385" algn="l"/>
                        </a:tabLst>
                      </a:pPr>
                      <a:r>
                        <a:rPr lang="ru-RU" sz="14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36 статей</a:t>
                      </a:r>
                      <a:endParaRPr lang="ru-RU" sz="14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204361"/>
                  </a:ext>
                </a:extLst>
              </a:tr>
            </a:tbl>
          </a:graphicData>
        </a:graphic>
      </p:graphicFrame>
      <p:pic>
        <p:nvPicPr>
          <p:cNvPr id="7170" name="Picture 2">
            <a:extLst>
              <a:ext uri="{FF2B5EF4-FFF2-40B4-BE49-F238E27FC236}">
                <a16:creationId xmlns:a16="http://schemas.microsoft.com/office/drawing/2014/main" id="{5E782C39-AD95-845B-C0F5-B08BBD534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172" y="691003"/>
            <a:ext cx="4058194" cy="346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F9CDE1-CDC1-564A-A741-483CADF84133}"/>
              </a:ext>
            </a:extLst>
          </p:cNvPr>
          <p:cNvSpPr txBox="1"/>
          <p:nvPr/>
        </p:nvSpPr>
        <p:spPr>
          <a:xfrm>
            <a:off x="304800" y="81817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Тематика журнала на </a:t>
            </a:r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2025 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год: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733995"/>
              </p:ext>
            </p:extLst>
          </p:nvPr>
        </p:nvGraphicFramePr>
        <p:xfrm>
          <a:off x="7219406" y="4423785"/>
          <a:ext cx="4674574" cy="120040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61886">
                  <a:extLst>
                    <a:ext uri="{9D8B030D-6E8A-4147-A177-3AD203B41FA5}">
                      <a16:colId xmlns:a16="http://schemas.microsoft.com/office/drawing/2014/main" val="191062693"/>
                    </a:ext>
                  </a:extLst>
                </a:gridCol>
                <a:gridCol w="615462">
                  <a:extLst>
                    <a:ext uri="{9D8B030D-6E8A-4147-A177-3AD203B41FA5}">
                      <a16:colId xmlns:a16="http://schemas.microsoft.com/office/drawing/2014/main" val="617206891"/>
                    </a:ext>
                  </a:extLst>
                </a:gridCol>
                <a:gridCol w="580292">
                  <a:extLst>
                    <a:ext uri="{9D8B030D-6E8A-4147-A177-3AD203B41FA5}">
                      <a16:colId xmlns:a16="http://schemas.microsoft.com/office/drawing/2014/main" val="3067852741"/>
                    </a:ext>
                  </a:extLst>
                </a:gridCol>
                <a:gridCol w="747346">
                  <a:extLst>
                    <a:ext uri="{9D8B030D-6E8A-4147-A177-3AD203B41FA5}">
                      <a16:colId xmlns:a16="http://schemas.microsoft.com/office/drawing/2014/main" val="1991377527"/>
                    </a:ext>
                  </a:extLst>
                </a:gridCol>
                <a:gridCol w="694593">
                  <a:extLst>
                    <a:ext uri="{9D8B030D-6E8A-4147-A177-3AD203B41FA5}">
                      <a16:colId xmlns:a16="http://schemas.microsoft.com/office/drawing/2014/main" val="2497705492"/>
                    </a:ext>
                  </a:extLst>
                </a:gridCol>
                <a:gridCol w="674995">
                  <a:extLst>
                    <a:ext uri="{9D8B030D-6E8A-4147-A177-3AD203B41FA5}">
                      <a16:colId xmlns:a16="http://schemas.microsoft.com/office/drawing/2014/main" val="1645204634"/>
                    </a:ext>
                  </a:extLst>
                </a:gridCol>
              </a:tblGrid>
              <a:tr h="590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Показатель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(план)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(факт)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2026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(план)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67583617"/>
                  </a:ext>
                </a:extLst>
              </a:tr>
              <a:tr h="6978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Количество подписчиков журнала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64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1372882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440615" y="5912163"/>
            <a:ext cx="3376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Журнал </a:t>
            </a:r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стал покрывать затраты на выпуск!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290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043323-C47E-B2F3-FD4B-BD1D0AB9DAFF}"/>
              </a:ext>
            </a:extLst>
          </p:cNvPr>
          <p:cNvSpPr txBox="1"/>
          <p:nvPr/>
        </p:nvSpPr>
        <p:spPr>
          <a:xfrm>
            <a:off x="182880" y="360751"/>
            <a:ext cx="8665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Редакционно-издательская деятельность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019AC3B3-D781-B5F3-1199-0964893967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152874"/>
              </p:ext>
            </p:extLst>
          </p:nvPr>
        </p:nvGraphicFramePr>
        <p:xfrm>
          <a:off x="413239" y="2812060"/>
          <a:ext cx="10698901" cy="38576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11905">
                  <a:extLst>
                    <a:ext uri="{9D8B030D-6E8A-4147-A177-3AD203B41FA5}">
                      <a16:colId xmlns:a16="http://schemas.microsoft.com/office/drawing/2014/main" val="2749372000"/>
                    </a:ext>
                  </a:extLst>
                </a:gridCol>
                <a:gridCol w="1825258">
                  <a:extLst>
                    <a:ext uri="{9D8B030D-6E8A-4147-A177-3AD203B41FA5}">
                      <a16:colId xmlns:a16="http://schemas.microsoft.com/office/drawing/2014/main" val="3117277657"/>
                    </a:ext>
                  </a:extLst>
                </a:gridCol>
                <a:gridCol w="1996153">
                  <a:extLst>
                    <a:ext uri="{9D8B030D-6E8A-4147-A177-3AD203B41FA5}">
                      <a16:colId xmlns:a16="http://schemas.microsoft.com/office/drawing/2014/main" val="3998851068"/>
                    </a:ext>
                  </a:extLst>
                </a:gridCol>
                <a:gridCol w="2065585">
                  <a:extLst>
                    <a:ext uri="{9D8B030D-6E8A-4147-A177-3AD203B41FA5}">
                      <a16:colId xmlns:a16="http://schemas.microsoft.com/office/drawing/2014/main" val="1520217779"/>
                    </a:ext>
                  </a:extLst>
                </a:gridCol>
              </a:tblGrid>
              <a:tr h="581873">
                <a:tc>
                  <a:txBody>
                    <a:bodyPr/>
                    <a:lstStyle/>
                    <a:p>
                      <a:pPr marL="87313" indent="0">
                        <a:lnSpc>
                          <a:spcPct val="107000"/>
                        </a:lnSpc>
                        <a:buNone/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Структурное подразделение 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 algn="ctr">
                        <a:lnSpc>
                          <a:spcPct val="107000"/>
                        </a:lnSpc>
                        <a:buNone/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Монографии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 algn="ctr">
                        <a:lnSpc>
                          <a:spcPct val="107000"/>
                        </a:lnSpc>
                        <a:buNone/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Учебно-методические рекомендации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Прочие научные издания 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074069"/>
                  </a:ext>
                </a:extLst>
              </a:tr>
              <a:tr h="384976">
                <a:tc>
                  <a:txBody>
                    <a:bodyPr/>
                    <a:lstStyle/>
                    <a:p>
                      <a:pPr marL="87313" indent="0">
                        <a:lnSpc>
                          <a:spcPct val="107000"/>
                        </a:lnSpc>
                        <a:buNone/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Кафедра инклюзивного образования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buNone/>
                      </a:pP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buNone/>
                      </a:pPr>
                      <a:r>
                        <a:rPr lang="ru-RU" sz="105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05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896730"/>
                  </a:ext>
                </a:extLst>
              </a:tr>
              <a:tr h="384976">
                <a:tc>
                  <a:txBody>
                    <a:bodyPr/>
                    <a:lstStyle/>
                    <a:p>
                      <a:pPr marL="87313" indent="0">
                        <a:lnSpc>
                          <a:spcPct val="107000"/>
                        </a:lnSpc>
                        <a:buNone/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Кафедра профессионального образования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buNone/>
                      </a:pP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buNone/>
                      </a:pPr>
                      <a:r>
                        <a:rPr lang="ru-RU" sz="105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05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826717"/>
                  </a:ext>
                </a:extLst>
              </a:tr>
              <a:tr h="338446">
                <a:tc>
                  <a:txBody>
                    <a:bodyPr/>
                    <a:lstStyle/>
                    <a:p>
                      <a:pPr marL="87313" indent="0">
                        <a:lnSpc>
                          <a:spcPct val="107000"/>
                        </a:lnSpc>
                        <a:buNone/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Кафедра предметных областей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buNone/>
                      </a:pP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buNone/>
                      </a:pPr>
                      <a:r>
                        <a:rPr lang="ru-RU" sz="105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05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809367"/>
                  </a:ext>
                </a:extLst>
              </a:tr>
              <a:tr h="216764">
                <a:tc>
                  <a:txBody>
                    <a:bodyPr/>
                    <a:lstStyle/>
                    <a:p>
                      <a:pPr marL="87313" indent="0">
                        <a:lnSpc>
                          <a:spcPct val="107000"/>
                        </a:lnSpc>
                        <a:buNone/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ЦННППМ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buNone/>
                      </a:pP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buNone/>
                      </a:pPr>
                      <a:r>
                        <a:rPr lang="ru-RU" sz="105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05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803127"/>
                  </a:ext>
                </a:extLst>
              </a:tr>
              <a:tr h="581873">
                <a:tc>
                  <a:txBody>
                    <a:bodyPr/>
                    <a:lstStyle/>
                    <a:p>
                      <a:pPr marL="87313" indent="0">
                        <a:lnSpc>
                          <a:spcPct val="107000"/>
                        </a:lnSpc>
                        <a:buNone/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Кафедра дошкольного и начального общего образования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buNone/>
                      </a:pPr>
                      <a:endParaRPr lang="ru-RU" sz="105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buNone/>
                      </a:pPr>
                      <a:r>
                        <a:rPr lang="ru-RU" sz="105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05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8111643"/>
                  </a:ext>
                </a:extLst>
              </a:tr>
              <a:tr h="188080">
                <a:tc>
                  <a:txBody>
                    <a:bodyPr/>
                    <a:lstStyle/>
                    <a:p>
                      <a:pPr marL="87313" indent="0">
                        <a:lnSpc>
                          <a:spcPct val="107000"/>
                        </a:lnSpc>
                        <a:buNone/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Кафедра управления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buNone/>
                      </a:pPr>
                      <a:endParaRPr lang="ru-RU" sz="105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buNone/>
                      </a:pPr>
                      <a:r>
                        <a:rPr lang="ru-RU" sz="105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05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068281"/>
                  </a:ext>
                </a:extLst>
              </a:tr>
              <a:tr h="384976">
                <a:tc>
                  <a:txBody>
                    <a:bodyPr/>
                    <a:lstStyle/>
                    <a:p>
                      <a:pPr marL="87313" indent="0">
                        <a:lnSpc>
                          <a:spcPct val="107000"/>
                        </a:lnSpc>
                        <a:buNone/>
                        <a:tabLst>
                          <a:tab pos="444500" algn="l"/>
                        </a:tabLst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Отдел цифровых технологий в образовании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buNone/>
                      </a:pPr>
                      <a:endParaRPr lang="ru-RU" sz="105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buNone/>
                      </a:pPr>
                      <a:r>
                        <a:rPr lang="ru-RU" sz="105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05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547702"/>
                  </a:ext>
                </a:extLst>
              </a:tr>
              <a:tr h="188080">
                <a:tc>
                  <a:txBody>
                    <a:bodyPr/>
                    <a:lstStyle/>
                    <a:p>
                      <a:pPr marL="87313" indent="0">
                        <a:lnSpc>
                          <a:spcPct val="107000"/>
                        </a:lnSpc>
                        <a:buNone/>
                        <a:tabLst>
                          <a:tab pos="87313" algn="l"/>
                        </a:tabLst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Центр науки и инноваций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0" algn="ctr">
                        <a:lnSpc>
                          <a:spcPct val="100000"/>
                        </a:lnSpc>
                        <a:buNone/>
                      </a:pP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buNone/>
                      </a:pP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05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381087"/>
                  </a:ext>
                </a:extLst>
              </a:tr>
              <a:tr h="188080">
                <a:tc>
                  <a:txBody>
                    <a:bodyPr/>
                    <a:lstStyle/>
                    <a:p>
                      <a:pPr marL="87313" indent="0">
                        <a:lnSpc>
                          <a:spcPct val="107000"/>
                        </a:lnSpc>
                        <a:buNone/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Центр воспитания и психологии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buNone/>
                      </a:pPr>
                      <a:endParaRPr lang="ru-RU" sz="105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buNone/>
                      </a:pPr>
                      <a:r>
                        <a:rPr lang="ru-RU" sz="105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05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963701"/>
                  </a:ext>
                </a:extLst>
              </a:tr>
              <a:tr h="188080">
                <a:tc>
                  <a:txBody>
                    <a:bodyPr/>
                    <a:lstStyle/>
                    <a:p>
                      <a:pPr marL="87313" indent="0">
                        <a:lnSpc>
                          <a:spcPct val="107000"/>
                        </a:lnSpc>
                        <a:buNone/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Центр ПК в г. Вятские Поляны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buNone/>
                      </a:pPr>
                      <a:endParaRPr lang="ru-RU" sz="105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buNone/>
                      </a:pP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05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5428453"/>
                  </a:ext>
                </a:extLst>
              </a:tr>
              <a:tr h="188080">
                <a:tc>
                  <a:txBody>
                    <a:bodyPr/>
                    <a:lstStyle/>
                    <a:p>
                      <a:pPr marL="87313" indent="0">
                        <a:lnSpc>
                          <a:spcPct val="107000"/>
                        </a:lnSpc>
                        <a:buNone/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ИТОГО: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 algn="ctr">
                        <a:lnSpc>
                          <a:spcPct val="100000"/>
                        </a:lnSpc>
                        <a:buNone/>
                      </a:pP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buNone/>
                      </a:pPr>
                      <a:r>
                        <a:rPr lang="ru-RU" sz="105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05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35" marR="40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737906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AFE669D-4543-F085-1370-4BE6E7DB2BF1}"/>
              </a:ext>
            </a:extLst>
          </p:cNvPr>
          <p:cNvSpPr txBox="1"/>
          <p:nvPr/>
        </p:nvSpPr>
        <p:spPr>
          <a:xfrm>
            <a:off x="914402" y="2412274"/>
            <a:ext cx="1637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2025 </a:t>
            </a:r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год: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198731"/>
              </p:ext>
            </p:extLst>
          </p:nvPr>
        </p:nvGraphicFramePr>
        <p:xfrm>
          <a:off x="342901" y="969899"/>
          <a:ext cx="8669216" cy="129489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847748">
                  <a:extLst>
                    <a:ext uri="{9D8B030D-6E8A-4147-A177-3AD203B41FA5}">
                      <a16:colId xmlns:a16="http://schemas.microsoft.com/office/drawing/2014/main" val="3058105901"/>
                    </a:ext>
                  </a:extLst>
                </a:gridCol>
                <a:gridCol w="912549">
                  <a:extLst>
                    <a:ext uri="{9D8B030D-6E8A-4147-A177-3AD203B41FA5}">
                      <a16:colId xmlns:a16="http://schemas.microsoft.com/office/drawing/2014/main" val="3846987933"/>
                    </a:ext>
                  </a:extLst>
                </a:gridCol>
                <a:gridCol w="912549">
                  <a:extLst>
                    <a:ext uri="{9D8B030D-6E8A-4147-A177-3AD203B41FA5}">
                      <a16:colId xmlns:a16="http://schemas.microsoft.com/office/drawing/2014/main" val="4268851068"/>
                    </a:ext>
                  </a:extLst>
                </a:gridCol>
                <a:gridCol w="998790">
                  <a:extLst>
                    <a:ext uri="{9D8B030D-6E8A-4147-A177-3AD203B41FA5}">
                      <a16:colId xmlns:a16="http://schemas.microsoft.com/office/drawing/2014/main" val="1211362277"/>
                    </a:ext>
                  </a:extLst>
                </a:gridCol>
                <a:gridCol w="998790">
                  <a:extLst>
                    <a:ext uri="{9D8B030D-6E8A-4147-A177-3AD203B41FA5}">
                      <a16:colId xmlns:a16="http://schemas.microsoft.com/office/drawing/2014/main" val="711073710"/>
                    </a:ext>
                  </a:extLst>
                </a:gridCol>
                <a:gridCol w="998790">
                  <a:extLst>
                    <a:ext uri="{9D8B030D-6E8A-4147-A177-3AD203B41FA5}">
                      <a16:colId xmlns:a16="http://schemas.microsoft.com/office/drawing/2014/main" val="1711238084"/>
                    </a:ext>
                  </a:extLst>
                </a:gridCol>
              </a:tblGrid>
              <a:tr h="4521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Показатель 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(план)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(факт)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2026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(план)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51158846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Количество  методических рекомендаций, учебных и учебно-методических пособий по  приоритетным направлениям системы образования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49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93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63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413712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4230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7DE6F3-BD44-A395-DFD5-25146DF818AA}"/>
              </a:ext>
            </a:extLst>
          </p:cNvPr>
          <p:cNvSpPr txBox="1"/>
          <p:nvPr/>
        </p:nvSpPr>
        <p:spPr>
          <a:xfrm>
            <a:off x="218942" y="348343"/>
            <a:ext cx="8837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Банк педагогического опыта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3689AB74-5A36-F7D9-0150-091790759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018" y="1733006"/>
            <a:ext cx="3191690" cy="319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421589"/>
              </p:ext>
            </p:extLst>
          </p:nvPr>
        </p:nvGraphicFramePr>
        <p:xfrm>
          <a:off x="701847" y="1733006"/>
          <a:ext cx="6797989" cy="303466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068777">
                  <a:extLst>
                    <a:ext uri="{9D8B030D-6E8A-4147-A177-3AD203B41FA5}">
                      <a16:colId xmlns:a16="http://schemas.microsoft.com/office/drawing/2014/main" val="3986511642"/>
                    </a:ext>
                  </a:extLst>
                </a:gridCol>
                <a:gridCol w="807327">
                  <a:extLst>
                    <a:ext uri="{9D8B030D-6E8A-4147-A177-3AD203B41FA5}">
                      <a16:colId xmlns:a16="http://schemas.microsoft.com/office/drawing/2014/main" val="2928096631"/>
                    </a:ext>
                  </a:extLst>
                </a:gridCol>
                <a:gridCol w="692577">
                  <a:extLst>
                    <a:ext uri="{9D8B030D-6E8A-4147-A177-3AD203B41FA5}">
                      <a16:colId xmlns:a16="http://schemas.microsoft.com/office/drawing/2014/main" val="1555624398"/>
                    </a:ext>
                  </a:extLst>
                </a:gridCol>
                <a:gridCol w="807327">
                  <a:extLst>
                    <a:ext uri="{9D8B030D-6E8A-4147-A177-3AD203B41FA5}">
                      <a16:colId xmlns:a16="http://schemas.microsoft.com/office/drawing/2014/main" val="75688232"/>
                    </a:ext>
                  </a:extLst>
                </a:gridCol>
                <a:gridCol w="807327">
                  <a:extLst>
                    <a:ext uri="{9D8B030D-6E8A-4147-A177-3AD203B41FA5}">
                      <a16:colId xmlns:a16="http://schemas.microsoft.com/office/drawing/2014/main" val="1022306069"/>
                    </a:ext>
                  </a:extLst>
                </a:gridCol>
                <a:gridCol w="807327">
                  <a:extLst>
                    <a:ext uri="{9D8B030D-6E8A-4147-A177-3AD203B41FA5}">
                      <a16:colId xmlns:a16="http://schemas.microsoft.com/office/drawing/2014/main" val="1342043178"/>
                    </a:ext>
                  </a:extLst>
                </a:gridCol>
                <a:gridCol w="807327">
                  <a:extLst>
                    <a:ext uri="{9D8B030D-6E8A-4147-A177-3AD203B41FA5}">
                      <a16:colId xmlns:a16="http://schemas.microsoft.com/office/drawing/2014/main" val="1993266024"/>
                    </a:ext>
                  </a:extLst>
                </a:gridCol>
              </a:tblGrid>
              <a:tr h="60452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Показатель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68580" marR="68580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2025</a:t>
                      </a: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2026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49779469"/>
                  </a:ext>
                </a:extLst>
              </a:tr>
              <a:tr h="6534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факт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план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факт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план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факт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план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22447985"/>
                  </a:ext>
                </a:extLst>
              </a:tr>
              <a:tr h="17767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Количество новых публикаций в банке педагогического и управленческого опыта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133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132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139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921919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644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221DE7-57F2-E0B7-575D-367B1C613266}"/>
              </a:ext>
            </a:extLst>
          </p:cNvPr>
          <p:cNvSpPr txBox="1"/>
          <p:nvPr/>
        </p:nvSpPr>
        <p:spPr>
          <a:xfrm>
            <a:off x="277794" y="103021"/>
            <a:ext cx="8665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Выполнение плана мероприятий в 2025 году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61352"/>
              </p:ext>
            </p:extLst>
          </p:nvPr>
        </p:nvGraphicFramePr>
        <p:xfrm>
          <a:off x="277794" y="761456"/>
          <a:ext cx="11725151" cy="421748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46755">
                  <a:extLst>
                    <a:ext uri="{9D8B030D-6E8A-4147-A177-3AD203B41FA5}">
                      <a16:colId xmlns:a16="http://schemas.microsoft.com/office/drawing/2014/main" val="1709554072"/>
                    </a:ext>
                  </a:extLst>
                </a:gridCol>
                <a:gridCol w="1119127">
                  <a:extLst>
                    <a:ext uri="{9D8B030D-6E8A-4147-A177-3AD203B41FA5}">
                      <a16:colId xmlns:a16="http://schemas.microsoft.com/office/drawing/2014/main" val="2775671779"/>
                    </a:ext>
                  </a:extLst>
                </a:gridCol>
                <a:gridCol w="1119127">
                  <a:extLst>
                    <a:ext uri="{9D8B030D-6E8A-4147-A177-3AD203B41FA5}">
                      <a16:colId xmlns:a16="http://schemas.microsoft.com/office/drawing/2014/main" val="1808286387"/>
                    </a:ext>
                  </a:extLst>
                </a:gridCol>
                <a:gridCol w="1182998">
                  <a:extLst>
                    <a:ext uri="{9D8B030D-6E8A-4147-A177-3AD203B41FA5}">
                      <a16:colId xmlns:a16="http://schemas.microsoft.com/office/drawing/2014/main" val="1361341993"/>
                    </a:ext>
                  </a:extLst>
                </a:gridCol>
                <a:gridCol w="1182998">
                  <a:extLst>
                    <a:ext uri="{9D8B030D-6E8A-4147-A177-3AD203B41FA5}">
                      <a16:colId xmlns:a16="http://schemas.microsoft.com/office/drawing/2014/main" val="1985713015"/>
                    </a:ext>
                  </a:extLst>
                </a:gridCol>
                <a:gridCol w="1112880">
                  <a:extLst>
                    <a:ext uri="{9D8B030D-6E8A-4147-A177-3AD203B41FA5}">
                      <a16:colId xmlns:a16="http://schemas.microsoft.com/office/drawing/2014/main" val="3972584264"/>
                    </a:ext>
                  </a:extLst>
                </a:gridCol>
                <a:gridCol w="1117046">
                  <a:extLst>
                    <a:ext uri="{9D8B030D-6E8A-4147-A177-3AD203B41FA5}">
                      <a16:colId xmlns:a16="http://schemas.microsoft.com/office/drawing/2014/main" val="706718439"/>
                    </a:ext>
                  </a:extLst>
                </a:gridCol>
                <a:gridCol w="1182998">
                  <a:extLst>
                    <a:ext uri="{9D8B030D-6E8A-4147-A177-3AD203B41FA5}">
                      <a16:colId xmlns:a16="http://schemas.microsoft.com/office/drawing/2014/main" val="1415410134"/>
                    </a:ext>
                  </a:extLst>
                </a:gridCol>
                <a:gridCol w="1182998">
                  <a:extLst>
                    <a:ext uri="{9D8B030D-6E8A-4147-A177-3AD203B41FA5}">
                      <a16:colId xmlns:a16="http://schemas.microsoft.com/office/drawing/2014/main" val="691643662"/>
                    </a:ext>
                  </a:extLst>
                </a:gridCol>
                <a:gridCol w="878224">
                  <a:extLst>
                    <a:ext uri="{9D8B030D-6E8A-4147-A177-3AD203B41FA5}">
                      <a16:colId xmlns:a16="http://schemas.microsoft.com/office/drawing/2014/main" val="4063081761"/>
                    </a:ext>
                  </a:extLst>
                </a:gridCol>
              </a:tblGrid>
              <a:tr h="19347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Месяц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Внепла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-новые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3293356"/>
                  </a:ext>
                </a:extLst>
              </a:tr>
              <a:tr h="7560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Общее 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кол-во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Мониторинги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Анал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справки, 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МР</a:t>
                      </a:r>
                      <a:r>
                        <a:rPr lang="ru-RU" sz="14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др.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Общее кол-во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Мониторинги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Анал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справки, МР</a:t>
                      </a:r>
                      <a:r>
                        <a:rPr lang="ru-RU" sz="14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др.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4470198"/>
                  </a:ext>
                </a:extLst>
              </a:tr>
              <a:tr h="1934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Январь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872284"/>
                  </a:ext>
                </a:extLst>
              </a:tr>
              <a:tr h="1934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Февраль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652180"/>
                  </a:ext>
                </a:extLst>
              </a:tr>
              <a:tr h="1934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Март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505333"/>
                  </a:ext>
                </a:extLst>
              </a:tr>
              <a:tr h="1934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Апрель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069342"/>
                  </a:ext>
                </a:extLst>
              </a:tr>
              <a:tr h="1934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Май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5583966"/>
                  </a:ext>
                </a:extLst>
              </a:tr>
              <a:tr h="1934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Июнь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117850"/>
                  </a:ext>
                </a:extLst>
              </a:tr>
              <a:tr h="1934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Июль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532384"/>
                  </a:ext>
                </a:extLst>
              </a:tr>
              <a:tr h="1934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Август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7604545"/>
                  </a:ext>
                </a:extLst>
              </a:tr>
              <a:tr h="1934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Сентябрь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115464"/>
                  </a:ext>
                </a:extLst>
              </a:tr>
              <a:tr h="1934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Октябрь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56478"/>
                  </a:ext>
                </a:extLst>
              </a:tr>
              <a:tr h="1934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Ноябрь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574224"/>
                  </a:ext>
                </a:extLst>
              </a:tr>
              <a:tr h="1934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Декабрь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515541"/>
                  </a:ext>
                </a:extLst>
              </a:tr>
              <a:tr h="2328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</a:t>
                      </a:r>
                      <a:r>
                        <a:rPr lang="ru-RU" sz="1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отд.плану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1716723"/>
                  </a:ext>
                </a:extLst>
              </a:tr>
              <a:tr h="2558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ИТОГО: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329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168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329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168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757" marR="6175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824431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1535194"/>
              </p:ext>
            </p:extLst>
          </p:nvPr>
        </p:nvGraphicFramePr>
        <p:xfrm>
          <a:off x="2709440" y="4758440"/>
          <a:ext cx="6861858" cy="2099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21392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2933" y="155787"/>
            <a:ext cx="3131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Научный потенциал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624895"/>
              </p:ext>
            </p:extLst>
          </p:nvPr>
        </p:nvGraphicFramePr>
        <p:xfrm>
          <a:off x="414383" y="847686"/>
          <a:ext cx="11426518" cy="292608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605577">
                  <a:extLst>
                    <a:ext uri="{9D8B030D-6E8A-4147-A177-3AD203B41FA5}">
                      <a16:colId xmlns:a16="http://schemas.microsoft.com/office/drawing/2014/main" val="4254198506"/>
                    </a:ext>
                  </a:extLst>
                </a:gridCol>
                <a:gridCol w="1373786">
                  <a:extLst>
                    <a:ext uri="{9D8B030D-6E8A-4147-A177-3AD203B41FA5}">
                      <a16:colId xmlns:a16="http://schemas.microsoft.com/office/drawing/2014/main" val="1315062921"/>
                    </a:ext>
                  </a:extLst>
                </a:gridCol>
                <a:gridCol w="917158">
                  <a:extLst>
                    <a:ext uri="{9D8B030D-6E8A-4147-A177-3AD203B41FA5}">
                      <a16:colId xmlns:a16="http://schemas.microsoft.com/office/drawing/2014/main" val="3193528962"/>
                    </a:ext>
                  </a:extLst>
                </a:gridCol>
                <a:gridCol w="1330308">
                  <a:extLst>
                    <a:ext uri="{9D8B030D-6E8A-4147-A177-3AD203B41FA5}">
                      <a16:colId xmlns:a16="http://schemas.microsoft.com/office/drawing/2014/main" val="2638609300"/>
                    </a:ext>
                  </a:extLst>
                </a:gridCol>
                <a:gridCol w="1192175">
                  <a:extLst>
                    <a:ext uri="{9D8B030D-6E8A-4147-A177-3AD203B41FA5}">
                      <a16:colId xmlns:a16="http://schemas.microsoft.com/office/drawing/2014/main" val="129700260"/>
                    </a:ext>
                  </a:extLst>
                </a:gridCol>
                <a:gridCol w="1503757">
                  <a:extLst>
                    <a:ext uri="{9D8B030D-6E8A-4147-A177-3AD203B41FA5}">
                      <a16:colId xmlns:a16="http://schemas.microsoft.com/office/drawing/2014/main" val="1000595352"/>
                    </a:ext>
                  </a:extLst>
                </a:gridCol>
                <a:gridCol w="1503757">
                  <a:extLst>
                    <a:ext uri="{9D8B030D-6E8A-4147-A177-3AD203B41FA5}">
                      <a16:colId xmlns:a16="http://schemas.microsoft.com/office/drawing/2014/main" val="2538557390"/>
                    </a:ext>
                  </a:extLst>
                </a:gridCol>
              </a:tblGrid>
              <a:tr h="247018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Структурное подразделение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ППС общее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ППС штат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Кандидатов наук всего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Кандидатов наук штат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остепененности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штат % 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остепененности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/>
                </a:tc>
                <a:extLst>
                  <a:ext uri="{0D108BD9-81ED-4DB2-BD59-A6C34878D82A}">
                    <a16:rowId xmlns:a16="http://schemas.microsoft.com/office/drawing/2014/main" val="3434108487"/>
                  </a:ext>
                </a:extLst>
              </a:tr>
              <a:tr h="123509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Кафедра инклюзивного образования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25%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40%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extLst>
                  <a:ext uri="{0D108BD9-81ED-4DB2-BD59-A6C34878D82A}">
                    <a16:rowId xmlns:a16="http://schemas.microsoft.com/office/drawing/2014/main" val="3912317558"/>
                  </a:ext>
                </a:extLst>
              </a:tr>
              <a:tr h="123509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Кафедра профессионального образования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extLst>
                  <a:ext uri="{0D108BD9-81ED-4DB2-BD59-A6C34878D82A}">
                    <a16:rowId xmlns:a16="http://schemas.microsoft.com/office/drawing/2014/main" val="3454615039"/>
                  </a:ext>
                </a:extLst>
              </a:tr>
              <a:tr h="123509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Кафедра управления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40%</a:t>
                      </a:r>
                      <a:endParaRPr lang="ru-RU" sz="12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33%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extLst>
                  <a:ext uri="{0D108BD9-81ED-4DB2-BD59-A6C34878D82A}">
                    <a16:rowId xmlns:a16="http://schemas.microsoft.com/office/drawing/2014/main" val="4091396809"/>
                  </a:ext>
                </a:extLst>
              </a:tr>
              <a:tr h="123509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Кафедра дошкольного и начального общего образования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extLst>
                  <a:ext uri="{0D108BD9-81ED-4DB2-BD59-A6C34878D82A}">
                    <a16:rowId xmlns:a16="http://schemas.microsoft.com/office/drawing/2014/main" val="2732642975"/>
                  </a:ext>
                </a:extLst>
              </a:tr>
              <a:tr h="123509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Кафедра предметных областей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30%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33%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extLst>
                  <a:ext uri="{0D108BD9-81ED-4DB2-BD59-A6C34878D82A}">
                    <a16:rowId xmlns:a16="http://schemas.microsoft.com/office/drawing/2014/main" val="2895941242"/>
                  </a:ext>
                </a:extLst>
              </a:tr>
              <a:tr h="123509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Отдел цифровых образовательных технологий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33%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extLst>
                  <a:ext uri="{0D108BD9-81ED-4DB2-BD59-A6C34878D82A}">
                    <a16:rowId xmlns:a16="http://schemas.microsoft.com/office/drawing/2014/main" val="3527987085"/>
                  </a:ext>
                </a:extLst>
              </a:tr>
              <a:tr h="158763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ЦНППМ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7,7%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extLst>
                  <a:ext uri="{0D108BD9-81ED-4DB2-BD59-A6C34878D82A}">
                    <a16:rowId xmlns:a16="http://schemas.microsoft.com/office/drawing/2014/main" val="2124986136"/>
                  </a:ext>
                </a:extLst>
              </a:tr>
              <a:tr h="123509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Центр воспитания и психологии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40%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extLst>
                  <a:ext uri="{0D108BD9-81ED-4DB2-BD59-A6C34878D82A}">
                    <a16:rowId xmlns:a16="http://schemas.microsoft.com/office/drawing/2014/main" val="3327020393"/>
                  </a:ext>
                </a:extLst>
              </a:tr>
              <a:tr h="123509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Центр повышения квалификации в г. Вятские Поляны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extLst>
                  <a:ext uri="{0D108BD9-81ED-4DB2-BD59-A6C34878D82A}">
                    <a16:rowId xmlns:a16="http://schemas.microsoft.com/office/drawing/2014/main" val="2082665603"/>
                  </a:ext>
                </a:extLst>
              </a:tr>
              <a:tr h="123509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Центр науки и инноваций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extLst>
                  <a:ext uri="{0D108BD9-81ED-4DB2-BD59-A6C34878D82A}">
                    <a16:rowId xmlns:a16="http://schemas.microsoft.com/office/drawing/2014/main" val="1471479865"/>
                  </a:ext>
                </a:extLst>
              </a:tr>
              <a:tr h="123509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22,3%</a:t>
                      </a:r>
                      <a:endParaRPr lang="ru-RU" sz="12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16,4%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74" marR="56474" marT="0" marB="0" anchor="ctr"/>
                </a:tc>
                <a:extLst>
                  <a:ext uri="{0D108BD9-81ED-4DB2-BD59-A6C34878D82A}">
                    <a16:rowId xmlns:a16="http://schemas.microsoft.com/office/drawing/2014/main" val="617880618"/>
                  </a:ext>
                </a:extLst>
              </a:tr>
            </a:tbl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8279023"/>
              </p:ext>
            </p:extLst>
          </p:nvPr>
        </p:nvGraphicFramePr>
        <p:xfrm>
          <a:off x="414383" y="3573739"/>
          <a:ext cx="11542265" cy="3284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45544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2933" y="155787"/>
            <a:ext cx="5349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квалификации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196311"/>
              </p:ext>
            </p:extLst>
          </p:nvPr>
        </p:nvGraphicFramePr>
        <p:xfrm>
          <a:off x="757984" y="617452"/>
          <a:ext cx="10203240" cy="290252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337360">
                  <a:extLst>
                    <a:ext uri="{9D8B030D-6E8A-4147-A177-3AD203B41FA5}">
                      <a16:colId xmlns:a16="http://schemas.microsoft.com/office/drawing/2014/main" val="2965086693"/>
                    </a:ext>
                  </a:extLst>
                </a:gridCol>
                <a:gridCol w="2101422">
                  <a:extLst>
                    <a:ext uri="{9D8B030D-6E8A-4147-A177-3AD203B41FA5}">
                      <a16:colId xmlns:a16="http://schemas.microsoft.com/office/drawing/2014/main" val="3952351327"/>
                    </a:ext>
                  </a:extLst>
                </a:gridCol>
                <a:gridCol w="1981110">
                  <a:extLst>
                    <a:ext uri="{9D8B030D-6E8A-4147-A177-3AD203B41FA5}">
                      <a16:colId xmlns:a16="http://schemas.microsoft.com/office/drawing/2014/main" val="3666108627"/>
                    </a:ext>
                  </a:extLst>
                </a:gridCol>
                <a:gridCol w="1783348">
                  <a:extLst>
                    <a:ext uri="{9D8B030D-6E8A-4147-A177-3AD203B41FA5}">
                      <a16:colId xmlns:a16="http://schemas.microsoft.com/office/drawing/2014/main" val="36445358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Структурное подразделение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ППС общее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Прошли повышение квалификации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повышения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697484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Кафедра инклюзивного образования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88%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893511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Кафедра профессионального образования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008992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Кафедра управления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80%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994002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Кафедра дошкольного и начального общего образования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2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17%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69471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Кафедра предметных областей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2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2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80%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18740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Отдел цифровых образовательных технологий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67%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257856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ЦНППМ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2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12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80%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804749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Центр воспитания и психологии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80%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356898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Центр повышения квалификации в г. Вятские Поляны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793973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Центр науки и инноваций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795363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ИТОГО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  <a:endParaRPr lang="ru-RU" sz="12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ru-RU" sz="12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69%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896531"/>
                  </a:ext>
                </a:extLst>
              </a:tr>
            </a:tbl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495405"/>
              </p:ext>
            </p:extLst>
          </p:nvPr>
        </p:nvGraphicFramePr>
        <p:xfrm>
          <a:off x="451412" y="3562109"/>
          <a:ext cx="1153464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67577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2933" y="155787"/>
            <a:ext cx="5349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Научные публикации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693702"/>
              </p:ext>
            </p:extLst>
          </p:nvPr>
        </p:nvGraphicFramePr>
        <p:xfrm>
          <a:off x="182933" y="690895"/>
          <a:ext cx="11472774" cy="452666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225821">
                  <a:extLst>
                    <a:ext uri="{9D8B030D-6E8A-4147-A177-3AD203B41FA5}">
                      <a16:colId xmlns:a16="http://schemas.microsoft.com/office/drawing/2014/main" val="2656804796"/>
                    </a:ext>
                  </a:extLst>
                </a:gridCol>
                <a:gridCol w="869077">
                  <a:extLst>
                    <a:ext uri="{9D8B030D-6E8A-4147-A177-3AD203B41FA5}">
                      <a16:colId xmlns:a16="http://schemas.microsoft.com/office/drawing/2014/main" val="1186481591"/>
                    </a:ext>
                  </a:extLst>
                </a:gridCol>
                <a:gridCol w="1089964">
                  <a:extLst>
                    <a:ext uri="{9D8B030D-6E8A-4147-A177-3AD203B41FA5}">
                      <a16:colId xmlns:a16="http://schemas.microsoft.com/office/drawing/2014/main" val="1939197676"/>
                    </a:ext>
                  </a:extLst>
                </a:gridCol>
                <a:gridCol w="1406054">
                  <a:extLst>
                    <a:ext uri="{9D8B030D-6E8A-4147-A177-3AD203B41FA5}">
                      <a16:colId xmlns:a16="http://schemas.microsoft.com/office/drawing/2014/main" val="1932441616"/>
                    </a:ext>
                  </a:extLst>
                </a:gridCol>
                <a:gridCol w="928822">
                  <a:extLst>
                    <a:ext uri="{9D8B030D-6E8A-4147-A177-3AD203B41FA5}">
                      <a16:colId xmlns:a16="http://schemas.microsoft.com/office/drawing/2014/main" val="630140579"/>
                    </a:ext>
                  </a:extLst>
                </a:gridCol>
                <a:gridCol w="988259">
                  <a:extLst>
                    <a:ext uri="{9D8B030D-6E8A-4147-A177-3AD203B41FA5}">
                      <a16:colId xmlns:a16="http://schemas.microsoft.com/office/drawing/2014/main" val="1406016591"/>
                    </a:ext>
                  </a:extLst>
                </a:gridCol>
                <a:gridCol w="988259">
                  <a:extLst>
                    <a:ext uri="{9D8B030D-6E8A-4147-A177-3AD203B41FA5}">
                      <a16:colId xmlns:a16="http://schemas.microsoft.com/office/drawing/2014/main" val="1942179637"/>
                    </a:ext>
                  </a:extLst>
                </a:gridCol>
                <a:gridCol w="988259">
                  <a:extLst>
                    <a:ext uri="{9D8B030D-6E8A-4147-A177-3AD203B41FA5}">
                      <a16:colId xmlns:a16="http://schemas.microsoft.com/office/drawing/2014/main" val="949339674"/>
                    </a:ext>
                  </a:extLst>
                </a:gridCol>
                <a:gridCol w="988259">
                  <a:extLst>
                    <a:ext uri="{9D8B030D-6E8A-4147-A177-3AD203B41FA5}">
                      <a16:colId xmlns:a16="http://schemas.microsoft.com/office/drawing/2014/main" val="94386870"/>
                    </a:ext>
                  </a:extLst>
                </a:gridCol>
              </a:tblGrid>
              <a:tr h="10696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Структурное подразделение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Статьи в иностранных журналах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Статьи в журналах, рекомендованных ВАК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Статьи в журналах и сборниках международного уровня, в т. ч. 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Scopus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Статьи в журналах и сборниках федерального уровня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Статьи в журналах и сборниках регионального уровня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ВСЕГО в </a:t>
                      </a:r>
                      <a:r>
                        <a:rPr lang="ru-RU" sz="12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2025</a:t>
                      </a: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году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ВСЕГО в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2024</a:t>
                      </a: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году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Динамика</a:t>
                      </a:r>
                      <a:r>
                        <a:rPr lang="ru-RU" sz="11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4589721"/>
                  </a:ext>
                </a:extLst>
              </a:tr>
              <a:tr h="2125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Кафедра инклюзивного образования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68063192"/>
                  </a:ext>
                </a:extLst>
              </a:tr>
              <a:tr h="2125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Кафедра профессионального образования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39305604"/>
                  </a:ext>
                </a:extLst>
              </a:tr>
              <a:tr h="2125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Кафедра управления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8840090"/>
                  </a:ext>
                </a:extLst>
              </a:tr>
              <a:tr h="3056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Кафедра дошкольного и начального общего образования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16562555"/>
                  </a:ext>
                </a:extLst>
              </a:tr>
              <a:tr h="2291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Кафедра предметных областей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79090567"/>
                  </a:ext>
                </a:extLst>
              </a:tr>
              <a:tr h="3056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Отдел цифровых образовательных технологий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0967476"/>
                  </a:ext>
                </a:extLst>
              </a:tr>
              <a:tr h="2291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ЦНППМ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1655869"/>
                  </a:ext>
                </a:extLst>
              </a:tr>
              <a:tr h="2291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Центр воспитания и психологии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93142626"/>
                  </a:ext>
                </a:extLst>
              </a:tr>
              <a:tr h="3056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Центр повышения квалификации в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 Вятские Поляны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79993711"/>
                  </a:ext>
                </a:extLst>
              </a:tr>
              <a:tr h="2291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Центр науки и инноваций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26105882"/>
                  </a:ext>
                </a:extLst>
              </a:tr>
              <a:tr h="178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ИТОГО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77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81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5862999"/>
                  </a:ext>
                </a:extLst>
              </a:tr>
            </a:tbl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9566803"/>
              </p:ext>
            </p:extLst>
          </p:nvPr>
        </p:nvGraphicFramePr>
        <p:xfrm>
          <a:off x="650112" y="5156733"/>
          <a:ext cx="5854860" cy="1673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7AB7AD5-2E51-D3B7-D061-0F456C4C9C2A}"/>
              </a:ext>
            </a:extLst>
          </p:cNvPr>
          <p:cNvSpPr txBox="1"/>
          <p:nvPr/>
        </p:nvSpPr>
        <p:spPr>
          <a:xfrm>
            <a:off x="6979973" y="5439383"/>
            <a:ext cx="4675734" cy="11079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!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Наличие публикаций сотрудников ИРО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в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журналах, сборниках, рецензируемых РИНЦ, ВАК - </a:t>
            </a:r>
            <a:r>
              <a:rPr lang="ru-RU" sz="1400" b="1" dirty="0">
                <a:solidFill>
                  <a:srgbClr val="C00000"/>
                </a:solidFill>
                <a:latin typeface="Arial Black" panose="020B0A04020102020204" pitchFamily="34" charset="0"/>
              </a:rPr>
              <a:t>не менее 1 статьи РИНЦ у ППС/ методиста в год </a:t>
            </a:r>
          </a:p>
        </p:txBody>
      </p:sp>
    </p:spTree>
    <p:extLst>
      <p:ext uri="{BB962C8B-B14F-4D97-AF65-F5344CB8AC3E}">
        <p14:creationId xmlns:p14="http://schemas.microsoft.com/office/powerpoint/2010/main" val="3113530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873" y="283108"/>
            <a:ext cx="4869090" cy="45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0" algn="l"/>
              </a:tabLst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Диссертационные исследования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38306"/>
              </p:ext>
            </p:extLst>
          </p:nvPr>
        </p:nvGraphicFramePr>
        <p:xfrm>
          <a:off x="548832" y="1324799"/>
          <a:ext cx="11130023" cy="283051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49993">
                  <a:extLst>
                    <a:ext uri="{9D8B030D-6E8A-4147-A177-3AD203B41FA5}">
                      <a16:colId xmlns:a16="http://schemas.microsoft.com/office/drawing/2014/main" val="3890577626"/>
                    </a:ext>
                  </a:extLst>
                </a:gridCol>
                <a:gridCol w="1513327">
                  <a:extLst>
                    <a:ext uri="{9D8B030D-6E8A-4147-A177-3AD203B41FA5}">
                      <a16:colId xmlns:a16="http://schemas.microsoft.com/office/drawing/2014/main" val="1371094843"/>
                    </a:ext>
                  </a:extLst>
                </a:gridCol>
                <a:gridCol w="2417797">
                  <a:extLst>
                    <a:ext uri="{9D8B030D-6E8A-4147-A177-3AD203B41FA5}">
                      <a16:colId xmlns:a16="http://schemas.microsoft.com/office/drawing/2014/main" val="2568555750"/>
                    </a:ext>
                  </a:extLst>
                </a:gridCol>
                <a:gridCol w="1277727">
                  <a:extLst>
                    <a:ext uri="{9D8B030D-6E8A-4147-A177-3AD203B41FA5}">
                      <a16:colId xmlns:a16="http://schemas.microsoft.com/office/drawing/2014/main" val="677621163"/>
                    </a:ext>
                  </a:extLst>
                </a:gridCol>
                <a:gridCol w="1173104">
                  <a:extLst>
                    <a:ext uri="{9D8B030D-6E8A-4147-A177-3AD203B41FA5}">
                      <a16:colId xmlns:a16="http://schemas.microsoft.com/office/drawing/2014/main" val="668265012"/>
                    </a:ext>
                  </a:extLst>
                </a:gridCol>
                <a:gridCol w="1279953">
                  <a:extLst>
                    <a:ext uri="{9D8B030D-6E8A-4147-A177-3AD203B41FA5}">
                      <a16:colId xmlns:a16="http://schemas.microsoft.com/office/drawing/2014/main" val="2054337040"/>
                    </a:ext>
                  </a:extLst>
                </a:gridCol>
                <a:gridCol w="1384575">
                  <a:extLst>
                    <a:ext uri="{9D8B030D-6E8A-4147-A177-3AD203B41FA5}">
                      <a16:colId xmlns:a16="http://schemas.microsoft.com/office/drawing/2014/main" val="3978393599"/>
                    </a:ext>
                  </a:extLst>
                </a:gridCol>
                <a:gridCol w="1433547">
                  <a:extLst>
                    <a:ext uri="{9D8B030D-6E8A-4147-A177-3AD203B41FA5}">
                      <a16:colId xmlns:a16="http://schemas.microsoft.com/office/drawing/2014/main" val="277686206"/>
                    </a:ext>
                  </a:extLst>
                </a:gridCol>
              </a:tblGrid>
              <a:tr h="10119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ФИО автора диссертации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Тема диссертации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Уровень (кандидатская или докторская) диссертации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Статус автора диссертации (аспирант, соискатель)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ФИО, должность, ученая степень научного руководителя диссертации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Предполагаемый срок защиты диссертации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Предполагаемая образовательная организация для защиты диссертации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37683982"/>
                  </a:ext>
                </a:extLst>
              </a:tr>
              <a:tr h="80658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Обсекова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Е.О.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«Особенности социальной адаптации детей старшего школьного возраста с инсулинозависимостью»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Магистерская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Магистрант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Бурдукова Ю.А., </a:t>
                      </a: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псих. н.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16.06.2025 года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защищена)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ФГБОУ ВО МГППУ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0603541"/>
                  </a:ext>
                </a:extLst>
              </a:tr>
              <a:tr h="1011961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Быкова Е. Л.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Педагогическая технология непрерывного профессионального развития цифровых компетенций учителей труда (технологии)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Кандидатская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Аспирант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Некрасова Галина Николаевна,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 пед. н., профессор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ФГБОУ ВО «МПГУ»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606055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2326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9218" y="200193"/>
            <a:ext cx="29790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Грантовые проекты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377366"/>
              </p:ext>
            </p:extLst>
          </p:nvPr>
        </p:nvGraphicFramePr>
        <p:xfrm>
          <a:off x="791901" y="1098318"/>
          <a:ext cx="10342945" cy="282020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90633">
                  <a:extLst>
                    <a:ext uri="{9D8B030D-6E8A-4147-A177-3AD203B41FA5}">
                      <a16:colId xmlns:a16="http://schemas.microsoft.com/office/drawing/2014/main" val="4252733109"/>
                    </a:ext>
                  </a:extLst>
                </a:gridCol>
                <a:gridCol w="2947018">
                  <a:extLst>
                    <a:ext uri="{9D8B030D-6E8A-4147-A177-3AD203B41FA5}">
                      <a16:colId xmlns:a16="http://schemas.microsoft.com/office/drawing/2014/main" val="62377269"/>
                    </a:ext>
                  </a:extLst>
                </a:gridCol>
                <a:gridCol w="1473509">
                  <a:extLst>
                    <a:ext uri="{9D8B030D-6E8A-4147-A177-3AD203B41FA5}">
                      <a16:colId xmlns:a16="http://schemas.microsoft.com/office/drawing/2014/main" val="4103193375"/>
                    </a:ext>
                  </a:extLst>
                </a:gridCol>
                <a:gridCol w="1818826">
                  <a:extLst>
                    <a:ext uri="{9D8B030D-6E8A-4147-A177-3AD203B41FA5}">
                      <a16:colId xmlns:a16="http://schemas.microsoft.com/office/drawing/2014/main" val="4119491640"/>
                    </a:ext>
                  </a:extLst>
                </a:gridCol>
                <a:gridCol w="1203878">
                  <a:extLst>
                    <a:ext uri="{9D8B030D-6E8A-4147-A177-3AD203B41FA5}">
                      <a16:colId xmlns:a16="http://schemas.microsoft.com/office/drawing/2014/main" val="3411319620"/>
                    </a:ext>
                  </a:extLst>
                </a:gridCol>
                <a:gridCol w="2209081">
                  <a:extLst>
                    <a:ext uri="{9D8B030D-6E8A-4147-A177-3AD203B41FA5}">
                      <a16:colId xmlns:a16="http://schemas.microsoft.com/office/drawing/2014/main" val="3764756112"/>
                    </a:ext>
                  </a:extLst>
                </a:gridCol>
              </a:tblGrid>
              <a:tr h="9233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Название гранта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Подана заявка / грант выигран / проект реализован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Исполнители </a:t>
                      </a:r>
                      <a:endParaRPr lang="ru-RU" sz="1100" b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(ФИО, должность) / соисполнители</a:t>
                      </a:r>
                      <a:endParaRPr lang="ru-RU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 реализации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</a:t>
                      </a:r>
                      <a:endParaRPr lang="ru-RU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7722677"/>
                  </a:ext>
                </a:extLst>
              </a:tr>
              <a:tr h="92986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ЭТО не </a:t>
                      </a:r>
                      <a:r>
                        <a:rPr lang="ru-RU" sz="12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ТРУДно</a:t>
                      </a: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! Всероссийский открытый фестиваль педагогических практик «Труд (технология): традиции и инновации»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Грант выигран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Быкова Е. Л.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01.04.2026-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31.12.2026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425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Запрашиваемая сумма </a:t>
                      </a:r>
                      <a:r>
                        <a:rPr lang="ru-RU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358 </a:t>
                      </a: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777,60 </a:t>
                      </a:r>
                      <a:r>
                        <a:rPr lang="ru-RU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₽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28610307"/>
                  </a:ext>
                </a:extLst>
              </a:tr>
              <a:tr h="70605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«ТРИО</a:t>
                      </a:r>
                      <a:r>
                        <a:rPr lang="ru-RU" sz="1200" b="0" spc="-2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</a:t>
                      </a:r>
                      <a:r>
                        <a:rPr lang="ru-RU" sz="1200" b="0" spc="-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одной</a:t>
                      </a:r>
                      <a:r>
                        <a:rPr lang="ru-RU" sz="1200" b="0" spc="-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волне»</a:t>
                      </a:r>
                      <a:r>
                        <a:rPr lang="ru-RU" sz="1200" b="0" spc="-1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ru-RU" sz="1200" b="0" spc="-1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«педагогический</a:t>
                      </a:r>
                      <a:r>
                        <a:rPr lang="ru-RU" sz="1200" b="0" spc="-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лифт»</a:t>
                      </a:r>
                      <a:r>
                        <a:rPr lang="ru-RU" sz="1200" b="0" spc="-1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через</a:t>
                      </a:r>
                      <a:r>
                        <a:rPr lang="ru-RU" sz="1200" b="0" spc="-1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диалог</a:t>
                      </a:r>
                      <a:r>
                        <a:rPr lang="ru-RU" sz="1200" b="0" spc="-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spc="-1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поколений</a:t>
                      </a:r>
                      <a:r>
                        <a:rPr lang="ru-RU" sz="12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Грант выигран</a:t>
                      </a:r>
                      <a:endParaRPr lang="ru-RU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Кобелева Г.А.</a:t>
                      </a:r>
                      <a:endParaRPr lang="ru-RU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01.09.2025-30.06.2026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Запрашиваемая сумма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459490 </a:t>
                      </a: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рублей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6032985"/>
                  </a:ext>
                </a:extLst>
              </a:tr>
              <a:tr h="260225"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lang="ru-RU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818 267,6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77080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1861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9184" y="194722"/>
            <a:ext cx="3406702" cy="45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Конкурсное движение </a:t>
            </a:r>
          </a:p>
        </p:txBody>
      </p:sp>
      <p:pic>
        <p:nvPicPr>
          <p:cNvPr id="1026" name="Picture 2" descr="https://sun9-60.userapi.com/s/v1/ig2/DNbc7_dJiyKX4o7DT-fUx-NcqzUWUQr72mfsXhyMmp_Ndy2oq8StFv_bsGG8AWyZ675-INQQ1q5KzWxERrvJxyMD.jpg?quality=95&amp;as=32x34,48x51,72x77,108x116,160x171,240x257,360x385,480x513,540x578,640x685,720x770,960x1027&amp;from=bu&amp;cs=960x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23" y="905413"/>
            <a:ext cx="2781300" cy="297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4124" y="4061803"/>
            <a:ext cx="271776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Лауреаты конкурса «Педагогический дебют – 2025»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Ольга Арефьева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учитель начальных классов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школы №25 г. Кирова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Анна Казакова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воспитатель детского сада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Кировского педагогического колледжа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Михаил Пестов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учитель математики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Лицея информационных технологий № 28 г. Кирова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8" name="Picture 4" descr="https://sun9-73.userapi.com/s/v1/ig2/wC2KnEIZ2T4rpTbRSqQLmIxZaO0oiUoXQQcaMWVoctvCbdDKPNF6HLSDtYQhHhbEJb_70pEC3p0xQ6mxgu9dPxOo.jpg?quality=95&amp;as=32x43,48x64,72x96,108x144,160x213,240x320,360x480,480x640,540x720,640x853,720x960,1080x1439,1280x1706&amp;from=bu&amp;cs=1280x0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061" y="703470"/>
            <a:ext cx="2535464" cy="337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0061" y="4213978"/>
            <a:ext cx="27959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Учитель русского языка из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Кировского физико-математического лицея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Анастасия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Ветрова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– в числе 15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лауреатов конкурса «Лучший учитель родного языка и родной литературы»</a:t>
            </a:r>
          </a:p>
        </p:txBody>
      </p:sp>
      <p:pic>
        <p:nvPicPr>
          <p:cNvPr id="1030" name="Picture 6" descr="https://sun9-84.userapi.com/s/v1/ig2/iCdRZKrgg5DTctUoyIujOcaIH_1silef_cMn5YW0Hy9nGTfgkSlt9iMaP_rspZLY7f2deBtylBry978qQs0eN-0J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015" y="154250"/>
            <a:ext cx="2406905" cy="320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862230" y="3336815"/>
            <a:ext cx="25344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Вошла в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десятку сильнейших дефектологов России на конкурсе «Учитель-дефектолог России – 2025»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Ольга Минина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учитель-дефектолог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школы-интерната для детей с ограниченными возможностями здоровья города Советска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Picture 8" descr="https://sun9-46.userapi.com/s/v1/ig2/_CrohAptWRQpqEmzRnoLORzno_TpPqZtzfboEdJTTOJGT9KlF7x2PrfEs_W9TL3nNaHNVr_B0-AAlZ02-IJDYJc-.jpg?quality=95&amp;as=32x43,48x64,72x96,108x144,160x213,240x320,360x480,480x640,540x720,640x853,720x960,1080x1439,1280x1706&amp;from=bu&amp;cs=1280x0"/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194" y="154250"/>
            <a:ext cx="2560161" cy="341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720979" y="3751396"/>
            <a:ext cx="29958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 финале Всероссийского конкурса «Учитель здоровья России – 2025»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Татьяна Фалеева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заместитель директора по учебно-воспитательной работе, учитель английского языка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школы №23 города Кирова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одержала победу в номинации «За мудрость в профессии».</a:t>
            </a:r>
          </a:p>
        </p:txBody>
      </p:sp>
      <p:pic>
        <p:nvPicPr>
          <p:cNvPr id="1034" name="Picture 10" descr="https://sun9-4.userapi.com/s/v1/ig2/Izg8sniO4Q7ut0ke9osqsuJ5QejXahSsfDn8ywvjJz_t9jqJZMZ7f9YhrQIQMNJeXzXShQUEw9xeJJsyVqOaz9Xz.jpg?quality=95&amp;as=32x22,48x34,72x50,108x75,160x112,240x168,360x251,480x335,540x377,640x447,720x503,1080x754,1280x894&amp;from=bu&amp;cs=1280x0"/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230" y="5091141"/>
            <a:ext cx="2534474" cy="177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464062" y="5677629"/>
            <a:ext cx="37279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Лауреат Всероссийского конкурса «Лучшая инклюзивная школа – 2025» в номинации «Лучший инклюзивный детский сад России» –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  <a:hlinkClick r:id="rId19"/>
              </a:rPr>
              <a:t>детский сад общеразвивающего вида «Улыбка» г. Сосновка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  <a:hlinkClick r:id="rId19"/>
              </a:rPr>
              <a:t>Вятскополянского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  <a:hlinkClick r:id="rId19"/>
              </a:rPr>
              <a:t> района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9187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3488" y="375705"/>
            <a:ext cx="6115072" cy="45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Региональные инновационные площадки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702855"/>
              </p:ext>
            </p:extLst>
          </p:nvPr>
        </p:nvGraphicFramePr>
        <p:xfrm>
          <a:off x="488001" y="906450"/>
          <a:ext cx="6466045" cy="31959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17716">
                  <a:extLst>
                    <a:ext uri="{9D8B030D-6E8A-4147-A177-3AD203B41FA5}">
                      <a16:colId xmlns:a16="http://schemas.microsoft.com/office/drawing/2014/main" val="2238003255"/>
                    </a:ext>
                  </a:extLst>
                </a:gridCol>
                <a:gridCol w="1761324">
                  <a:extLst>
                    <a:ext uri="{9D8B030D-6E8A-4147-A177-3AD203B41FA5}">
                      <a16:colId xmlns:a16="http://schemas.microsoft.com/office/drawing/2014/main" val="1584462377"/>
                    </a:ext>
                  </a:extLst>
                </a:gridCol>
                <a:gridCol w="2122571">
                  <a:extLst>
                    <a:ext uri="{9D8B030D-6E8A-4147-A177-3AD203B41FA5}">
                      <a16:colId xmlns:a16="http://schemas.microsoft.com/office/drawing/2014/main" val="273310423"/>
                    </a:ext>
                  </a:extLst>
                </a:gridCol>
                <a:gridCol w="763929">
                  <a:extLst>
                    <a:ext uri="{9D8B030D-6E8A-4147-A177-3AD203B41FA5}">
                      <a16:colId xmlns:a16="http://schemas.microsoft.com/office/drawing/2014/main" val="1629891847"/>
                    </a:ext>
                  </a:extLst>
                </a:gridCol>
                <a:gridCol w="706055">
                  <a:extLst>
                    <a:ext uri="{9D8B030D-6E8A-4147-A177-3AD203B41FA5}">
                      <a16:colId xmlns:a16="http://schemas.microsoft.com/office/drawing/2014/main" val="535538867"/>
                    </a:ext>
                  </a:extLst>
                </a:gridCol>
                <a:gridCol w="794450">
                  <a:extLst>
                    <a:ext uri="{9D8B030D-6E8A-4147-A177-3AD203B41FA5}">
                      <a16:colId xmlns:a16="http://schemas.microsoft.com/office/drawing/2014/main" val="17950034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Организация-куратор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9731443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ИРО Кировской области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РИП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785269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проектов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4850950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ВятГУ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РИП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89013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проектов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2124696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R="514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Волго-Вятский региональный научно-образовательный центр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РИП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82186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проектов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105178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Кировский ГМУ 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РИП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975505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проектов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7458461"/>
                  </a:ext>
                </a:extLst>
              </a:tr>
              <a:tr h="0">
                <a:tc rowSpan="2"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РИП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8274731"/>
                  </a:ext>
                </a:extLst>
              </a:tr>
              <a:tr h="0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проектов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638550"/>
                  </a:ext>
                </a:extLst>
              </a:tr>
            </a:tbl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1893248"/>
              </p:ext>
            </p:extLst>
          </p:nvPr>
        </p:nvGraphicFramePr>
        <p:xfrm>
          <a:off x="462514" y="4149584"/>
          <a:ext cx="6316046" cy="2755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963382" y="2840769"/>
            <a:ext cx="37154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Кильмезском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Нолинском,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Котельничском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Орловском,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Свечинском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Верхошижемском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Кикнурском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Лебяжском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Яранском, Нагорском,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Юрьянском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Подосиновском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Мурашинском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Зуевском, Сунском и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Фаленском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районах.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87014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1796</Words>
  <Application>Microsoft Office PowerPoint</Application>
  <PresentationFormat>Широкоэкранный</PresentationFormat>
  <Paragraphs>817</Paragraphs>
  <Slides>19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Times New Roman</vt:lpstr>
      <vt:lpstr>Wingdings</vt:lpstr>
      <vt:lpstr>YS Text</vt:lpstr>
      <vt:lpstr>Тема Office</vt:lpstr>
      <vt:lpstr>О качестве научно-методического сопровождения педагогических и управленческих работников  в 2025 году   План деятельности КОГОАУ ДПО «ИРО Кировской области» на 2026 год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007</dc:creator>
  <cp:lastModifiedBy>Даровских Ирина Сергеевна</cp:lastModifiedBy>
  <cp:revision>48</cp:revision>
  <cp:lastPrinted>2025-03-27T10:30:32Z</cp:lastPrinted>
  <dcterms:created xsi:type="dcterms:W3CDTF">2025-03-26T19:13:19Z</dcterms:created>
  <dcterms:modified xsi:type="dcterms:W3CDTF">2026-02-09T08:59:30Z</dcterms:modified>
</cp:coreProperties>
</file>