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63" r:id="rId4"/>
    <p:sldId id="262" r:id="rId5"/>
    <p:sldId id="273" r:id="rId6"/>
    <p:sldId id="264" r:id="rId7"/>
    <p:sldId id="267" r:id="rId8"/>
    <p:sldId id="270" r:id="rId9"/>
    <p:sldId id="274" r:id="rId10"/>
    <p:sldId id="275" r:id="rId11"/>
    <p:sldId id="276" r:id="rId12"/>
    <p:sldId id="277" r:id="rId13"/>
    <p:sldId id="278" r:id="rId14"/>
    <p:sldId id="261" r:id="rId15"/>
    <p:sldId id="279" r:id="rId16"/>
    <p:sldId id="280" r:id="rId17"/>
  </p:sldIdLst>
  <p:sldSz cx="12192000" cy="6858000"/>
  <p:notesSz cx="6858000" cy="9144000"/>
  <p:embeddedFontLst>
    <p:embeddedFont>
      <p:font typeface="Montserrat ExtraBold" charset="-52"/>
      <p:bold r:id="rId18"/>
      <p:boldItalic r:id="rId19"/>
    </p:embeddedFont>
    <p:embeddedFont>
      <p:font typeface="Montserrat Medium" charset="-52"/>
      <p:regular r:id="rId20"/>
      <p: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Montserrat Light" charset="-52"/>
      <p:regular r:id="rId26"/>
      <p: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EA94971-2006-41FF-814A-933961855B3E}">
          <p14:sldIdLst>
            <p14:sldId id="256"/>
            <p14:sldId id="260"/>
            <p14:sldId id="263"/>
            <p14:sldId id="262"/>
            <p14:sldId id="273"/>
            <p14:sldId id="264"/>
            <p14:sldId id="267"/>
            <p14:sldId id="270"/>
            <p14:sldId id="274"/>
            <p14:sldId id="275"/>
            <p14:sldId id="276"/>
            <p14:sldId id="277"/>
            <p14:sldId id="278"/>
            <p14:sldId id="261"/>
            <p14:sldId id="279"/>
            <p14:sldId id="280"/>
          </p14:sldIdLst>
        </p14:section>
        <p14:section name="Раздел без заголовка" id="{DE15D61C-B2AE-484E-A14B-CF345CE0CCCE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49E0B"/>
    <a:srgbClr val="E9990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2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2790239" y="478046"/>
            <a:ext cx="5889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790239" y="478046"/>
            <a:ext cx="5889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811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118CA3-1FA7-4991-8121-2375815B51AF}"/>
              </a:ext>
            </a:extLst>
          </p:cNvPr>
          <p:cNvSpPr txBox="1"/>
          <p:nvPr/>
        </p:nvSpPr>
        <p:spPr>
          <a:xfrm>
            <a:off x="387457" y="371959"/>
            <a:ext cx="10228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Ошибка №6. Взаимная ненависть и конфликт между родителями.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FDC038-8B9C-4E5E-A9D4-EDB384E86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457" y="1594711"/>
            <a:ext cx="4837121" cy="292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E2FBC2-BB62-4005-AD67-604A61851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4854" y="1544909"/>
            <a:ext cx="4202462" cy="297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B8D2D5-83DA-4B5D-BCE5-1BF0025604FD}"/>
              </a:ext>
            </a:extLst>
          </p:cNvPr>
          <p:cNvSpPr txBox="1"/>
          <p:nvPr/>
        </p:nvSpPr>
        <p:spPr>
          <a:xfrm>
            <a:off x="387457" y="5008713"/>
            <a:ext cx="8834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Montserrat Medium" panose="020B0604020202020204" charset="-52"/>
              </a:rPr>
              <a:t>Рекомендации: </a:t>
            </a:r>
            <a:r>
              <a:rPr lang="ru-RU" dirty="0">
                <a:latin typeface="Montserrat Medium" panose="020B0604020202020204" charset="-52"/>
              </a:rPr>
              <a:t>родители должны стремиться создать благоприятную среду для воспитания, несмотря на развод: поддерживать позитивные отношения, регулярно общаться с ребенком,  участвовать в воспитании ребенка, прививая ему такие ценности, как уважение к себе и другим, ответственность и самоуважение.</a:t>
            </a:r>
          </a:p>
        </p:txBody>
      </p:sp>
    </p:spTree>
    <p:extLst>
      <p:ext uri="{BB962C8B-B14F-4D97-AF65-F5344CB8AC3E}">
        <p14:creationId xmlns:p14="http://schemas.microsoft.com/office/powerpoint/2010/main" xmlns="" val="51315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A44E7A-A5DF-40E2-952E-DECFBE67DE25}"/>
              </a:ext>
            </a:extLst>
          </p:cNvPr>
          <p:cNvSpPr txBox="1"/>
          <p:nvPr/>
        </p:nvSpPr>
        <p:spPr>
          <a:xfrm>
            <a:off x="433953" y="294468"/>
            <a:ext cx="10399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Ошибка №7. Отсутствие у женщин уважения к мужчинам.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23A62E-8260-44D9-A62C-87D09DA25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940" y="1298944"/>
            <a:ext cx="2309247" cy="289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324588-B7CD-4E76-A703-5CAE0F944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2953" y="1345439"/>
            <a:ext cx="1929203" cy="289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7CA0A2-F213-4664-A96C-59B1DC516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141" y="1261669"/>
            <a:ext cx="4164161" cy="304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F7E5DD-524A-4EEE-B927-D9433AE50C83}"/>
              </a:ext>
            </a:extLst>
          </p:cNvPr>
          <p:cNvSpPr txBox="1"/>
          <p:nvPr/>
        </p:nvSpPr>
        <p:spPr>
          <a:xfrm>
            <a:off x="232475" y="4316763"/>
            <a:ext cx="103993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 Medium" panose="020B0604020202020204" charset="-52"/>
              </a:rPr>
              <a:t>Рекомендации: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Укреплять авторитет отца, подчёркивая важность его роли в семье и обществе;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Поддерживать тёплые и доверительные отношения между всеми членами семьи;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Обучать девочек основам женской психологии и правилам общения с представителями противоположного пола;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Разъяснять мальчикам значение мужества, достоинства и порядочности в поведении мужчины.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2535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85C0D97-6F43-456C-B8FE-74122C8CA619}"/>
              </a:ext>
            </a:extLst>
          </p:cNvPr>
          <p:cNvSpPr/>
          <p:nvPr/>
        </p:nvSpPr>
        <p:spPr>
          <a:xfrm>
            <a:off x="84962" y="303792"/>
            <a:ext cx="11474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Ошибка №8. Слепое следование идее равенство полов.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298FF1-4DD2-478D-9A17-8F285EE1B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69" t="14011" r="32627" b="16836"/>
          <a:stretch/>
        </p:blipFill>
        <p:spPr>
          <a:xfrm>
            <a:off x="429939" y="1093514"/>
            <a:ext cx="4715498" cy="320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CB4D37-594D-43BB-8E9C-FBCAFC1DD924}"/>
              </a:ext>
            </a:extLst>
          </p:cNvPr>
          <p:cNvSpPr txBox="1"/>
          <p:nvPr/>
        </p:nvSpPr>
        <p:spPr>
          <a:xfrm>
            <a:off x="84962" y="4432515"/>
            <a:ext cx="9380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Montserrat Medium" panose="020B0604020202020204" charset="-52"/>
              </a:rPr>
              <a:t>Рекомендации: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признавать и учитывать при воспитании индивидуальные особенности каждого ребенка, в зависимости  от пола.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четко обозначить правила и ожидания, касающиеся гендерной принадлежности и отношений.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подавать пример: быть примером здоровых и уважительных отношений между партнерами.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EE324A1-C2A6-4253-810A-E355A39D0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8311" y="1154853"/>
            <a:ext cx="4715497" cy="314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85253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A3A205-9458-4217-A860-E99E83CAD01C}"/>
              </a:ext>
            </a:extLst>
          </p:cNvPr>
          <p:cNvSpPr txBox="1"/>
          <p:nvPr/>
        </p:nvSpPr>
        <p:spPr>
          <a:xfrm>
            <a:off x="495945" y="387458"/>
            <a:ext cx="10182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Ошибка №9. Женское воспитание детей без участия мужчин.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8FD2E8-A53B-4776-8C9E-35723D93F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69" y="1570001"/>
            <a:ext cx="3555128" cy="2404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CDE2FF-E484-426E-98F0-524663681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697" y="1229069"/>
            <a:ext cx="4267631" cy="3085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BA0ECF-1E87-4938-B97A-CAE319CEFB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t="6404" r="5723" b="7086"/>
          <a:stretch/>
        </p:blipFill>
        <p:spPr>
          <a:xfrm>
            <a:off x="7935132" y="1570001"/>
            <a:ext cx="3146156" cy="227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099F58-CD4C-4399-8C1F-8F63D40ACB47}"/>
              </a:ext>
            </a:extLst>
          </p:cNvPr>
          <p:cNvSpPr txBox="1"/>
          <p:nvPr/>
        </p:nvSpPr>
        <p:spPr>
          <a:xfrm>
            <a:off x="302216" y="4202518"/>
            <a:ext cx="92059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Medium" panose="020B0604020202020204" charset="-52"/>
              </a:rPr>
              <a:t>Рекомендации: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Установление доверительных отношений. Формирование самостоятельности и ответственности;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Поощряйте развитие личной инициативы и способности принимать решения;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Создание условий для развития сильных качеств характера;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Активное вовлечение в процесс воспитания лиц мужского пола.</a:t>
            </a:r>
          </a:p>
        </p:txBody>
      </p:sp>
    </p:spTree>
    <p:extLst>
      <p:ext uri="{BB962C8B-B14F-4D97-AF65-F5344CB8AC3E}">
        <p14:creationId xmlns:p14="http://schemas.microsoft.com/office/powerpoint/2010/main" xmlns="" val="387366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969951B-091B-45C9-A419-2978ED61DA88}"/>
              </a:ext>
            </a:extLst>
          </p:cNvPr>
          <p:cNvSpPr/>
          <p:nvPr/>
        </p:nvSpPr>
        <p:spPr>
          <a:xfrm>
            <a:off x="2882204" y="1275151"/>
            <a:ext cx="6122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Страх ранней подростковой беременности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CA806B1-E68B-4F3F-A910-AD035490BC26}"/>
              </a:ext>
            </a:extLst>
          </p:cNvPr>
          <p:cNvSpPr/>
          <p:nvPr/>
        </p:nvSpPr>
        <p:spPr>
          <a:xfrm>
            <a:off x="3052490" y="2288260"/>
            <a:ext cx="58480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Просвещение о средствах контрацепции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7C34836-1861-4C77-B22D-A7ACF8A1E201}"/>
              </a:ext>
            </a:extLst>
          </p:cNvPr>
          <p:cNvSpPr/>
          <p:nvPr/>
        </p:nvSpPr>
        <p:spPr>
          <a:xfrm>
            <a:off x="3583886" y="3432875"/>
            <a:ext cx="4785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Свобода сексуальных отношений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DD9BCE-4F33-4E43-A7B9-EA3749F48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55" y="3262651"/>
            <a:ext cx="3142875" cy="2691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6CE746-96FF-47E0-A9D7-4235D00F5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41" y="1613614"/>
            <a:ext cx="2644078" cy="175982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EFE285E-5881-42FB-BB7B-4ECC0ED6B02F}"/>
              </a:ext>
            </a:extLst>
          </p:cNvPr>
          <p:cNvSpPr/>
          <p:nvPr/>
        </p:nvSpPr>
        <p:spPr>
          <a:xfrm>
            <a:off x="108319" y="582618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Montserrat Medium" panose="020B0604020202020204" charset="-52"/>
              </a:rPr>
              <a:t>Страх строить эти отношения и </a:t>
            </a:r>
          </a:p>
          <a:p>
            <a:r>
              <a:rPr lang="ru-RU" dirty="0">
                <a:solidFill>
                  <a:srgbClr val="FF0000"/>
                </a:solidFill>
                <a:latin typeface="Montserrat Medium" panose="020B0604020202020204" charset="-52"/>
              </a:rPr>
              <a:t>создавать семью, как способ защитить </a:t>
            </a:r>
          </a:p>
          <a:p>
            <a:r>
              <a:rPr lang="ru-RU" dirty="0">
                <a:solidFill>
                  <a:srgbClr val="FF0000"/>
                </a:solidFill>
                <a:latin typeface="Montserrat Medium" panose="020B0604020202020204" charset="-52"/>
              </a:rPr>
              <a:t>себя от боли.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F9CEBF0-67D6-41D4-87FF-09373D93AF42}"/>
              </a:ext>
            </a:extLst>
          </p:cNvPr>
          <p:cNvSpPr/>
          <p:nvPr/>
        </p:nvSpPr>
        <p:spPr>
          <a:xfrm>
            <a:off x="7699732" y="5826182"/>
            <a:ext cx="3691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Montserrat Medium" panose="020B0604020202020204" charset="-52"/>
              </a:rPr>
              <a:t>потеря доверия и уважения к женщине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62A92A-D213-41BD-8C9D-E5E540371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317" y="3530503"/>
            <a:ext cx="2694352" cy="2203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BAEA1CA-EB2F-4ABE-8D8E-AD2F30840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666" y="1490236"/>
            <a:ext cx="2661638" cy="158548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57465B0-5051-4D7B-AE85-B1355D721F4D}"/>
              </a:ext>
            </a:extLst>
          </p:cNvPr>
          <p:cNvSpPr/>
          <p:nvPr/>
        </p:nvSpPr>
        <p:spPr>
          <a:xfrm>
            <a:off x="4328113" y="4577956"/>
            <a:ext cx="3230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Море разочарований</a:t>
            </a:r>
            <a:r>
              <a:rPr lang="ru-RU" dirty="0"/>
              <a:t>. </a:t>
            </a: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xmlns="" id="{77874739-1E4C-46AC-8010-E0459AFBB030}"/>
              </a:ext>
            </a:extLst>
          </p:cNvPr>
          <p:cNvSpPr/>
          <p:nvPr/>
        </p:nvSpPr>
        <p:spPr>
          <a:xfrm rot="3284382">
            <a:off x="4433434" y="4906099"/>
            <a:ext cx="235727" cy="92333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EC18BA-AD47-4C30-B59D-9C7C6D187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070555">
            <a:off x="7005761" y="5072713"/>
            <a:ext cx="798645" cy="658820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xmlns="" id="{D707BCE1-6BFE-4C0A-9D15-9A56F4241D6C}"/>
              </a:ext>
            </a:extLst>
          </p:cNvPr>
          <p:cNvSpPr/>
          <p:nvPr/>
        </p:nvSpPr>
        <p:spPr>
          <a:xfrm>
            <a:off x="5695326" y="3867505"/>
            <a:ext cx="400674" cy="74096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xmlns="" id="{F1882418-8EF9-4F0D-A0EE-698C3BDE5DD8}"/>
              </a:ext>
            </a:extLst>
          </p:cNvPr>
          <p:cNvSpPr/>
          <p:nvPr/>
        </p:nvSpPr>
        <p:spPr>
          <a:xfrm>
            <a:off x="5705007" y="2781939"/>
            <a:ext cx="400674" cy="67608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xmlns="" id="{D056D1C4-C705-49D7-94F8-34E7826C2AF8}"/>
              </a:ext>
            </a:extLst>
          </p:cNvPr>
          <p:cNvSpPr/>
          <p:nvPr/>
        </p:nvSpPr>
        <p:spPr>
          <a:xfrm>
            <a:off x="5692574" y="1760133"/>
            <a:ext cx="403426" cy="5183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BCB00A-7CAB-4E2A-A52E-BFF3B8D3EA29}"/>
              </a:ext>
            </a:extLst>
          </p:cNvPr>
          <p:cNvSpPr txBox="1"/>
          <p:nvPr/>
        </p:nvSpPr>
        <p:spPr>
          <a:xfrm>
            <a:off x="178418" y="324533"/>
            <a:ext cx="1114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latin typeface="Montserrat ExtraBold" panose="020B0604020202020204" charset="-52"/>
              </a:rPr>
              <a:t>Ошибка №10. Просвещение о средствах контрацепции</a:t>
            </a:r>
            <a:endParaRPr lang="ru-RU" sz="2800" dirty="0">
              <a:latin typeface="Montserrat Extra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446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D965FB-F247-4960-971C-9CF26052A3DC}"/>
              </a:ext>
            </a:extLst>
          </p:cNvPr>
          <p:cNvSpPr txBox="1"/>
          <p:nvPr/>
        </p:nvSpPr>
        <p:spPr>
          <a:xfrm>
            <a:off x="619933" y="1618784"/>
            <a:ext cx="9035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Привычку секса без любви;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Привычку менять партнеров;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Привычку жить в сожительстве;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Привычку жить без детей и делать аборты (убивать детей);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A86254-3175-4535-B85E-8BA62D5B1610}"/>
              </a:ext>
            </a:extLst>
          </p:cNvPr>
          <p:cNvSpPr txBox="1"/>
          <p:nvPr/>
        </p:nvSpPr>
        <p:spPr>
          <a:xfrm>
            <a:off x="464949" y="340963"/>
            <a:ext cx="9763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Ошибочные стратегии воспитания формируют у подростков вредные привычки: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960BFD-14FB-4CA8-8E5B-F9FBDD912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66"/>
          <a:stretch/>
        </p:blipFill>
        <p:spPr>
          <a:xfrm>
            <a:off x="464949" y="3609355"/>
            <a:ext cx="4641627" cy="28093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1BE51F-9E83-4ECC-B77A-4C9E90243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6914" y="3632023"/>
            <a:ext cx="4172813" cy="27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2724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D43642-D02F-453D-AD83-CE22A4E79679}"/>
              </a:ext>
            </a:extLst>
          </p:cNvPr>
          <p:cNvSpPr txBox="1"/>
          <p:nvPr/>
        </p:nvSpPr>
        <p:spPr>
          <a:xfrm>
            <a:off x="309968" y="305004"/>
            <a:ext cx="10910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Ключевые элементы успешной профилактики ранних половых связей среди подростков.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C15EC4-3C81-4DBB-AACC-C8AE46EC9D80}"/>
              </a:ext>
            </a:extLst>
          </p:cNvPr>
          <p:cNvSpPr txBox="1"/>
          <p:nvPr/>
        </p:nvSpPr>
        <p:spPr>
          <a:xfrm>
            <a:off x="309968" y="1586201"/>
            <a:ext cx="8539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 Medium" panose="020B0604020202020204" charset="-52"/>
              </a:rPr>
              <a:t>Открытое общение;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 Medium" panose="020B0604020202020204" charset="-52"/>
              </a:rPr>
              <a:t>уважение личного пространства;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 Medium" panose="020B0604020202020204" charset="-52"/>
              </a:rPr>
              <a:t>поддержка эмоционального роста;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 Medium" panose="020B0604020202020204" charset="-52"/>
              </a:rPr>
              <a:t>доверие.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33933E-062E-404C-8226-D739BB13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415" y="4394037"/>
            <a:ext cx="3229663" cy="21589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B35ACB-3255-44D8-9C50-F087181F1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8512" y="1428037"/>
            <a:ext cx="4331131" cy="27354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7CBB18-5BD8-4CCB-BBC5-2F66958FB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546" y="3563393"/>
            <a:ext cx="4680209" cy="31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729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97203" y="2861146"/>
            <a:ext cx="10031912" cy="15696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ontserrat ExtraBold" panose="020B0604020202020204" charset="-52"/>
              </a:rPr>
              <a:t>Ошибочные стратегии воспитания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Montserrat ExtraBold" panose="020B0604020202020204" charset="-52"/>
              </a:rPr>
              <a:t>родителей в профилактике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Montserrat ExtraBold" panose="020B0604020202020204" charset="-52"/>
              </a:rPr>
              <a:t>ранних половых связей среди подростков.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8FF00F-1710-4F3C-BF04-222573E2FBD7}"/>
              </a:ext>
            </a:extLst>
          </p:cNvPr>
          <p:cNvSpPr txBox="1"/>
          <p:nvPr/>
        </p:nvSpPr>
        <p:spPr>
          <a:xfrm>
            <a:off x="3642101" y="4745788"/>
            <a:ext cx="587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 Medium" panose="020B0604020202020204" charset="-52"/>
              </a:rPr>
              <a:t>лекция для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270378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7C05E1-6D0F-402F-A23F-764DC4DB70AC}"/>
              </a:ext>
            </a:extLst>
          </p:cNvPr>
          <p:cNvSpPr txBox="1"/>
          <p:nvPr/>
        </p:nvSpPr>
        <p:spPr>
          <a:xfrm>
            <a:off x="687092" y="294468"/>
            <a:ext cx="10177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Montserrat ExtraBold" panose="020B0604020202020204" charset="-52"/>
                <a:cs typeface="Times New Roman" panose="02020603050405020304" pitchFamily="18" charset="0"/>
              </a:rPr>
              <a:t>Причины вступления подростков в ранние половые связи</a:t>
            </a:r>
            <a:endParaRPr lang="ru-RU" sz="2800" dirty="0">
              <a:latin typeface="Montserrat ExtraBold" panose="020B060402020202020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172F08-753A-495D-AC03-C76184F3D803}"/>
              </a:ext>
            </a:extLst>
          </p:cNvPr>
          <p:cNvSpPr txBox="1"/>
          <p:nvPr/>
        </p:nvSpPr>
        <p:spPr>
          <a:xfrm>
            <a:off x="609431" y="1581813"/>
            <a:ext cx="101772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К началу половой жизни подростков часто подталкивает  СРЕДА.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Негативное влияние информационного пространства.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Преступные группы.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Сами родители, используя ошибочные стратегии </a:t>
            </a:r>
          </a:p>
          <a:p>
            <a:r>
              <a:rPr lang="ru-RU" sz="2000" dirty="0">
                <a:latin typeface="Montserrat Medium" panose="020B0604020202020204" charset="-52"/>
              </a:rPr>
              <a:t>      поведения.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22F7A5-13A9-4105-AE0A-39E68008F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9" y="3506473"/>
            <a:ext cx="3285679" cy="328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89CCF1-934B-4323-AD64-0562C65FF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820" y="2832335"/>
            <a:ext cx="5215193" cy="39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79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9E3291-5616-4C1B-9196-E3866C90E264}"/>
              </a:ext>
            </a:extLst>
          </p:cNvPr>
          <p:cNvSpPr txBox="1"/>
          <p:nvPr/>
        </p:nvSpPr>
        <p:spPr>
          <a:xfrm>
            <a:off x="712921" y="960895"/>
            <a:ext cx="10507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Medium" panose="020B0604020202020204" charset="-52"/>
              </a:rPr>
              <a:t>Родители испытывают много страхов вокруг ранних половых отношений и ранней беременности, поэтому многие сами предлагают детям ошибочные стратегии поведения.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10AEA4-B906-4591-83CA-F0441DD29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41" y="3586259"/>
            <a:ext cx="4504221" cy="30054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D1572A-4884-4E0C-A680-B0F98FE3D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365" y="3429000"/>
            <a:ext cx="4748296" cy="31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80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56523C-15CC-45CF-9D15-717B7D66D513}"/>
              </a:ext>
            </a:extLst>
          </p:cNvPr>
          <p:cNvSpPr txBox="1"/>
          <p:nvPr/>
        </p:nvSpPr>
        <p:spPr>
          <a:xfrm>
            <a:off x="557940" y="309966"/>
            <a:ext cx="10337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Ошибка №1. Избегание открытого обсуждения темы секса.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5E2193-A7D7-4371-9404-A8662CA1636C}"/>
              </a:ext>
            </a:extLst>
          </p:cNvPr>
          <p:cNvSpPr txBox="1"/>
          <p:nvPr/>
        </p:nvSpPr>
        <p:spPr>
          <a:xfrm>
            <a:off x="309967" y="4916818"/>
            <a:ext cx="8570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Montserrat Medium" panose="020B0604020202020204" charset="-52"/>
              </a:rPr>
              <a:t>Рекомендация:</a:t>
            </a:r>
            <a:r>
              <a:rPr lang="ru-RU" sz="2000" dirty="0">
                <a:latin typeface="Montserrat Medium" panose="020B0604020202020204" charset="-52"/>
              </a:rPr>
              <a:t> Родители должны открыто обсуждать с детьми вопросы секса, используя понятный и доступный язык. Важно создать доверительную атмосферу, в которой ребенок сможет свободно задать интересующие его вопросы.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5504D2-B7DB-43C6-A801-1BDD91660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967" y="1328097"/>
            <a:ext cx="5043145" cy="3363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FFEDE0-8032-4F82-BFE9-AF73687E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0650" y="1328097"/>
            <a:ext cx="5100630" cy="3363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90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F89F12-8711-41C1-B2C9-DF9CB7C1A914}"/>
              </a:ext>
            </a:extLst>
          </p:cNvPr>
          <p:cNvSpPr txBox="1"/>
          <p:nvPr/>
        </p:nvSpPr>
        <p:spPr>
          <a:xfrm>
            <a:off x="358404" y="516675"/>
            <a:ext cx="14459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Montserrat ExtraBold" panose="020B0604020202020204" charset="-52"/>
              </a:rPr>
              <a:t>Ошибка №2. Запугивание последствиями.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CEBBBA-DC82-4F76-A706-1ECE22E9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4" y="1542418"/>
            <a:ext cx="5143494" cy="289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D42A00-8764-4B6E-9994-4EF346E8B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2418"/>
            <a:ext cx="4365356" cy="291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77B3CE-6D3A-4A6F-A913-052257C8E164}"/>
              </a:ext>
            </a:extLst>
          </p:cNvPr>
          <p:cNvSpPr txBox="1"/>
          <p:nvPr/>
        </p:nvSpPr>
        <p:spPr>
          <a:xfrm>
            <a:off x="358404" y="4847093"/>
            <a:ext cx="87236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Montserrat Medium" panose="020B0604020202020204" charset="-52"/>
              </a:rPr>
              <a:t>Рекомендация:</a:t>
            </a:r>
            <a:r>
              <a:rPr lang="ru-RU" sz="2000" dirty="0">
                <a:latin typeface="Montserrat Medium" panose="020B0604020202020204" charset="-52"/>
              </a:rPr>
              <a:t> Вместо запугивания важно объяснить ребенку реальные риски и последствия, подчеркивая важность ответственности и информированности. Подросток должен понимать, почему именно такие решения являются правильными.</a:t>
            </a:r>
          </a:p>
        </p:txBody>
      </p:sp>
    </p:spTree>
    <p:extLst>
      <p:ext uri="{BB962C8B-B14F-4D97-AF65-F5344CB8AC3E}">
        <p14:creationId xmlns:p14="http://schemas.microsoft.com/office/powerpoint/2010/main" xmlns="" val="111096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0BA322A-7A96-41B9-8A5F-00C4D0569165}"/>
              </a:ext>
            </a:extLst>
          </p:cNvPr>
          <p:cNvSpPr/>
          <p:nvPr/>
        </p:nvSpPr>
        <p:spPr>
          <a:xfrm>
            <a:off x="319839" y="429590"/>
            <a:ext cx="10606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Montserrat ExtraBold" panose="020B0604020202020204" charset="-52"/>
              </a:rPr>
              <a:t>Ошибка №3. Стереотипное убеждение родителей: ранняя беременность подростка в школе – только аборт.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FE9294-50F8-49D6-9E55-AF493DB22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40" y="1861653"/>
            <a:ext cx="3059632" cy="253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165FAF-EBE9-4744-AB05-878E903C6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673" y="1814585"/>
            <a:ext cx="3786435" cy="253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D2997B-3BE3-41FB-B708-9127E660A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16" y="1859340"/>
            <a:ext cx="3549713" cy="244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0921D5-54CB-49C0-B236-9046255E31A7}"/>
              </a:ext>
            </a:extLst>
          </p:cNvPr>
          <p:cNvSpPr txBox="1"/>
          <p:nvPr/>
        </p:nvSpPr>
        <p:spPr>
          <a:xfrm>
            <a:off x="154983" y="4719383"/>
            <a:ext cx="1010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Montserrat Medium" panose="020B0604020202020204" charset="-52"/>
              </a:rPr>
              <a:t>Рекомендации:</a:t>
            </a:r>
            <a:r>
              <a:rPr lang="ru-RU" sz="2000" dirty="0">
                <a:latin typeface="Montserrat Medium" panose="020B0604020202020204" charset="-52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Важно не жить сегодняшними страхами, а подумать о будущем;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Обращение за помощью в </a:t>
            </a:r>
            <a:r>
              <a:rPr lang="ru-RU" sz="2000" dirty="0" err="1">
                <a:latin typeface="Montserrat Medium" panose="020B0604020202020204" charset="-52"/>
              </a:rPr>
              <a:t>некомерческие</a:t>
            </a:r>
            <a:r>
              <a:rPr lang="ru-RU" sz="2000" dirty="0">
                <a:latin typeface="Montserrat Medium" panose="020B0604020202020204" charset="-52"/>
              </a:rPr>
              <a:t> организации, которые помогают беременным женщинам и семьям с детьми;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Получить информацию о действующих федеральных и региональных мерах социальной поддержки беременных женщин и семей с детьми. </a:t>
            </a:r>
          </a:p>
        </p:txBody>
      </p:sp>
    </p:spTree>
    <p:extLst>
      <p:ext uri="{BB962C8B-B14F-4D97-AF65-F5344CB8AC3E}">
        <p14:creationId xmlns:p14="http://schemas.microsoft.com/office/powerpoint/2010/main" xmlns="" val="198973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4264B-AF82-4E66-8424-53767B8105CB}"/>
              </a:ext>
            </a:extLst>
          </p:cNvPr>
          <p:cNvSpPr txBox="1"/>
          <p:nvPr/>
        </p:nvSpPr>
        <p:spPr>
          <a:xfrm>
            <a:off x="309967" y="397779"/>
            <a:ext cx="10709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ExtraBold" panose="020B0604020202020204" charset="-52"/>
              </a:rPr>
              <a:t>Ошибка №4. Запугивание парней откровенным видео аборта.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91AF5A-0E95-48C2-94FA-7C2E7A633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281" y="1265688"/>
            <a:ext cx="3924837" cy="2616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6561A6-0C99-44E7-8704-1A8F12EE7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721" y="1365272"/>
            <a:ext cx="4218019" cy="236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05252D-B023-45A7-98C5-94576A90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7" y="1378133"/>
            <a:ext cx="2413711" cy="239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032DC4-2455-4ED1-AB21-038F8619FDE0}"/>
              </a:ext>
            </a:extLst>
          </p:cNvPr>
          <p:cNvSpPr txBox="1"/>
          <p:nvPr/>
        </p:nvSpPr>
        <p:spPr>
          <a:xfrm>
            <a:off x="309967" y="4169044"/>
            <a:ext cx="9546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Montserrat Medium" panose="020B0604020202020204" charset="-52"/>
              </a:rPr>
              <a:t>Рекомендации: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Проводить беседы, направленные на просвещение и предупреждение ранних беременностей, используя научно обоснованные методы обучения и пропаганды безопасного образа жизни.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Развивать эмоциональную зрелость;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Создание условий для занятий спортом и хобби: </a:t>
            </a:r>
          </a:p>
        </p:txBody>
      </p:sp>
    </p:spTree>
    <p:extLst>
      <p:ext uri="{BB962C8B-B14F-4D97-AF65-F5344CB8AC3E}">
        <p14:creationId xmlns:p14="http://schemas.microsoft.com/office/powerpoint/2010/main" xmlns="" val="114313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C47881-81E1-408E-87D6-287BE67AFC18}"/>
              </a:ext>
            </a:extLst>
          </p:cNvPr>
          <p:cNvSpPr txBox="1"/>
          <p:nvPr/>
        </p:nvSpPr>
        <p:spPr>
          <a:xfrm>
            <a:off x="542441" y="325464"/>
            <a:ext cx="9841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Ошибка №5. Сначала учеба, работа, карьера, а потом семья.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033039-ABA2-4195-A271-F454CA212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91" y="1353172"/>
            <a:ext cx="4538930" cy="302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1C45D6-8A3C-40DC-ABB9-089AAC3E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371" y="1279571"/>
            <a:ext cx="4738302" cy="316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77A7E5-C0B6-468E-B00E-C9B66EEDE035}"/>
              </a:ext>
            </a:extLst>
          </p:cNvPr>
          <p:cNvSpPr txBox="1"/>
          <p:nvPr/>
        </p:nvSpPr>
        <p:spPr>
          <a:xfrm>
            <a:off x="346190" y="4742481"/>
            <a:ext cx="8906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Montserrat Medium" panose="020B0604020202020204" charset="-52"/>
              </a:rPr>
              <a:t>Рекомендации: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Регулярное открытое общение с детьми, направленное на построение планов на будущее, где будут фигурировать такие термины, как семья, дети, муж, жена, дом, быт и </a:t>
            </a:r>
            <a:r>
              <a:rPr lang="ru-RU" sz="2000" dirty="0" err="1">
                <a:latin typeface="Montserrat Medium" panose="020B0604020202020204" charset="-52"/>
              </a:rPr>
              <a:t>тд</a:t>
            </a:r>
            <a:r>
              <a:rPr lang="ru-RU" sz="2000" dirty="0">
                <a:latin typeface="Montserrat Medium" panose="020B0604020202020204" charset="-52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Привлечение опыта старшего поколения:</a:t>
            </a:r>
          </a:p>
        </p:txBody>
      </p:sp>
    </p:spTree>
    <p:extLst>
      <p:ext uri="{BB962C8B-B14F-4D97-AF65-F5344CB8AC3E}">
        <p14:creationId xmlns:p14="http://schemas.microsoft.com/office/powerpoint/2010/main" xmlns="" val="25823601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628</Words>
  <Application>Microsoft Office PowerPoint</Application>
  <PresentationFormat>Произвольный</PresentationFormat>
  <Paragraphs>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Montserrat ExtraBold</vt:lpstr>
      <vt:lpstr>Montserrat Medium</vt:lpstr>
      <vt:lpstr>Times New Roman</vt:lpstr>
      <vt:lpstr>Calibri</vt:lpstr>
      <vt:lpstr>Montserrat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Админ</cp:lastModifiedBy>
  <cp:revision>16</cp:revision>
  <dcterms:created xsi:type="dcterms:W3CDTF">2025-05-21T11:30:12Z</dcterms:created>
  <dcterms:modified xsi:type="dcterms:W3CDTF">2025-08-22T03:23:52Z</dcterms:modified>
</cp:coreProperties>
</file>