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  <p:sldId id="257" r:id="rId13"/>
  </p:sldIdLst>
  <p:sldSz cx="12192000" cy="6858000"/>
  <p:notesSz cx="6858000" cy="9144000"/>
  <p:embeddedFontLst>
    <p:embeddedFont>
      <p:font typeface="Montserrat ExtraBold" charset="-52"/>
      <p:bold r:id="rId14"/>
      <p:boldItalic r:id="rId15"/>
    </p:embeddedFont>
    <p:embeddedFont>
      <p:font typeface="Montserrat Light" charset="-52"/>
      <p:regular r:id="rId16"/>
      <p: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Montserrat Medium" charset="-52"/>
      <p:regular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49E0B"/>
    <a:srgbClr val="E9990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2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8115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AEFF993-EF16-400B-859A-402B6D0484C3}"/>
              </a:ext>
            </a:extLst>
          </p:cNvPr>
          <p:cNvSpPr/>
          <p:nvPr/>
        </p:nvSpPr>
        <p:spPr>
          <a:xfrm>
            <a:off x="4739699" y="350745"/>
            <a:ext cx="27126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00000"/>
                </a:solidFill>
                <a:latin typeface="Montserrat ExtraBold" panose="020B0604020202020204" charset="-52"/>
                <a:ea typeface="Calibri" panose="020F0502020204030204" pitchFamily="34" charset="0"/>
              </a:rPr>
              <a:t>Роль матери</a:t>
            </a:r>
            <a:endParaRPr lang="ru-RU" sz="2800" dirty="0">
              <a:solidFill>
                <a:prstClr val="black"/>
              </a:solidFill>
              <a:latin typeface="Montserrat ExtraBold" panose="020B0604020202020204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0EBF59B-5B3E-4EED-8D44-B600E1C067FF}"/>
              </a:ext>
            </a:extLst>
          </p:cNvPr>
          <p:cNvSpPr/>
          <p:nvPr/>
        </p:nvSpPr>
        <p:spPr>
          <a:xfrm>
            <a:off x="7266622" y="1345172"/>
            <a:ext cx="3546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Montserrat ExtraBold" panose="020B0604020202020204" charset="-52"/>
              </a:rPr>
              <a:t>в воспитании сына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B044818-FD00-4B1D-A192-FBE723DF61AA}"/>
              </a:ext>
            </a:extLst>
          </p:cNvPr>
          <p:cNvSpPr/>
          <p:nvPr/>
        </p:nvSpPr>
        <p:spPr>
          <a:xfrm>
            <a:off x="1057180" y="1310541"/>
            <a:ext cx="3852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rgbClr val="000000"/>
                </a:solidFill>
                <a:latin typeface="Montserrat ExtraBold" panose="020B0604020202020204" charset="-52"/>
                <a:ea typeface="Calibri" panose="020F0502020204030204" pitchFamily="34" charset="0"/>
              </a:rPr>
              <a:t>в воспитании дочери</a:t>
            </a:r>
            <a:endParaRPr lang="ru-RU" sz="2400" dirty="0">
              <a:solidFill>
                <a:prstClr val="black"/>
              </a:solidFill>
              <a:latin typeface="Montserrat ExtraBold" panose="020B0604020202020204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11DB91-6364-481D-8618-81D09A2E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517" y="839527"/>
            <a:ext cx="670618" cy="5547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7B42B1-ECF0-4B69-83C6-2D9C9ADC6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867" y="801003"/>
            <a:ext cx="725487" cy="762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D185BC-4A36-4EFB-8316-9721B68ACE69}"/>
              </a:ext>
            </a:extLst>
          </p:cNvPr>
          <p:cNvSpPr txBox="1"/>
          <p:nvPr/>
        </p:nvSpPr>
        <p:spPr>
          <a:xfrm>
            <a:off x="6970726" y="1772206"/>
            <a:ext cx="48210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20B0604020202020204" charset="-52"/>
              </a:rPr>
              <a:t>Мать играет ключевую роль в формировании эмоциональной сферы своего сына: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Montserrat Medium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Формирование уверенности;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Развитие эмоционального интеллекта;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Создание модели отношений;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Укрепление доверия.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36F44B3-AD99-41CE-83AB-58E54EE2E8D7}"/>
              </a:ext>
            </a:extLst>
          </p:cNvPr>
          <p:cNvSpPr txBox="1"/>
          <p:nvPr/>
        </p:nvSpPr>
        <p:spPr>
          <a:xfrm>
            <a:off x="400192" y="1734610"/>
            <a:ext cx="56878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20B0604020202020204" charset="-52"/>
              </a:rPr>
              <a:t>Дочь проецирует поведение матери на себя в будущем. Мама учит девочку быть женственной, воспитывает чувство вкуса, прививает любовь к прекрасному, приучает к уходу за собой. Важнейшие моменты материнского воспитания: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pPr marL="285750" indent="-100013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Поддержка самооценки;</a:t>
            </a:r>
          </a:p>
          <a:p>
            <a:pPr marL="285750" indent="-100013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Обучение женственности;</a:t>
            </a:r>
          </a:p>
          <a:p>
            <a:pPr marL="285750" indent="-100013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Понимание ценностей;</a:t>
            </a:r>
          </a:p>
          <a:p>
            <a:pPr marL="285750" indent="-100013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Разрешение конфликтов мирным путём.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644072-2249-40DC-BDFA-8638FCDE0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1378" y="4803928"/>
            <a:ext cx="2984263" cy="198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596BAF-0D0A-4772-8E04-4461CA80F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771" y="4786393"/>
            <a:ext cx="2071607" cy="207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F936270-3FA7-4598-BA7A-D5C5210E1F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1831" y="4768100"/>
            <a:ext cx="3134850" cy="208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reeform 10"/>
          <p:cNvSpPr/>
          <p:nvPr/>
        </p:nvSpPr>
        <p:spPr>
          <a:xfrm flipH="1">
            <a:off x="-117637" y="-616138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72554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8BD6138-09ED-4E43-8E62-0E9DBF5AF1B7}"/>
              </a:ext>
            </a:extLst>
          </p:cNvPr>
          <p:cNvSpPr/>
          <p:nvPr/>
        </p:nvSpPr>
        <p:spPr>
          <a:xfrm>
            <a:off x="425495" y="407926"/>
            <a:ext cx="53671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Montserrat ExtraBold" panose="020B0604020202020204" charset="-52"/>
                <a:ea typeface="Calibri" panose="020F0502020204030204" pitchFamily="34" charset="0"/>
              </a:rPr>
              <a:t>Функции отца в семье</a:t>
            </a:r>
            <a:endParaRPr lang="ru-RU" sz="2800" dirty="0">
              <a:latin typeface="Montserrat ExtraBold" panose="020B0604020202020204" charset="-52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BF600D3-9D41-4C76-AF1F-5E929BD3BEEC}"/>
              </a:ext>
            </a:extLst>
          </p:cNvPr>
          <p:cNvSpPr/>
          <p:nvPr/>
        </p:nvSpPr>
        <p:spPr>
          <a:xfrm>
            <a:off x="6144019" y="407926"/>
            <a:ext cx="5218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00000"/>
                </a:solidFill>
                <a:latin typeface="Montserrat ExtraBold" panose="020B0604020202020204" charset="-52"/>
                <a:ea typeface="Calibri" panose="020F0502020204030204" pitchFamily="34" charset="0"/>
              </a:rPr>
              <a:t>Функции матери в семье</a:t>
            </a:r>
            <a:endParaRPr lang="ru-RU" sz="2800" dirty="0">
              <a:solidFill>
                <a:prstClr val="black"/>
              </a:solidFill>
              <a:latin typeface="Montserrat ExtraBold" panose="020B060402020202020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BDAA5B-CC99-4AF9-8DD9-A0C534F9CD44}"/>
              </a:ext>
            </a:extLst>
          </p:cNvPr>
          <p:cNvSpPr txBox="1"/>
          <p:nvPr/>
        </p:nvSpPr>
        <p:spPr>
          <a:xfrm>
            <a:off x="316237" y="1114569"/>
            <a:ext cx="4788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Глава семьи;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Материальное обеспечение семьи;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Решение технических и бытовых проблем;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Воспитательная функция.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5CEED5-6018-4310-8F22-4807A5E7A375}"/>
              </a:ext>
            </a:extLst>
          </p:cNvPr>
          <p:cNvSpPr txBox="1"/>
          <p:nvPr/>
        </p:nvSpPr>
        <p:spPr>
          <a:xfrm>
            <a:off x="6634374" y="1038078"/>
            <a:ext cx="4329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Репродуктивная функция;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Хозяйственно-бытовая роль;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Воспитательная функция;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Организация досуга;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Montserrat Medium" panose="020B0604020202020204" charset="-52"/>
              </a:rPr>
              <a:t>Функция первичного социального контроля.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C321931-A0D0-4A36-A347-D4BAB34A8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0097" y="4943959"/>
            <a:ext cx="2599036" cy="173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D3A5F9-5BD4-4FB7-9A13-392DB0CF7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474" y="3332710"/>
            <a:ext cx="3042936" cy="2031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C7B4736-0A0D-4218-8973-87E55CBDEA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57" y="5421453"/>
            <a:ext cx="2240497" cy="140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EBF7AA7-B2C0-44E8-B800-709617A3D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410" y="3284847"/>
            <a:ext cx="2283859" cy="1522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42E1086-5586-4C68-BE58-518D341809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845"/>
          <a:stretch/>
        </p:blipFill>
        <p:spPr>
          <a:xfrm>
            <a:off x="8645450" y="3284847"/>
            <a:ext cx="1945086" cy="1847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E860889-F390-476B-8B53-239F181528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5185" y="4964145"/>
            <a:ext cx="2540454" cy="169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BF3B9BE-E868-418D-B6D2-080C008A76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9825" y="3324122"/>
            <a:ext cx="2357170" cy="1768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21C5114-AB51-4182-BA89-F298B5B3A5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6554" y="0"/>
            <a:ext cx="34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696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6C44E7F-3498-4CA9-A023-07526941E230}"/>
              </a:ext>
            </a:extLst>
          </p:cNvPr>
          <p:cNvSpPr/>
          <p:nvPr/>
        </p:nvSpPr>
        <p:spPr>
          <a:xfrm>
            <a:off x="497315" y="520680"/>
            <a:ext cx="6096000" cy="5342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счастье, любовь и удача,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летом поездки на дачу.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праздник, семейные даты,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Подарки, покупки, приятные траты.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Рождение детей, первый шаг, первый лепет,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Мечты о хорошем, волнение и трепет.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труд, друг о друге забота,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много домашней работы.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важно!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Семья – это сложно!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Но счастливо жить одному невозможно!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Всегда будьте вместе, любовь берегите,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Обиды и ссоры подальше гоните,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Хочу, чтоб про нас говорили друзья: 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Montserrat Medium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Какая хорошая Ваша семья!</a:t>
            </a:r>
            <a:endParaRPr lang="ru-RU" sz="2000" dirty="0">
              <a:latin typeface="Montserrat Medium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255B9B1-B3DE-4F83-8718-683B9CF1C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4147" y="151945"/>
            <a:ext cx="3673642" cy="248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2AEC9DF-D308-40FF-9FBF-8BCC500100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58"/>
          <a:stretch/>
        </p:blipFill>
        <p:spPr>
          <a:xfrm>
            <a:off x="8199457" y="2477026"/>
            <a:ext cx="2644315" cy="2373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B5B9FE0-6216-4DDC-928A-E5C234F2D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44" r="7894"/>
          <a:stretch/>
        </p:blipFill>
        <p:spPr>
          <a:xfrm>
            <a:off x="6153932" y="4380974"/>
            <a:ext cx="2805740" cy="237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FB10334-C4B3-4BD7-8552-DDB3100E9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0870" y="2477027"/>
            <a:ext cx="2331364" cy="1903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8965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74051" y="3285375"/>
            <a:ext cx="4164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Родители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378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D4D6C8-2D37-4333-9658-00654FEA76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761" y="1544388"/>
            <a:ext cx="4038783" cy="269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A9E4211-8B8D-419B-8614-902B36621F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551" y="4353947"/>
            <a:ext cx="2504053" cy="250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3572D2-D796-4958-80F4-7C3B2A7AA0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1706" y="534810"/>
            <a:ext cx="6892640" cy="37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033E3C-7892-431E-AAAE-7A05AA4D2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56"/>
          <a:stretch/>
        </p:blipFill>
        <p:spPr>
          <a:xfrm>
            <a:off x="0" y="4505919"/>
            <a:ext cx="6364637" cy="2504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A37FF51-3CE2-4000-8431-64AC4CB006E8}"/>
              </a:ext>
            </a:extLst>
          </p:cNvPr>
          <p:cNvSpPr/>
          <p:nvPr/>
        </p:nvSpPr>
        <p:spPr>
          <a:xfrm>
            <a:off x="505025" y="696830"/>
            <a:ext cx="2690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latin typeface="Montserrat ExtraBold" panose="00000900000000000000" pitchFamily="2" charset="-52"/>
              </a:rPr>
              <a:t>Улыбнись))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3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F46CCFB-DC10-45D6-AF5E-ADD8F749F208}"/>
              </a:ext>
            </a:extLst>
          </p:cNvPr>
          <p:cNvSpPr/>
          <p:nvPr/>
        </p:nvSpPr>
        <p:spPr>
          <a:xfrm>
            <a:off x="2143729" y="285478"/>
            <a:ext cx="1117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папа</a:t>
            </a:r>
            <a:endParaRPr lang="ru-RU" sz="2800" dirty="0">
              <a:solidFill>
                <a:prstClr val="black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5787052-904C-4290-9D8F-EF002B68FE4C}"/>
              </a:ext>
            </a:extLst>
          </p:cNvPr>
          <p:cNvSpPr/>
          <p:nvPr/>
        </p:nvSpPr>
        <p:spPr>
          <a:xfrm>
            <a:off x="7857942" y="353207"/>
            <a:ext cx="1217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мама</a:t>
            </a:r>
            <a:endParaRPr lang="ru-RU" sz="2800" dirty="0">
              <a:solidFill>
                <a:prstClr val="black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85D7D55-AD9B-484D-9E7A-70E1CC30E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26" y="876232"/>
            <a:ext cx="3090373" cy="19314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81E8B7F-8CA8-4AF0-9BD5-88F413062C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654" y="2983148"/>
            <a:ext cx="2542171" cy="1591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6800E5A-483A-404E-976D-7E8AACA4D7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9007" y="2736855"/>
            <a:ext cx="3061699" cy="2296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D867D09-1142-4E87-94AB-C88006B9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69" t="13363" r="32755" b="16517"/>
          <a:stretch/>
        </p:blipFill>
        <p:spPr>
          <a:xfrm>
            <a:off x="170970" y="4574943"/>
            <a:ext cx="3090373" cy="21356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A8A653A-D5FE-491E-A976-6EF03D3F1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733" y="285478"/>
            <a:ext cx="1889046" cy="236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6BE8B54-B9E6-4734-AA8B-71EA07E58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9644" y="5124324"/>
            <a:ext cx="2033394" cy="166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0DFB84A-932A-438F-B096-44AB7CDE94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982" y="1021535"/>
            <a:ext cx="2992553" cy="17861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BCB7BA7-688B-4BF0-9457-34191460A8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335" y="2952823"/>
            <a:ext cx="2240106" cy="173367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50CA677-9E59-4E03-9743-9F03D3964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213" y="4969627"/>
            <a:ext cx="3082091" cy="173367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DACFC26-3995-48D6-98D6-3BC288E4F1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865098"/>
            <a:ext cx="2104682" cy="182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569A8F8-F653-4B62-B8FF-289799FC2E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10" r="6285"/>
          <a:stretch/>
        </p:blipFill>
        <p:spPr>
          <a:xfrm>
            <a:off x="9534925" y="661030"/>
            <a:ext cx="1887031" cy="220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259893-3E8C-49E3-BB72-68C755A5467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13109" y="3254742"/>
            <a:ext cx="7103106" cy="34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210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CF6C5EE-B36D-4C6F-9AC8-0E377CE39912}"/>
              </a:ext>
            </a:extLst>
          </p:cNvPr>
          <p:cNvSpPr/>
          <p:nvPr/>
        </p:nvSpPr>
        <p:spPr>
          <a:xfrm>
            <a:off x="486090" y="384247"/>
            <a:ext cx="2113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мужчины</a:t>
            </a:r>
            <a:endParaRPr lang="ru-RU" sz="2800" dirty="0">
              <a:solidFill>
                <a:prstClr val="black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88D08C2-CBA8-42C2-86EC-C2142F6A0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5388" y="4057977"/>
            <a:ext cx="2632671" cy="1755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E195FC-C479-453E-9396-A9D037612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358" y="1250610"/>
            <a:ext cx="3843580" cy="2565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16E3417-E6B8-49AF-B166-DAFED2F8A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675" y="1201266"/>
            <a:ext cx="3861421" cy="2565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51EBF85-65FC-4356-A8AA-D0B8E531E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4867" y="363968"/>
            <a:ext cx="2452684" cy="320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1D18DDD-2698-4201-BB68-ADB4CA9AA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896" y="4057977"/>
            <a:ext cx="3755952" cy="2584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0B099F0-A4B6-4E0F-AB1F-D106ED4C59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675" y="4080548"/>
            <a:ext cx="3491713" cy="261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6578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0A94DD-13B0-45DB-800C-AC4B789B0E7F}"/>
              </a:ext>
            </a:extLst>
          </p:cNvPr>
          <p:cNvSpPr/>
          <p:nvPr/>
        </p:nvSpPr>
        <p:spPr>
          <a:xfrm>
            <a:off x="439916" y="572715"/>
            <a:ext cx="2193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женщины</a:t>
            </a:r>
            <a:endParaRPr lang="ru-RU" sz="2800" dirty="0">
              <a:solidFill>
                <a:prstClr val="black"/>
              </a:solidFill>
              <a:latin typeface="Montserrat Light" panose="000004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D0204A-FC0C-476C-8B51-94A3891DA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671" y="1474352"/>
            <a:ext cx="3681845" cy="24564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5C5B13-53D1-4C1E-8403-316A049C8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916" y="4164448"/>
            <a:ext cx="3657600" cy="2438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8ECF504-45A0-47BB-8D18-0F4CB7318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2641" y="1476270"/>
            <a:ext cx="3681845" cy="24545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08575C0-0349-48C6-895A-91718929C3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75" t="17628" r="37203" b="15705"/>
          <a:stretch/>
        </p:blipFill>
        <p:spPr>
          <a:xfrm>
            <a:off x="8227771" y="1474352"/>
            <a:ext cx="3039007" cy="2310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6A413DC-7C3E-4F74-B895-0A14824D1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6886" y="4164448"/>
            <a:ext cx="3657600" cy="2438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6A61CF50-818C-4BD3-87C0-4B141DA5C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4486" y="4164448"/>
            <a:ext cx="2603711" cy="146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51426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ACACEE-2741-421B-A739-14E1959B3024}"/>
              </a:ext>
            </a:extLst>
          </p:cNvPr>
          <p:cNvSpPr/>
          <p:nvPr/>
        </p:nvSpPr>
        <p:spPr>
          <a:xfrm>
            <a:off x="3480551" y="433336"/>
            <a:ext cx="4613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ExtraBold" panose="00000900000000000000" pitchFamily="2" charset="-52"/>
              </a:rPr>
              <a:t>Родительская любовь</a:t>
            </a:r>
            <a:endParaRPr lang="ru-RU" sz="2800" dirty="0">
              <a:solidFill>
                <a:prstClr val="black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302A0C0-89AE-414A-82E5-EEED30D199EC}"/>
              </a:ext>
            </a:extLst>
          </p:cNvPr>
          <p:cNvSpPr/>
          <p:nvPr/>
        </p:nvSpPr>
        <p:spPr>
          <a:xfrm>
            <a:off x="543714" y="1843255"/>
            <a:ext cx="3804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Montserrat ExtraBold" panose="020B0604020202020204" charset="-52"/>
              </a:rPr>
              <a:t>материнская любовь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0A01761-5632-4E23-A92A-4FC2C19AD41C}"/>
              </a:ext>
            </a:extLst>
          </p:cNvPr>
          <p:cNvSpPr/>
          <p:nvPr/>
        </p:nvSpPr>
        <p:spPr>
          <a:xfrm>
            <a:off x="7104208" y="1798615"/>
            <a:ext cx="3328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Montserrat ExtraBold" panose="020B0604020202020204" charset="-52"/>
              </a:rPr>
              <a:t>отцовская любовь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2FCA8B22-D83E-43CA-9AEB-C47637851A3C}"/>
              </a:ext>
            </a:extLst>
          </p:cNvPr>
          <p:cNvSpPr/>
          <p:nvPr/>
        </p:nvSpPr>
        <p:spPr>
          <a:xfrm rot="2919002">
            <a:off x="4675219" y="871363"/>
            <a:ext cx="170481" cy="109371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B46D9F-DFB0-41FD-ADF9-DBBEEE81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91461">
            <a:off x="6528806" y="1058660"/>
            <a:ext cx="871804" cy="786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4010B6-D68F-4FF2-845D-56E9EA74552B}"/>
              </a:ext>
            </a:extLst>
          </p:cNvPr>
          <p:cNvSpPr txBox="1"/>
          <p:nvPr/>
        </p:nvSpPr>
        <p:spPr>
          <a:xfrm>
            <a:off x="463123" y="2293734"/>
            <a:ext cx="4583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20B0604020202020204" charset="-52"/>
              </a:rPr>
              <a:t>Мать испытывает сильную любовь к своим детям. Её любовь безусловна. Ребенок любим просто за то, что он есть.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FD2F6C-7594-4EE7-A6D7-CFA9672C1B45}"/>
              </a:ext>
            </a:extLst>
          </p:cNvPr>
          <p:cNvSpPr txBox="1"/>
          <p:nvPr/>
        </p:nvSpPr>
        <p:spPr>
          <a:xfrm>
            <a:off x="6545775" y="2260280"/>
            <a:ext cx="4445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20B0604020202020204" charset="-52"/>
              </a:rPr>
              <a:t>Это обусловленная любовь. Отец может гордиться своим ребёнком за достижения, выполнение обязанностей, порядком в делах, смелость и дисциплину.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E6940D6-B1C2-4845-9313-DAAFB0433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714" y="3944303"/>
            <a:ext cx="4066344" cy="2287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4C21E9C-A313-4ADD-9BF8-37CFBB0F99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860" y="4087062"/>
            <a:ext cx="3502264" cy="2337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reeform 10"/>
          <p:cNvSpPr/>
          <p:nvPr/>
        </p:nvSpPr>
        <p:spPr>
          <a:xfrm flipH="1">
            <a:off x="-11764" y="-404026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58601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1370332-AA8D-468A-BD37-59A4E5C2DBF1}"/>
              </a:ext>
            </a:extLst>
          </p:cNvPr>
          <p:cNvSpPr/>
          <p:nvPr/>
        </p:nvSpPr>
        <p:spPr>
          <a:xfrm>
            <a:off x="425986" y="346699"/>
            <a:ext cx="8622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Montserrat Light" panose="00000400000000000000" pitchFamily="2" charset="-52"/>
              </a:rPr>
              <a:t> </a:t>
            </a:r>
            <a:r>
              <a:rPr lang="ru-RU" sz="2800" dirty="0">
                <a:latin typeface="Montserrat ExtraBold" panose="020B0604020202020204" charset="-52"/>
              </a:rPr>
              <a:t>Принципы ответственного родительства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33157C-9693-4EBC-9947-0B470B8E6BB4}"/>
              </a:ext>
            </a:extLst>
          </p:cNvPr>
          <p:cNvSpPr txBox="1"/>
          <p:nvPr/>
        </p:nvSpPr>
        <p:spPr>
          <a:xfrm>
            <a:off x="425985" y="869919"/>
            <a:ext cx="107172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Medium" panose="020B0604020202020204" charset="-52"/>
              </a:rPr>
              <a:t>1. Любовь и поддержка: родители выражают любовь, заботу и поддержку по отношению к своим детям, показывая им, что они всегда могут рассчитывать на родительскую поддержку.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r>
              <a:rPr lang="ru-RU" dirty="0">
                <a:latin typeface="Montserrat Medium" panose="020B0604020202020204" charset="-52"/>
              </a:rPr>
              <a:t>2. Эмоциональная доступность: родители стремятся быть эмоционально доступными для своих детей, выражая свои чувства и понимая эмоциональные потребности ребенка.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r>
              <a:rPr lang="ru-RU" dirty="0">
                <a:latin typeface="Montserrat Medium" panose="020B0604020202020204" charset="-52"/>
              </a:rPr>
              <a:t>3. Обучение и моделирование: родители стараются обучать своих детей навыкам социального взаимодействия, эмоциональной регуляции и ответственности, а также являться моделью для подражания.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r>
              <a:rPr lang="ru-RU" dirty="0">
                <a:latin typeface="Montserrat Medium" panose="020B0604020202020204" charset="-52"/>
              </a:rPr>
              <a:t>4. Границы и последовательность: родители устанавливают четкие границы и правила, соблюдение которых помогает детям развивать саморегуляцию и уважение к другим.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r>
              <a:rPr lang="ru-RU" dirty="0">
                <a:latin typeface="Montserrat Medium" panose="020B0604020202020204" charset="-52"/>
              </a:rPr>
              <a:t>5. Участие в жизни ребенка: родители активно участвуют в жизни своих детей, поддерживая их интересы, достижения и развитие.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r>
              <a:rPr lang="ru-RU" dirty="0">
                <a:latin typeface="Montserrat Medium" panose="020B0604020202020204" charset="-52"/>
              </a:rPr>
              <a:t>6. Постоянное обучение и рост: родители стремятся постоянно улучшать свои навыки воспитания, быть готовыми к изменениям и росту как личности.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485237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8BEB985-1176-42FE-A73C-75747117F4ED}"/>
              </a:ext>
            </a:extLst>
          </p:cNvPr>
          <p:cNvSpPr/>
          <p:nvPr/>
        </p:nvSpPr>
        <p:spPr>
          <a:xfrm>
            <a:off x="4716261" y="375091"/>
            <a:ext cx="2167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000000"/>
                </a:solidFill>
                <a:latin typeface="Montserrat ExtraBold" panose="020B0604020202020204" charset="-52"/>
                <a:ea typeface="Calibri" panose="020F0502020204030204" pitchFamily="34" charset="0"/>
              </a:rPr>
              <a:t>Роль отца</a:t>
            </a:r>
            <a:endParaRPr lang="ru-RU" sz="2800" dirty="0">
              <a:solidFill>
                <a:prstClr val="black"/>
              </a:solidFill>
              <a:latin typeface="Montserrat ExtraBold" panose="020B0604020202020204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1AF0D-9A53-4C31-9618-41560EA4B770}"/>
              </a:ext>
            </a:extLst>
          </p:cNvPr>
          <p:cNvSpPr txBox="1"/>
          <p:nvPr/>
        </p:nvSpPr>
        <p:spPr>
          <a:xfrm>
            <a:off x="1005517" y="1320778"/>
            <a:ext cx="373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tserrat ExtraBold" panose="020B0604020202020204" charset="-52"/>
              </a:rPr>
              <a:t>в воспитании сына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C68BDE-30CB-40AA-9239-3652FD4C83CB}"/>
              </a:ext>
            </a:extLst>
          </p:cNvPr>
          <p:cNvSpPr txBox="1"/>
          <p:nvPr/>
        </p:nvSpPr>
        <p:spPr>
          <a:xfrm>
            <a:off x="6846266" y="1365927"/>
            <a:ext cx="424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Montserrat ExtraBold" panose="020B0604020202020204" charset="-52"/>
                <a:ea typeface="Calibri" panose="020F0502020204030204" pitchFamily="34" charset="0"/>
              </a:rPr>
              <a:t>в воспитании дочери</a:t>
            </a:r>
            <a:endParaRPr lang="ru-RU" sz="2400" dirty="0">
              <a:latin typeface="Montserrat ExtraBold" panose="020B060402020202020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F9A7F6-081C-4F64-A2E6-8A41E9C458BB}"/>
              </a:ext>
            </a:extLst>
          </p:cNvPr>
          <p:cNvSpPr txBox="1"/>
          <p:nvPr/>
        </p:nvSpPr>
        <p:spPr>
          <a:xfrm>
            <a:off x="375189" y="1913554"/>
            <a:ext cx="49904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отец является для него примером правильного мужского поведения – в отношении своей семьи, любимой женщины, друзей, будущих детей;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Папина поддержка и признание, развитие самостоятельности, мужественности, уважения к женщине – все это и есть главные задачи воспитания сына отцом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FC6E13-D37F-4DF3-8504-D5D23E665C77}"/>
              </a:ext>
            </a:extLst>
          </p:cNvPr>
          <p:cNvSpPr txBox="1"/>
          <p:nvPr/>
        </p:nvSpPr>
        <p:spPr>
          <a:xfrm>
            <a:off x="6699877" y="1913554"/>
            <a:ext cx="4539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взрослея, дочь применяет образ папы при выборе спутника жизни, мужа, парня;</a:t>
            </a:r>
          </a:p>
          <a:p>
            <a:endParaRPr lang="ru-RU" dirty="0">
              <a:latin typeface="Montserrat Medium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Montserrat Medium" panose="020B0604020202020204" charset="-52"/>
              </a:rPr>
              <a:t>отцу следует относиться к дочери как к леди, принцессе, воспитывая тем самым в ней женское достоинство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xmlns="" id="{7A069A47-1333-477C-878E-8FD11E204C9A}"/>
              </a:ext>
            </a:extLst>
          </p:cNvPr>
          <p:cNvSpPr/>
          <p:nvPr/>
        </p:nvSpPr>
        <p:spPr>
          <a:xfrm rot="3181978">
            <a:off x="4978584" y="788726"/>
            <a:ext cx="225618" cy="76921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09D977-2213-462F-804B-CA07C06F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46094">
            <a:off x="6327452" y="780107"/>
            <a:ext cx="262151" cy="7864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5830FD3-B92C-4F5E-BB0F-65CA6D28C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476" y="4906988"/>
            <a:ext cx="2662546" cy="177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94335F8-EC32-40D7-8FD7-50487F683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3242" y="4929975"/>
            <a:ext cx="3117514" cy="175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EF3D330-7B6B-4FD9-A8DE-E7478130F0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9877" y="4700313"/>
            <a:ext cx="2781342" cy="1981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reeform 10"/>
          <p:cNvSpPr/>
          <p:nvPr/>
        </p:nvSpPr>
        <p:spPr>
          <a:xfrm flipH="1">
            <a:off x="-184515" y="-688940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2444788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534</Words>
  <Application>Microsoft Office PowerPoint</Application>
  <PresentationFormat>Произвольный</PresentationFormat>
  <Paragraphs>74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Montserrat ExtraBold</vt:lpstr>
      <vt:lpstr>Montserrat Light</vt:lpstr>
      <vt:lpstr>Calibri</vt:lpstr>
      <vt:lpstr>Montserrat Medium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Админ</cp:lastModifiedBy>
  <cp:revision>23</cp:revision>
  <dcterms:created xsi:type="dcterms:W3CDTF">2025-05-21T11:30:12Z</dcterms:created>
  <dcterms:modified xsi:type="dcterms:W3CDTF">2025-08-22T03:10:08Z</dcterms:modified>
</cp:coreProperties>
</file>