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8" r:id="rId2"/>
    <p:sldId id="262" r:id="rId3"/>
    <p:sldId id="260" r:id="rId4"/>
    <p:sldId id="264" r:id="rId5"/>
    <p:sldId id="257" r:id="rId6"/>
    <p:sldId id="266" r:id="rId7"/>
    <p:sldId id="267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Montserrat Light" panose="020B0604020202020204" charset="-52"/>
      <p:regular r:id="rId13"/>
      <p:italic r:id="rId14"/>
    </p:embeddedFont>
    <p:embeddedFont>
      <p:font typeface="Montserrat ExtraBold" panose="020B0604020202020204" charset="-52"/>
      <p:bold r:id="rId15"/>
      <p:boldItalic r:id="rId16"/>
    </p:embeddedFont>
    <p:embeddedFont>
      <p:font typeface="Montserrat Medium" panose="020B0604020202020204" charset="-52"/>
      <p:regular r:id="rId17"/>
      <p:italic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26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808" y="352356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.sv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8.jpg"/><Relationship Id="rId7" Type="http://schemas.openxmlformats.org/officeDocument/2006/relationships/image" Target="../media/image26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jp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515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1450D6A-685E-4085-8019-BA7D5CA1B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42" y="4720492"/>
            <a:ext cx="3711950" cy="18128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A140A04-3443-45B7-A968-047220BDF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521" y="2324063"/>
            <a:ext cx="4152774" cy="2113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A8AC9B-817B-4316-AFE1-1C3075BDD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446" y="4662239"/>
            <a:ext cx="3200207" cy="18710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A52624-FD47-4342-B8D1-EDD797555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49" y="2324063"/>
            <a:ext cx="3788743" cy="204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59" y="2064071"/>
            <a:ext cx="2427514" cy="230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Freeform 3"/>
          <p:cNvSpPr/>
          <p:nvPr/>
        </p:nvSpPr>
        <p:spPr>
          <a:xfrm rot="6416334" flipH="1">
            <a:off x="-117445" y="-1715009"/>
            <a:ext cx="4411831" cy="4571846"/>
          </a:xfrm>
          <a:custGeom>
            <a:avLst/>
            <a:gdLst/>
            <a:ahLst/>
            <a:cxnLst/>
            <a:rect l="l" t="t" r="r" b="b"/>
            <a:pathLst>
              <a:path w="4411831" h="4571846">
                <a:moveTo>
                  <a:pt x="4411832" y="0"/>
                </a:moveTo>
                <a:lnTo>
                  <a:pt x="0" y="0"/>
                </a:lnTo>
                <a:lnTo>
                  <a:pt x="0" y="4571846"/>
                </a:lnTo>
                <a:lnTo>
                  <a:pt x="4411832" y="4571846"/>
                </a:lnTo>
                <a:lnTo>
                  <a:pt x="4411832" y="0"/>
                </a:lnTo>
                <a:close/>
              </a:path>
            </a:pathLst>
          </a:custGeom>
          <a:blipFill>
            <a:blip r:embed="rId7">
              <a:alphaModFix amt="76000"/>
            </a:blip>
            <a:stretch>
              <a:fillRect/>
            </a:stretch>
          </a:blipFill>
        </p:spPr>
      </p:sp>
      <p:sp>
        <p:nvSpPr>
          <p:cNvPr id="15" name="Прямоугольник 14"/>
          <p:cNvSpPr/>
          <p:nvPr/>
        </p:nvSpPr>
        <p:spPr>
          <a:xfrm>
            <a:off x="4000773" y="805772"/>
            <a:ext cx="7286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Отгадайте слова, зашифрованные </a:t>
            </a:r>
          </a:p>
          <a:p>
            <a:r>
              <a:rPr lang="ru-RU" sz="2800" dirty="0" smtClean="0">
                <a:latin typeface="Montserrat ExtraBold" panose="00000900000000000000" pitchFamily="2" charset="-52"/>
              </a:rPr>
              <a:t>в ребусах 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212772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1006" y="3285375"/>
            <a:ext cx="955101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Как </a:t>
            </a:r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и </a:t>
            </a:r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для чего </a:t>
            </a:r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создаётся </a:t>
            </a:r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семья</a:t>
            </a:r>
            <a:r>
              <a:rPr lang="ru-RU" sz="4000" dirty="0">
                <a:solidFill>
                  <a:schemeClr val="bg1"/>
                </a:solidFill>
                <a:latin typeface="Montserrat Light" panose="00000400000000000000" pitchFamily="2" charset="-52"/>
              </a:rPr>
              <a:t>?</a:t>
            </a:r>
            <a:endParaRPr lang="en-US" sz="4000" dirty="0">
              <a:solidFill>
                <a:schemeClr val="bg1"/>
              </a:solidFill>
              <a:latin typeface="Montserrat Light" panose="000004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70378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BC6D77-1D06-47F7-85AC-1506D33F3559}"/>
              </a:ext>
            </a:extLst>
          </p:cNvPr>
          <p:cNvSpPr txBox="1"/>
          <p:nvPr/>
        </p:nvSpPr>
        <p:spPr>
          <a:xfrm>
            <a:off x="573438" y="495945"/>
            <a:ext cx="10461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dirty="0">
                <a:solidFill>
                  <a:prstClr val="black"/>
                </a:solidFill>
                <a:latin typeface="Montserrat Medium" panose="020B0604020202020204" charset="-52"/>
              </a:rPr>
              <a:t>Семья́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 — социальный институт, являющийся базовой ячейкой </a:t>
            </a:r>
            <a:endParaRPr lang="ru-RU" sz="2000" dirty="0" smtClean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lvl="0"/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общества</a:t>
            </a: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, характеризующийся следующими признаками: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 добровольность вступления в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брак </a:t>
            </a:r>
            <a:endParaRPr lang="ru-RU" sz="2000" dirty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общность быта у членов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семьи </a:t>
            </a:r>
            <a:endParaRPr lang="ru-RU" sz="2000" dirty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вступление в брачные </a:t>
            </a:r>
            <a:r>
              <a:rPr lang="ru-RU" sz="2000" dirty="0" smtClean="0">
                <a:solidFill>
                  <a:prstClr val="black"/>
                </a:solidFill>
                <a:latin typeface="Montserrat Medium" panose="020B0604020202020204" charset="-52"/>
              </a:rPr>
              <a:t>отношения </a:t>
            </a:r>
            <a:endParaRPr lang="ru-RU" sz="2000" dirty="0">
              <a:solidFill>
                <a:prstClr val="black"/>
              </a:solidFill>
              <a:latin typeface="Montserrat Medium" panose="020B0604020202020204" charset="-52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Montserrat Medium" panose="020B0604020202020204" charset="-52"/>
              </a:rPr>
              <a:t>стремление к рождению детей, их социализации и воспитанию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1507084-5541-4359-AD60-08B883F50E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05" y="2400917"/>
            <a:ext cx="3079261" cy="17320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2D463C8-40F8-426C-B685-E6B044450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251" y="2345822"/>
            <a:ext cx="4051650" cy="2701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EFE3C5-9BE4-434A-8B5F-3FC2A22120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735" y="3905573"/>
            <a:ext cx="5248759" cy="29524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E72D535-04D2-41E9-85BF-8167CFB1DF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/>
          <a:stretch/>
        </p:blipFill>
        <p:spPr>
          <a:xfrm>
            <a:off x="40394" y="3045001"/>
            <a:ext cx="3431225" cy="27286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reeform 8"/>
          <p:cNvSpPr/>
          <p:nvPr/>
        </p:nvSpPr>
        <p:spPr>
          <a:xfrm rot="-7742790">
            <a:off x="8773460" y="-687478"/>
            <a:ext cx="2565930" cy="3027876"/>
          </a:xfrm>
          <a:custGeom>
            <a:avLst/>
            <a:gdLst/>
            <a:ahLst/>
            <a:cxnLst/>
            <a:rect l="l" t="t" r="r" b="b"/>
            <a:pathLst>
              <a:path w="4366134" h="5870432">
                <a:moveTo>
                  <a:pt x="0" y="0"/>
                </a:moveTo>
                <a:lnTo>
                  <a:pt x="4366133" y="0"/>
                </a:lnTo>
                <a:lnTo>
                  <a:pt x="4366133" y="5870432"/>
                </a:lnTo>
                <a:lnTo>
                  <a:pt x="0" y="58704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9921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18579" y="593431"/>
            <a:ext cx="5139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latin typeface="Montserrat ExtraBold" panose="00000900000000000000" pitchFamily="2" charset="-52"/>
              </a:rPr>
              <a:t>мотивы </a:t>
            </a:r>
            <a:r>
              <a:rPr lang="ru-RU" sz="2800" dirty="0">
                <a:latin typeface="Montserrat ExtraBold" panose="00000900000000000000" pitchFamily="2" charset="-52"/>
              </a:rPr>
              <a:t>создания семьи </a:t>
            </a:r>
            <a:endParaRPr lang="ru-RU" sz="2800" dirty="0">
              <a:latin typeface="Montserrat Light" panose="00000400000000000000" pitchFamily="2" charset="-5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CC905E-58EB-4E2B-B983-20C63FCF551B}"/>
              </a:ext>
            </a:extLst>
          </p:cNvPr>
          <p:cNvSpPr txBox="1"/>
          <p:nvPr/>
        </p:nvSpPr>
        <p:spPr>
          <a:xfrm>
            <a:off x="214719" y="1979093"/>
            <a:ext cx="3425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Поиск эмоциональной поддержки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B43EB1-BEB3-41FA-9044-5A6E0B3AF608}"/>
              </a:ext>
            </a:extLst>
          </p:cNvPr>
          <p:cNvSpPr txBox="1"/>
          <p:nvPr/>
        </p:nvSpPr>
        <p:spPr>
          <a:xfrm>
            <a:off x="3400641" y="2387443"/>
            <a:ext cx="35688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Самореализация</a:t>
            </a:r>
            <a:r>
              <a:rPr lang="ru-RU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67489-811D-4350-B60C-D34B61D3EEAF}"/>
              </a:ext>
            </a:extLst>
          </p:cNvPr>
          <p:cNvSpPr txBox="1"/>
          <p:nvPr/>
        </p:nvSpPr>
        <p:spPr>
          <a:xfrm>
            <a:off x="8139307" y="1279057"/>
            <a:ext cx="32236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Совместное развитие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89382D-A6F7-43E7-ACA7-2565B807D5A3}"/>
              </a:ext>
            </a:extLst>
          </p:cNvPr>
          <p:cNvSpPr txBox="1"/>
          <p:nvPr/>
        </p:nvSpPr>
        <p:spPr>
          <a:xfrm>
            <a:off x="6152940" y="4211123"/>
            <a:ext cx="4210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Социальный престиж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958DDEC-4F57-46A6-B362-8725BE6214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36" y="4512767"/>
            <a:ext cx="2988301" cy="19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1E89A5B-0AD0-42F7-AFBA-3332C586A3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626" y="1744285"/>
            <a:ext cx="2622985" cy="1748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AA0B2235-DB6C-46BA-9382-9417093B80D6}"/>
              </a:ext>
            </a:extLst>
          </p:cNvPr>
          <p:cNvCxnSpPr/>
          <p:nvPr/>
        </p:nvCxnSpPr>
        <p:spPr>
          <a:xfrm flipH="1">
            <a:off x="2293749" y="1116651"/>
            <a:ext cx="1379275" cy="8463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FB514302-2294-4743-977F-D9FAC77D5851}"/>
              </a:ext>
            </a:extLst>
          </p:cNvPr>
          <p:cNvCxnSpPr>
            <a:cxnSpLocks/>
          </p:cNvCxnSpPr>
          <p:nvPr/>
        </p:nvCxnSpPr>
        <p:spPr>
          <a:xfrm>
            <a:off x="4567885" y="1148201"/>
            <a:ext cx="0" cy="81202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32BCA4E0-500B-4618-9BD9-B72D449D805F}"/>
              </a:ext>
            </a:extLst>
          </p:cNvPr>
          <p:cNvCxnSpPr>
            <a:cxnSpLocks/>
          </p:cNvCxnSpPr>
          <p:nvPr/>
        </p:nvCxnSpPr>
        <p:spPr>
          <a:xfrm>
            <a:off x="6236078" y="1116651"/>
            <a:ext cx="1374100" cy="30944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D6599C84-D400-43FA-93FD-D8B6DB9D9138}"/>
              </a:ext>
            </a:extLst>
          </p:cNvPr>
          <p:cNvCxnSpPr>
            <a:cxnSpLocks/>
          </p:cNvCxnSpPr>
          <p:nvPr/>
        </p:nvCxnSpPr>
        <p:spPr>
          <a:xfrm>
            <a:off x="7887289" y="1053497"/>
            <a:ext cx="370838" cy="2298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813BF081-B19E-4819-8AAC-D7C46B4D5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3" y="2639232"/>
            <a:ext cx="2983867" cy="1989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C0D500F4-B6E5-4B07-ADD5-513B205FB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487" y="2784399"/>
            <a:ext cx="2910591" cy="1833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B7B310-0701-4FA6-8130-C46B9D5F50C8}"/>
              </a:ext>
            </a:extLst>
          </p:cNvPr>
          <p:cNvSpPr txBox="1"/>
          <p:nvPr/>
        </p:nvSpPr>
        <p:spPr>
          <a:xfrm>
            <a:off x="130278" y="4691931"/>
            <a:ext cx="2988301" cy="1193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семья обеспечивает чувство безопасности, принадлежности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244198-CACE-4D66-82B9-B6BEE1FA944F}"/>
              </a:ext>
            </a:extLst>
          </p:cNvPr>
          <p:cNvSpPr txBox="1"/>
          <p:nvPr/>
        </p:nvSpPr>
        <p:spPr>
          <a:xfrm>
            <a:off x="3326230" y="4650130"/>
            <a:ext cx="3073021" cy="1193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браке люди могут реализовать свои потребности в любви, заботе и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близости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7A576C-8844-4473-A07E-04AFC8EA1127}"/>
              </a:ext>
            </a:extLst>
          </p:cNvPr>
          <p:cNvSpPr txBox="1"/>
          <p:nvPr/>
        </p:nvSpPr>
        <p:spPr>
          <a:xfrm>
            <a:off x="7995834" y="3344949"/>
            <a:ext cx="36403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совместная жизнь позволяет партнерам расти и развиваться вместе, поддерживая друг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друга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F0A7070-4A55-4526-A1F3-B1D09AB2025F}"/>
              </a:ext>
            </a:extLst>
          </p:cNvPr>
          <p:cNvSpPr txBox="1"/>
          <p:nvPr/>
        </p:nvSpPr>
        <p:spPr>
          <a:xfrm>
            <a:off x="4889540" y="6403545"/>
            <a:ext cx="5532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достижением определенного социального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0"/>
          <p:cNvSpPr/>
          <p:nvPr/>
        </p:nvSpPr>
        <p:spPr>
          <a:xfrm flipH="1">
            <a:off x="-11764" y="-404026"/>
            <a:ext cx="3100985" cy="2285699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4869585" y="0"/>
                </a:moveTo>
                <a:lnTo>
                  <a:pt x="0" y="0"/>
                </a:lnTo>
                <a:lnTo>
                  <a:pt x="0" y="4114800"/>
                </a:lnTo>
                <a:lnTo>
                  <a:pt x="4869585" y="4114800"/>
                </a:lnTo>
                <a:lnTo>
                  <a:pt x="486958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8965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61F1F4-0178-4BB1-9812-BBA1082790A1}"/>
              </a:ext>
            </a:extLst>
          </p:cNvPr>
          <p:cNvSpPr txBox="1"/>
          <p:nvPr/>
        </p:nvSpPr>
        <p:spPr>
          <a:xfrm>
            <a:off x="573437" y="821410"/>
            <a:ext cx="104303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Montserrat Medium" panose="020B0604020202020204" charset="-52"/>
              </a:rPr>
              <a:t>«Семья — основа общества и главная ценность нашей жизни».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B4A0A35-EE88-4833-B8A3-A9C812DB06A0}"/>
              </a:ext>
            </a:extLst>
          </p:cNvPr>
          <p:cNvSpPr txBox="1"/>
          <p:nvPr/>
        </p:nvSpPr>
        <p:spPr>
          <a:xfrm>
            <a:off x="7423688" y="1898628"/>
            <a:ext cx="53624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>
                <a:latin typeface="Montserrat Medium" panose="020B0604020202020204" charset="-52"/>
              </a:rPr>
              <a:t>Фёдор Достоевский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28AAC94-1D8F-485A-9F19-CCBD498B3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68" y="2089065"/>
            <a:ext cx="5967532" cy="43364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397CE7-B00A-45BE-BE44-EE5CC999E8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8" r="20085"/>
          <a:stretch/>
        </p:blipFill>
        <p:spPr>
          <a:xfrm>
            <a:off x="6791889" y="2298738"/>
            <a:ext cx="3421494" cy="3609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Freeform 3"/>
          <p:cNvSpPr/>
          <p:nvPr/>
        </p:nvSpPr>
        <p:spPr>
          <a:xfrm rot="-5976584">
            <a:off x="-18015" y="-2397859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9385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FBDB56-129D-4F60-9E30-C4E782FAD5EF}"/>
              </a:ext>
            </a:extLst>
          </p:cNvPr>
          <p:cNvSpPr txBox="1"/>
          <p:nvPr/>
        </p:nvSpPr>
        <p:spPr>
          <a:xfrm>
            <a:off x="1279838" y="774916"/>
            <a:ext cx="945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Montserrat Medium" panose="020B0604020202020204" charset="-52"/>
              </a:rPr>
              <a:t>Напишите на карточке </a:t>
            </a:r>
            <a:r>
              <a:rPr lang="ru-RU" sz="2800" b="1" dirty="0">
                <a:latin typeface="Montserrat Medium" panose="020B0604020202020204" charset="-52"/>
              </a:rPr>
              <a:t>одну</a:t>
            </a:r>
            <a:r>
              <a:rPr lang="ru-RU" sz="2000" dirty="0">
                <a:latin typeface="Montserrat Medium" panose="020B0604020202020204" charset="-52"/>
              </a:rPr>
              <a:t> самую важную </a:t>
            </a:r>
            <a:r>
              <a:rPr lang="ru-RU" sz="2800" b="1" dirty="0">
                <a:latin typeface="Montserrat Medium" panose="020B0604020202020204" charset="-52"/>
              </a:rPr>
              <a:t>ценность</a:t>
            </a:r>
            <a:r>
              <a:rPr lang="ru-RU" sz="2000" dirty="0">
                <a:latin typeface="Montserrat Medium" panose="020B0604020202020204" charset="-52"/>
              </a:rPr>
              <a:t>, которую дает человеку семья?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253503-9550-451E-9A00-48DADFC27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7" y="1689786"/>
            <a:ext cx="4314332" cy="24238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D518AAE-18B1-4C68-9231-E7AEDA679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355" y="3841274"/>
            <a:ext cx="4281451" cy="2857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C3EEFB-14A2-4328-9044-04B7B0BF73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5"/>
          <a:stretch/>
        </p:blipFill>
        <p:spPr>
          <a:xfrm>
            <a:off x="4428594" y="1736281"/>
            <a:ext cx="3203717" cy="2723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1E708D7-0C92-407F-B0B8-78EC8CF8E9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452" y="3939975"/>
            <a:ext cx="3203716" cy="2740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C58106-1875-41B2-9DD6-78417B2943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403" y="1855861"/>
            <a:ext cx="3038401" cy="2278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Freeform 3"/>
          <p:cNvSpPr/>
          <p:nvPr/>
        </p:nvSpPr>
        <p:spPr>
          <a:xfrm rot="14564608">
            <a:off x="-283872" y="-1848396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3152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127</Words>
  <Application>Microsoft Office PowerPoint</Application>
  <PresentationFormat>Широкоэкранный</PresentationFormat>
  <Paragraphs>22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25</cp:revision>
  <dcterms:created xsi:type="dcterms:W3CDTF">2025-05-21T11:30:12Z</dcterms:created>
  <dcterms:modified xsi:type="dcterms:W3CDTF">2025-08-04T06:41:12Z</dcterms:modified>
</cp:coreProperties>
</file>