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4"/>
  </p:sldMasterIdLst>
  <p:notesMasterIdLst>
    <p:notesMasterId r:id="rId38"/>
  </p:notesMasterIdLst>
  <p:handoutMasterIdLst>
    <p:handoutMasterId r:id="rId39"/>
  </p:handoutMasterIdLst>
  <p:sldIdLst>
    <p:sldId id="256" r:id="rId5"/>
    <p:sldId id="277" r:id="rId6"/>
    <p:sldId id="325" r:id="rId7"/>
    <p:sldId id="326" r:id="rId8"/>
    <p:sldId id="214747386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2147473864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6" autoAdjust="0"/>
    <p:restoredTop sz="95226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33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4032" y="3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C48FB7-4632-4FB7-A822-C8EE7A1BCE57}" type="datetime1">
              <a:rPr lang="ru-RU" smtClean="0"/>
              <a:pPr rtl="0"/>
              <a:t>22.08.2025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F9A36D-7FAC-478F-9944-F324014F6FD1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D626-816E-4770-8022-B9B504B09470}" type="datetime1">
              <a:rPr lang="ru-RU" smtClean="0"/>
              <a:pPr/>
              <a:t>22.08.2025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B9A9E5-4F7F-4A7D-9DE1-89923232926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1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053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617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071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450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53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292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50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752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040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93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716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347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956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39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766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74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872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35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297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915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75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238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939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834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0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5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056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535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886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658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97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35920-B3BD-47A4-8793-7E5C16DEC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817E3E-FD1D-4573-8FAE-BE437C86F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87F50B-940E-46A6-AF3B-AA9E9720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A859-1EF0-48F1-A3C6-4FC48FDE446B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F859C8-3E19-4EA1-AEC4-F2707B5D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21B73B-3C3D-400F-AA9D-A7385C31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7634-0BBE-4238-9904-4565AEBF61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05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A3697-FE83-4FF0-8C99-91F74DE6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8A012A-DF8B-4D20-9450-93F6D6C6F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B6FF9F-693E-4E3F-A49A-51DC4833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F9BAD2-9443-4F05-BEEB-F7A9EFC9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06436-667C-46FD-8513-CC48D71E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782880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0B2B8A-2358-40EB-B1F5-BD514BCB9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B09CFA-F036-46A5-94AB-C6A33639A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2856E6-9DBA-4553-90FF-3B9BC1448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644B8-78A1-493D-90C9-46F932B2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2066C3-7A54-47CB-B886-DA808ECD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340641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rtlCol="0"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4" name="Текст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rtlCol="0"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Дата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Графический объект 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Объект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ический объект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7" name="Текст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Дата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4" name="Номер слайда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6" name="Дата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38" name="Номер слайда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полнитель графического элемента SmartArt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2136776"/>
            <a:ext cx="10515600" cy="369764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графический элемент SmartArt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одержимо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Объект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Объект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2AA93-DA6C-41E0-AF46-CDAB6D59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A4D3B-34E9-4EA5-AD2B-0855DE49D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C85346-D16F-44DF-96CC-C7E07E5A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BA2A1-85E7-4042-8287-B8D476C4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E1AE5-8A21-4F36-8437-D72531C9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45051804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разец слайда (градие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2723CA-E9BC-857E-829B-CE46DA82F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8" t="21576" r="35593" b="29619"/>
          <a:stretch/>
        </p:blipFill>
        <p:spPr>
          <a:xfrm>
            <a:off x="2535224" y="1"/>
            <a:ext cx="9656776" cy="6858001"/>
          </a:xfrm>
          <a:custGeom>
            <a:avLst/>
            <a:gdLst>
              <a:gd name="connsiteX0" fmla="*/ 0 w 11049000"/>
              <a:gd name="connsiteY0" fmla="*/ 0 h 6858000"/>
              <a:gd name="connsiteX1" fmla="*/ 11049000 w 11049000"/>
              <a:gd name="connsiteY1" fmla="*/ 0 h 6858000"/>
              <a:gd name="connsiteX2" fmla="*/ 11049000 w 11049000"/>
              <a:gd name="connsiteY2" fmla="*/ 6858000 h 6858000"/>
              <a:gd name="connsiteX3" fmla="*/ 0 w 11049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49000" h="6858000">
                <a:moveTo>
                  <a:pt x="0" y="0"/>
                </a:moveTo>
                <a:lnTo>
                  <a:pt x="11049000" y="0"/>
                </a:lnTo>
                <a:lnTo>
                  <a:pt x="11049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2" name="Title 1">
            <a:extLst>
              <a:ext uri="{FF2B5EF4-FFF2-40B4-BE49-F238E27FC236}">
                <a16:creationId xmlns:a16="http://schemas.microsoft.com/office/drawing/2014/main" id="{533F44C3-7445-AA8A-67CE-79B5474F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88" y="435152"/>
            <a:ext cx="10515600" cy="701731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>
              <a:defRPr lang="en-US" dirty="0">
                <a:solidFill>
                  <a:srgbClr val="062E88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3" name="Slide Number Placeholder 5">
            <a:extLst>
              <a:ext uri="{FF2B5EF4-FFF2-40B4-BE49-F238E27FC236}">
                <a16:creationId xmlns:a16="http://schemas.microsoft.com/office/drawing/2014/main" id="{57FE81D4-C6AB-D545-1B55-8C46321B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0140" y="535744"/>
            <a:ext cx="2210673" cy="365125"/>
          </a:xfrm>
          <a:prstGeom prst="rect">
            <a:avLst/>
          </a:prstGeom>
        </p:spPr>
        <p:txBody>
          <a:bodyPr/>
          <a:lstStyle>
            <a:lvl1pPr algn="r">
              <a:defRPr lang="ru-RU" sz="1600" b="1" kern="1200" cap="none" baseline="0" smtClean="0">
                <a:solidFill>
                  <a:srgbClr val="062E89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fld id="{1276AB42-D9D1-4C49-861D-D7CBA17F664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14" name="Прямая соединительная линия 10">
            <a:extLst>
              <a:ext uri="{FF2B5EF4-FFF2-40B4-BE49-F238E27FC236}">
                <a16:creationId xmlns:a16="http://schemas.microsoft.com/office/drawing/2014/main" id="{966F7670-35BD-D54C-7821-6DEA345FB4BC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75144" y="611165"/>
            <a:ext cx="1" cy="214287"/>
          </a:xfrm>
          <a:prstGeom prst="line">
            <a:avLst/>
          </a:prstGeom>
          <a:ln>
            <a:solidFill>
              <a:srgbClr val="0418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97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214D0-8D62-46C8-B2E3-1954F172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680558-F83E-4A17-909F-C94032BDD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F3451-2ED4-4B09-B049-07DB747C7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37FE85-DE0B-4B5D-84C0-9DE6EAC64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7027B9-997C-4E81-AE42-17CB2646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93234289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D3BB2-CF27-4945-8C8F-879F2B71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4D23DB-5963-4763-81D4-611981313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6640E2-217B-413D-A680-F9F9A96CA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B504AF-5EB5-4441-B191-F4ABF00AA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97C337-4F19-42F3-A829-FAD70C727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DB8975-7470-4548-ADA8-D55FAD42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5942865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035E3-71EA-465A-93A9-9AFE2E4F3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97B68C-D01D-4B6E-A86F-9BF053723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26F629-383C-4B32-8DFC-B317DC494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AD146F-6BE3-42F1-ADE2-F5C398E90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51E8DA-C175-47F1-957B-6D6DD1AE8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150040-296D-4EC4-87D0-968A81DC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0EC0E9-98FC-499F-873E-A947C5B5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069D9A-0073-4B11-8719-0707D82E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3666601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8F919-2C7E-4E7D-9DCE-C84213194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A16A06-83F1-4D0B-9D4B-BF626AD34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B11FF2-F37D-47D2-80A0-A01394B20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21A2F8-3D4F-4FC4-AB2F-DDCA878B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884082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5C4320-1DF4-4E91-8CB7-BAC82A7D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B63BF7-FB8C-4981-8404-FE2CB5B32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3BF0D6-1070-4B51-BAD9-42141C53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9559240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F69FF-B6E3-461C-8428-B73815A8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DD8344-DA13-443A-825A-291F7D90C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2EA77C-1151-463E-A7B8-32E599A32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5C9DE6-6BF0-4B75-AEF4-5024CD20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116E72-E151-4382-B178-4D43766E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2EB49F-4A10-4D85-8B14-0723BE375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43344782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8735A-A26D-416A-8F5E-62D2F7FB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F03438-10AF-4459-BDA5-0E6A81B31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FCA18F-F0F1-4026-9EC4-D1B25B49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5887FE-5572-4768-B2A1-0FEF189F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96D067-EFAA-4A29-B722-27639DC3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9763AC-1DA6-407E-8DC1-21BF684B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55348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F8476-C5C6-4875-89B7-5B7F39E4A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987EAE-988D-4D94-8227-6BFC6EAA9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225651-86B3-4DC9-9067-5A3D50883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0ECA8-5E72-4C9B-8E5C-87C16A025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480E86-25FF-4AA5-B44A-60D062DBA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7820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694" r:id="rId12"/>
    <p:sldLayoutId id="2147483673" r:id="rId13"/>
    <p:sldLayoutId id="2147483676" r:id="rId14"/>
    <p:sldLayoutId id="2147483699" r:id="rId15"/>
    <p:sldLayoutId id="2147483700" r:id="rId16"/>
    <p:sldLayoutId id="2147483692" r:id="rId17"/>
    <p:sldLayoutId id="2147483681" r:id="rId18"/>
    <p:sldLayoutId id="2147483696" r:id="rId19"/>
    <p:sldLayoutId id="2147483715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pos.gosuslugi.ru/landing/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6" Type="http://schemas.openxmlformats.org/officeDocument/2006/relationships/hyperlink" Target="gosuslugi.ru/landing/edu-content" TargetMode="External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275" y="2690823"/>
            <a:ext cx="9948094" cy="2308324"/>
          </a:xfrm>
        </p:spPr>
        <p:txBody>
          <a:bodyPr rtlCol="0">
            <a:spAutoFit/>
          </a:bodyPr>
          <a:lstStyle/>
          <a:p>
            <a:pPr algn="l" rtl="0"/>
            <a:r>
              <a:rPr lang="ru-RU" sz="44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Универсальная</a:t>
            </a:r>
            <a:r>
              <a:rPr lang="en-US" sz="7200" kern="0" cap="none" spc="0" dirty="0">
                <a:latin typeface="Golos Text Black" pitchFamily="34" charset="0"/>
                <a:ea typeface="Golos Text Black" pitchFamily="34" charset="0"/>
              </a:rPr>
              <a:t> </a:t>
            </a:r>
            <a:br>
              <a:rPr lang="en-US" sz="7200" kern="0" cap="none" spc="0" dirty="0">
                <a:latin typeface="Golos Text Black" pitchFamily="34" charset="0"/>
                <a:ea typeface="Golos Text Black" pitchFamily="34" charset="0"/>
              </a:rPr>
            </a:br>
            <a:r>
              <a:rPr lang="ru-RU" sz="44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библиотека</a:t>
            </a:r>
            <a:r>
              <a:rPr lang="en-US" sz="44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 </a:t>
            </a:r>
            <a:r>
              <a:rPr lang="ru-RU" sz="44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цифрового</a:t>
            </a:r>
            <a:r>
              <a:rPr lang="en-US" sz="44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 </a:t>
            </a:r>
            <a:br>
              <a:rPr lang="en-US" sz="44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</a:br>
            <a:r>
              <a:rPr lang="ru-RU" sz="44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образовательного</a:t>
            </a:r>
            <a:r>
              <a:rPr lang="en-US" sz="44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 </a:t>
            </a:r>
            <a:r>
              <a:rPr lang="ru-RU" sz="44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контента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7E6654-7855-D288-376E-9DC5F3ABDB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2143" y="5336044"/>
            <a:ext cx="2309945" cy="8836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E2CE43-4764-18A4-8805-A9773AB9A3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72" y="5462580"/>
            <a:ext cx="2894491" cy="6305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ED148B-E745-7192-54E2-F512BB0487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275" y="5275367"/>
            <a:ext cx="1021302" cy="11210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F4F410-F4CA-4051-810D-090B14084B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5186" y="5405985"/>
            <a:ext cx="2621507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10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B9821-1AAE-4C4F-9243-EF3AAC5F1941}"/>
              </a:ext>
            </a:extLst>
          </p:cNvPr>
          <p:cNvSpPr txBox="1"/>
          <p:nvPr/>
        </p:nvSpPr>
        <p:spPr>
          <a:xfrm>
            <a:off x="822174" y="2539425"/>
            <a:ext cx="43396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Общий фильтр доступен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на главной странице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и на странице каталога</a:t>
            </a:r>
            <a:endParaRPr lang="ru-RU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4F34B9-2BFC-4762-B2DA-46AD92002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561"/>
          <a:stretch/>
        </p:blipFill>
        <p:spPr>
          <a:xfrm>
            <a:off x="822174" y="1333597"/>
            <a:ext cx="6452961" cy="1120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4AACF9-F9BA-49E1-971D-5A31AA06E8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3" t="5028" r="2458" b="3001"/>
          <a:stretch/>
        </p:blipFill>
        <p:spPr>
          <a:xfrm>
            <a:off x="5161855" y="2221085"/>
            <a:ext cx="5975807" cy="4500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0293AE-FE3F-4DC1-A9EB-7900C17DF0BB}"/>
              </a:ext>
            </a:extLst>
          </p:cNvPr>
          <p:cNvSpPr txBox="1"/>
          <p:nvPr/>
        </p:nvSpPr>
        <p:spPr>
          <a:xfrm>
            <a:off x="1420672" y="5181215"/>
            <a:ext cx="34862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Расширенный фильтр открывается через иконку справа от строк общего фильтра</a:t>
            </a:r>
            <a:endParaRPr lang="ru-RU" sz="16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Работа с фильтрами</a:t>
            </a:r>
          </a:p>
        </p:txBody>
      </p:sp>
    </p:spTree>
    <p:extLst>
      <p:ext uri="{BB962C8B-B14F-4D97-AF65-F5344CB8AC3E}">
        <p14:creationId xmlns:p14="http://schemas.microsoft.com/office/powerpoint/2010/main" val="55708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6E1C0D-3818-44F7-942B-24E7ABF93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25" y="1301318"/>
            <a:ext cx="10087548" cy="2682418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Применение тегов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826324" y="4363773"/>
            <a:ext cx="10074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Часто используемые фильтры — теги — расположены под поисковой строкой </a:t>
            </a:r>
            <a:r>
              <a:rPr lang="ru-RU" dirty="0">
                <a:cs typeface="Times New Roman" panose="02020603050405020304" pitchFamily="18" charset="0"/>
              </a:rPr>
              <a:t>Чтобы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быстро найти </a:t>
            </a:r>
            <a:r>
              <a:rPr lang="ru-RU" dirty="0">
                <a:cs typeface="Times New Roman" panose="02020603050405020304" pitchFamily="18" charset="0"/>
              </a:rPr>
              <a:t>учебный материал, нажмите на один или несколько тегов Выбранные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теги</a:t>
            </a:r>
            <a:r>
              <a:rPr lang="ru-RU" dirty="0">
                <a:cs typeface="Times New Roman" panose="02020603050405020304" pitchFamily="18" charset="0"/>
              </a:rPr>
              <a:t> подсветятся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синим цветом</a:t>
            </a:r>
            <a:r>
              <a:rPr lang="ru-RU" dirty="0">
                <a:cs typeface="Times New Roman" panose="02020603050405020304" pitchFamily="18" charset="0"/>
              </a:rPr>
              <a:t>, а контент </a:t>
            </a:r>
            <a:r>
              <a:rPr lang="ru-RU" dirty="0" err="1">
                <a:cs typeface="Times New Roman" panose="02020603050405020304" pitchFamily="18" charset="0"/>
              </a:rPr>
              <a:t>отфильтруется</a:t>
            </a:r>
            <a:r>
              <a:rPr lang="ru-RU" dirty="0">
                <a:cs typeface="Times New Roman" panose="02020603050405020304" pitchFamily="18" charset="0"/>
              </a:rPr>
              <a:t> с учётом выбранных параметров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06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12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BEBD13-E798-4359-AEC0-6F488B7E42D6}"/>
              </a:ext>
            </a:extLst>
          </p:cNvPr>
          <p:cNvSpPr/>
          <p:nvPr/>
        </p:nvSpPr>
        <p:spPr>
          <a:xfrm>
            <a:off x="4572000" y="1531344"/>
            <a:ext cx="2469987" cy="424149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6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A0E80-75AD-4A7E-9918-AF31F241156C}"/>
              </a:ext>
            </a:extLst>
          </p:cNvPr>
          <p:cNvSpPr txBox="1"/>
          <p:nvPr/>
        </p:nvSpPr>
        <p:spPr>
          <a:xfrm>
            <a:off x="6758254" y="2098783"/>
            <a:ext cx="478870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1"/>
                </a:solidFill>
                <a:cs typeface="Times New Roman" panose="02020603050405020304" pitchFamily="18" charset="0"/>
              </a:rPr>
              <a:t>Материалы, которые вы видите</a:t>
            </a:r>
          </a:p>
          <a:p>
            <a:r>
              <a:rPr lang="ru-RU" sz="2200" dirty="0">
                <a:solidFill>
                  <a:schemeClr val="accent1"/>
                </a:solidFill>
                <a:cs typeface="Times New Roman" panose="02020603050405020304" pitchFamily="18" charset="0"/>
              </a:rPr>
              <a:t>в каталоге и на главной странице </a:t>
            </a:r>
            <a:r>
              <a:rPr lang="ru-RU" sz="2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называются </a:t>
            </a:r>
            <a:r>
              <a:rPr lang="en-US" sz="2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–</a:t>
            </a:r>
            <a:r>
              <a:rPr lang="ru-RU" sz="2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карточки контента</a:t>
            </a:r>
            <a:endParaRPr lang="ru-RU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На карточке указаны: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Уровень изучения </a:t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>(базовый или углублённый)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Название контента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Теги (ЭОР, видеоматериалы, презентация…)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Просмотр карточки </a:t>
            </a:r>
            <a:r>
              <a:rPr lang="ru-RU" sz="3200" dirty="0" err="1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контента</a:t>
            </a:r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 в каталоге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5DFA37-374A-36BC-F30C-F53E49AC8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69" y="1755229"/>
            <a:ext cx="5648460" cy="39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13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275A73-7AD2-4E0B-BA0F-FE5F9D930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298" y="567017"/>
            <a:ext cx="6321025" cy="572396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719999" y="568500"/>
            <a:ext cx="96011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  <a:cs typeface="+mj-cs"/>
              </a:rPr>
              <a:t>Переход в детальное</a:t>
            </a:r>
          </a:p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  <a:cs typeface="+mj-cs"/>
              </a:rPr>
              <a:t>описание карточки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62E88"/>
              </a:solidFill>
              <a:effectLst/>
              <a:uLnTx/>
              <a:uFillTx/>
              <a:latin typeface="Golos Text Black" pitchFamily="34" charset="0"/>
              <a:ea typeface="Golos Text Black" pitchFamily="34" charset="0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2551837"/>
            <a:ext cx="44689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Нажав на карточку конкретного курса, раздела, темы или урока, можно посмотреть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детальное описание учебного материала</a:t>
            </a:r>
            <a:r>
              <a:rPr lang="ru-RU" dirty="0">
                <a:cs typeface="Times New Roman" panose="02020603050405020304" pitchFamily="18" charset="0"/>
              </a:rPr>
              <a:t> — содержание, время на изучение, полезные ссылки</a:t>
            </a:r>
          </a:p>
        </p:txBody>
      </p:sp>
    </p:spTree>
    <p:extLst>
      <p:ext uri="{BB962C8B-B14F-4D97-AF65-F5344CB8AC3E}">
        <p14:creationId xmlns:p14="http://schemas.microsoft.com/office/powerpoint/2010/main" val="542296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14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A0E80-75AD-4A7E-9918-AF31F241156C}"/>
              </a:ext>
            </a:extLst>
          </p:cNvPr>
          <p:cNvSpPr txBox="1"/>
          <p:nvPr/>
        </p:nvSpPr>
        <p:spPr>
          <a:xfrm>
            <a:off x="804222" y="4825557"/>
            <a:ext cx="424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Учебный материал можно </a:t>
            </a:r>
            <a:r>
              <a:rPr lang="ru-RU" sz="16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добавить </a:t>
            </a:r>
            <a:br>
              <a:rPr lang="en-US" sz="1600" b="1" dirty="0">
                <a:solidFill>
                  <a:schemeClr val="accent1"/>
                </a:solidFill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в избранное</a:t>
            </a:r>
            <a:r>
              <a:rPr lang="ru-RU" sz="1600" dirty="0">
                <a:cs typeface="Times New Roman" panose="02020603050405020304" pitchFamily="18" charset="0"/>
              </a:rPr>
              <a:t>, чтобы сохранить интересный контент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ABB201-8E55-4C92-8A1D-376AE6E3F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3" t="26093" r="55292" b="5553"/>
          <a:stretch/>
        </p:blipFill>
        <p:spPr>
          <a:xfrm>
            <a:off x="793205" y="1447212"/>
            <a:ext cx="4085912" cy="32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1EDDC-5AD0-4576-AD74-9F79BF64EE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41" t="-1845" r="27912" b="14071"/>
          <a:stretch/>
        </p:blipFill>
        <p:spPr>
          <a:xfrm>
            <a:off x="5623508" y="1339116"/>
            <a:ext cx="4419485" cy="3348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705CCF-5E6E-43A1-8EFC-70E4AA422DD6}"/>
              </a:ext>
            </a:extLst>
          </p:cNvPr>
          <p:cNvSpPr txBox="1"/>
          <p:nvPr/>
        </p:nvSpPr>
        <p:spPr>
          <a:xfrm>
            <a:off x="5636380" y="4825557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Чтобы удалить контент из избранного, нажмите на иконку в виде сердца. </a:t>
            </a:r>
            <a:br>
              <a:rPr lang="en-US" sz="1600" dirty="0">
                <a:cs typeface="Times New Roman" panose="02020603050405020304" pitchFamily="18" charset="0"/>
              </a:rPr>
            </a:br>
            <a:r>
              <a:rPr lang="ru-RU" sz="1600" dirty="0">
                <a:cs typeface="Times New Roman" panose="02020603050405020304" pitchFamily="18" charset="0"/>
              </a:rPr>
              <a:t>Она поменяет свой цвет, контент удалится из избранного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Добавление контента в Избранное</a:t>
            </a:r>
          </a:p>
        </p:txBody>
      </p:sp>
    </p:spTree>
    <p:extLst>
      <p:ext uri="{BB962C8B-B14F-4D97-AF65-F5344CB8AC3E}">
        <p14:creationId xmlns:p14="http://schemas.microsoft.com/office/powerpoint/2010/main" val="2338755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15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A0E80-75AD-4A7E-9918-AF31F241156C}"/>
              </a:ext>
            </a:extLst>
          </p:cNvPr>
          <p:cNvSpPr txBox="1"/>
          <p:nvPr/>
        </p:nvSpPr>
        <p:spPr>
          <a:xfrm>
            <a:off x="5254198" y="4250320"/>
            <a:ext cx="60380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Учебный материал в избранном</a:t>
            </a:r>
          </a:p>
          <a:p>
            <a:r>
              <a:rPr lang="ru-RU" dirty="0">
                <a:cs typeface="Times New Roman" panose="02020603050405020304" pitchFamily="18" charset="0"/>
              </a:rPr>
              <a:t>можно распределить по подборкам</a:t>
            </a:r>
          </a:p>
          <a:p>
            <a:endParaRPr lang="ru-RU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Это можно сделать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во время добавления материала или после на странице «Избранное»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5A60C0-7486-427E-B877-5E1311AB2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640"/>
          <a:stretch/>
        </p:blipFill>
        <p:spPr>
          <a:xfrm>
            <a:off x="838200" y="3717245"/>
            <a:ext cx="4105389" cy="27839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5AE7CA-34C7-4183-99EE-FB55037624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785"/>
          <a:stretch/>
        </p:blipFill>
        <p:spPr>
          <a:xfrm>
            <a:off x="838200" y="1236135"/>
            <a:ext cx="9558240" cy="236277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Распределение по подборкам</a:t>
            </a:r>
          </a:p>
        </p:txBody>
      </p:sp>
    </p:spTree>
    <p:extLst>
      <p:ext uri="{BB962C8B-B14F-4D97-AF65-F5344CB8AC3E}">
        <p14:creationId xmlns:p14="http://schemas.microsoft.com/office/powerpoint/2010/main" val="2184971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16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A0E80-75AD-4A7E-9918-AF31F241156C}"/>
              </a:ext>
            </a:extLst>
          </p:cNvPr>
          <p:cNvSpPr txBox="1"/>
          <p:nvPr/>
        </p:nvSpPr>
        <p:spPr>
          <a:xfrm>
            <a:off x="9366768" y="1902434"/>
            <a:ext cx="2222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Нажмите на строку класса, для которого хотите собрать курс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703028-3038-452D-B2D6-F3BA5DCE8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42" y="1169462"/>
            <a:ext cx="8491883" cy="2537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E1D799-2117-4A64-BABF-763BE5AB88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62" t="571" r="962" b="15880"/>
          <a:stretch/>
        </p:blipFill>
        <p:spPr>
          <a:xfrm>
            <a:off x="4593160" y="3714936"/>
            <a:ext cx="7142518" cy="3143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D70EF7-923D-4BFE-A2A6-FD9B73715B33}"/>
              </a:ext>
            </a:extLst>
          </p:cNvPr>
          <p:cNvSpPr txBox="1"/>
          <p:nvPr/>
        </p:nvSpPr>
        <p:spPr>
          <a:xfrm>
            <a:off x="797442" y="4611320"/>
            <a:ext cx="3968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Откроется </a:t>
            </a:r>
            <a:r>
              <a:rPr lang="ru-RU" sz="16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мастерская контента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Добавьте уроки, разделы или темы. </a:t>
            </a:r>
            <a:br>
              <a:rPr lang="en-US" sz="1600" dirty="0">
                <a:cs typeface="Times New Roman" panose="02020603050405020304" pitchFamily="18" charset="0"/>
              </a:rPr>
            </a:br>
            <a:r>
              <a:rPr lang="ru-RU" sz="1600" dirty="0">
                <a:cs typeface="Times New Roman" panose="02020603050405020304" pitchFamily="18" charset="0"/>
              </a:rPr>
              <a:t>Для этого нажмите «</a:t>
            </a:r>
            <a:r>
              <a:rPr lang="ru-RU" sz="16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+</a:t>
            </a:r>
            <a:r>
              <a:rPr lang="ru-RU" sz="1600" dirty="0"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Создание своего курса</a:t>
            </a:r>
          </a:p>
        </p:txBody>
      </p:sp>
    </p:spTree>
    <p:extLst>
      <p:ext uri="{BB962C8B-B14F-4D97-AF65-F5344CB8AC3E}">
        <p14:creationId xmlns:p14="http://schemas.microsoft.com/office/powerpoint/2010/main" val="3976712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17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A0E80-75AD-4A7E-9918-AF31F241156C}"/>
              </a:ext>
            </a:extLst>
          </p:cNvPr>
          <p:cNvSpPr txBox="1"/>
          <p:nvPr/>
        </p:nvSpPr>
        <p:spPr>
          <a:xfrm>
            <a:off x="8223473" y="1934325"/>
            <a:ext cx="298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Нажмите </a:t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«Добавить в корзину» </a:t>
            </a:r>
            <a:r>
              <a:rPr lang="ru-RU" dirty="0">
                <a:cs typeface="Times New Roman" panose="02020603050405020304" pitchFamily="18" charset="0"/>
              </a:rPr>
              <a:t>внутри карточки курса, раздела, темы или урока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70EF7-923D-4BFE-A2A6-FD9B73715B33}"/>
              </a:ext>
            </a:extLst>
          </p:cNvPr>
          <p:cNvSpPr txBox="1"/>
          <p:nvPr/>
        </p:nvSpPr>
        <p:spPr>
          <a:xfrm>
            <a:off x="4943564" y="4998678"/>
            <a:ext cx="356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Выберите для какого класса Вы хотите добавить материал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32F3A9-C2C7-4A61-9F25-FA88EF0F9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" b="22942"/>
          <a:stretch/>
        </p:blipFill>
        <p:spPr>
          <a:xfrm>
            <a:off x="0" y="1341885"/>
            <a:ext cx="8081146" cy="27833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FE7161-7CC2-4036-85F9-AF3858309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862" t="38610" r="3803" b="13965"/>
          <a:stretch/>
        </p:blipFill>
        <p:spPr>
          <a:xfrm>
            <a:off x="1860030" y="4125206"/>
            <a:ext cx="2749708" cy="239327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Работа с Корзиной</a:t>
            </a:r>
          </a:p>
        </p:txBody>
      </p:sp>
    </p:spTree>
    <p:extLst>
      <p:ext uri="{BB962C8B-B14F-4D97-AF65-F5344CB8AC3E}">
        <p14:creationId xmlns:p14="http://schemas.microsoft.com/office/powerpoint/2010/main" val="3088047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18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EA28D-A276-43AD-A41E-6A6FF2A8E99F}"/>
              </a:ext>
            </a:extLst>
          </p:cNvPr>
          <p:cNvSpPr txBox="1"/>
          <p:nvPr/>
        </p:nvSpPr>
        <p:spPr>
          <a:xfrm>
            <a:off x="6835743" y="4534084"/>
            <a:ext cx="396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Отобранные материалы можно сортировать с помощью кнопок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«Список» </a:t>
            </a:r>
            <a:r>
              <a:rPr lang="ru-RU" dirty="0">
                <a:cs typeface="Times New Roman" panose="02020603050405020304" pitchFamily="18" charset="0"/>
              </a:rPr>
              <a:t>или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«План рабочей программы»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21341D-5A8F-4315-B315-B24CC24CE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9" r="4097" b="25552"/>
          <a:stretch/>
        </p:blipFill>
        <p:spPr>
          <a:xfrm>
            <a:off x="838200" y="1356188"/>
            <a:ext cx="5760000" cy="20728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C74493-D217-4EF3-BC78-42C20F53C9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181" r="27062"/>
          <a:stretch/>
        </p:blipFill>
        <p:spPr>
          <a:xfrm>
            <a:off x="838200" y="3676506"/>
            <a:ext cx="5760000" cy="2783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9D342A-9379-420D-A7B9-BB63602DCCA7}"/>
              </a:ext>
            </a:extLst>
          </p:cNvPr>
          <p:cNvSpPr txBox="1"/>
          <p:nvPr/>
        </p:nvSpPr>
        <p:spPr>
          <a:xfrm>
            <a:off x="6835743" y="1735235"/>
            <a:ext cx="396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Чтобы удалить учебный материал, войдите во вкладку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«Корзина», </a:t>
            </a:r>
            <a:r>
              <a:rPr lang="ru-RU" dirty="0">
                <a:cs typeface="Times New Roman" panose="02020603050405020304" pitchFamily="18" charset="0"/>
              </a:rPr>
              <a:t>найдите </a:t>
            </a:r>
            <a:r>
              <a:rPr lang="ru-RU" dirty="0" err="1">
                <a:cs typeface="Times New Roman" panose="02020603050405020304" pitchFamily="18" charset="0"/>
              </a:rPr>
              <a:t>контент</a:t>
            </a:r>
            <a:endParaRPr lang="ru-RU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и нажмите на иконку корзины</a:t>
            </a: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Работа с Корзиной</a:t>
            </a:r>
          </a:p>
        </p:txBody>
      </p:sp>
    </p:spTree>
    <p:extLst>
      <p:ext uri="{BB962C8B-B14F-4D97-AF65-F5344CB8AC3E}">
        <p14:creationId xmlns:p14="http://schemas.microsoft.com/office/powerpoint/2010/main" val="190756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19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7B71D-617A-4888-8F5D-4F2568E54FFA}"/>
              </a:ext>
            </a:extLst>
          </p:cNvPr>
          <p:cNvSpPr txBox="1"/>
          <p:nvPr/>
        </p:nvSpPr>
        <p:spPr>
          <a:xfrm>
            <a:off x="719999" y="4963938"/>
            <a:ext cx="5998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В корзине можно посмотреть, укладывается ли количество выбранного контента в лимит</a:t>
            </a:r>
          </a:p>
          <a:p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Если остались ещё минуты</a:t>
            </a:r>
            <a:r>
              <a:rPr lang="ru-RU" dirty="0">
                <a:cs typeface="Times New Roman" panose="02020603050405020304" pitchFamily="18" charset="0"/>
              </a:rPr>
              <a:t>, можно добавить</a:t>
            </a:r>
          </a:p>
          <a:p>
            <a:r>
              <a:rPr lang="ru-RU" dirty="0">
                <a:cs typeface="Times New Roman" panose="02020603050405020304" pitchFamily="18" charset="0"/>
              </a:rPr>
              <a:t>к заказу ещё материал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3C9B5-0AEE-4E0E-ACB6-056072142965}"/>
              </a:ext>
            </a:extLst>
          </p:cNvPr>
          <p:cNvSpPr txBox="1"/>
          <p:nvPr/>
        </p:nvSpPr>
        <p:spPr>
          <a:xfrm>
            <a:off x="7223111" y="4963938"/>
            <a:ext cx="4097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Контент можно добавить, </a:t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>даже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если минут не осталось</a:t>
            </a:r>
            <a:r>
              <a:rPr lang="ru-RU" dirty="0">
                <a:cs typeface="Times New Roman" panose="02020603050405020304" pitchFamily="18" charset="0"/>
              </a:rPr>
              <a:t>, так как лимиты имеют рекомендательный характер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95A5C7-D457-4378-845B-75F8139ED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9" y="1412852"/>
            <a:ext cx="6196189" cy="30408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212725-1BA6-4C71-BEF7-A7C3F2DA2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37" t="2057" r="4197" b="3388"/>
          <a:stretch/>
        </p:blipFill>
        <p:spPr>
          <a:xfrm>
            <a:off x="7327051" y="1127398"/>
            <a:ext cx="1937258" cy="3385226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Проверка лимитов </a:t>
            </a:r>
            <a:r>
              <a:rPr lang="ru-RU" sz="3200" dirty="0" err="1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контента</a:t>
            </a:r>
            <a:endParaRPr lang="ru-RU" sz="3200" dirty="0">
              <a:solidFill>
                <a:srgbClr val="062E88"/>
              </a:solidFill>
              <a:latin typeface="Golos Text Black" pitchFamily="34" charset="0"/>
              <a:ea typeface="Golos Text Black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FA483F-6F96-E233-3E86-0AE5E7DE5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44" y="1412852"/>
            <a:ext cx="6196189" cy="30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66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478023"/>
            <a:ext cx="10465452" cy="3457867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</a:pPr>
            <a:r>
              <a:rPr lang="ru-RU" sz="2200" dirty="0"/>
              <a:t>платформа, предоставляющая доступ к верифицированному образовательному контенту, в том числе коммерческому, </a:t>
            </a:r>
            <a:br>
              <a:rPr lang="ru-RU" sz="2200" dirty="0"/>
            </a:br>
            <a:r>
              <a:rPr lang="ru-RU" sz="2200" b="1" dirty="0"/>
              <a:t>от ведущих российских разработчиков</a:t>
            </a:r>
            <a:r>
              <a:rPr lang="ru-RU" sz="2200" dirty="0"/>
              <a:t>, </a:t>
            </a:r>
            <a:br>
              <a:rPr lang="ru-RU" sz="2200" dirty="0"/>
            </a:br>
            <a:r>
              <a:rPr lang="ru-RU" sz="2200" dirty="0"/>
              <a:t>вошедших в Федеральный перечень ЭОР</a:t>
            </a:r>
            <a:r>
              <a:rPr lang="en-US" sz="1600" dirty="0"/>
              <a:t>*</a:t>
            </a:r>
            <a:r>
              <a:rPr lang="ru-RU" sz="1600" dirty="0"/>
              <a:t>,</a:t>
            </a:r>
            <a:r>
              <a:rPr lang="ru-RU" sz="2200" dirty="0"/>
              <a:t> </a:t>
            </a:r>
            <a:r>
              <a:rPr lang="ru-RU" sz="2200" b="1" dirty="0">
                <a:solidFill>
                  <a:schemeClr val="accent1"/>
                </a:solidFill>
              </a:rPr>
              <a:t>БЕСПЛАТНО</a:t>
            </a:r>
          </a:p>
          <a:p>
            <a:pPr rtl="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</a:pPr>
            <a:r>
              <a:rPr lang="ru-RU" sz="2200" dirty="0"/>
              <a:t>Более </a:t>
            </a:r>
            <a:r>
              <a:rPr lang="ru-RU" sz="2200" b="1" dirty="0">
                <a:solidFill>
                  <a:schemeClr val="accent1"/>
                </a:solidFill>
              </a:rPr>
              <a:t>35 000 уроков </a:t>
            </a:r>
            <a:r>
              <a:rPr lang="ru-RU" sz="2200" dirty="0"/>
              <a:t>от </a:t>
            </a:r>
            <a:r>
              <a:rPr lang="ru-RU" sz="2200" b="1" dirty="0">
                <a:solidFill>
                  <a:schemeClr val="accent1"/>
                </a:solidFill>
              </a:rPr>
              <a:t>30 поставщиков</a:t>
            </a:r>
          </a:p>
          <a:p>
            <a:pPr rtl="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</a:pPr>
            <a:r>
              <a:rPr lang="ru-RU" sz="2200" b="1" dirty="0">
                <a:solidFill>
                  <a:schemeClr val="accent1"/>
                </a:solidFill>
              </a:rPr>
              <a:t>Главная цель </a:t>
            </a:r>
            <a:r>
              <a:rPr lang="en-US" sz="2200" b="1" dirty="0">
                <a:solidFill>
                  <a:schemeClr val="accent1"/>
                </a:solidFill>
              </a:rPr>
              <a:t>–</a:t>
            </a:r>
            <a:r>
              <a:rPr lang="ru-RU" sz="2200" b="1" dirty="0">
                <a:solidFill>
                  <a:schemeClr val="accent1"/>
                </a:solidFill>
              </a:rPr>
              <a:t> дать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ru-RU" sz="2200" b="1" dirty="0">
                <a:solidFill>
                  <a:schemeClr val="accent1"/>
                </a:solidFill>
              </a:rPr>
              <a:t>лучший образовательный контент для обучающихся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D31EED-B161-88C2-A373-F97EAD874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04" y="5109330"/>
            <a:ext cx="2624328" cy="741306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3EECED5-0F37-3EAB-9E61-D57BA7B2A2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83" t="55219" r="32011" b="23905"/>
          <a:stretch>
            <a:fillRect/>
          </a:stretch>
        </p:blipFill>
        <p:spPr>
          <a:xfrm>
            <a:off x="845462" y="4728750"/>
            <a:ext cx="7437583" cy="1431637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5E47A546-7060-29A9-1952-9EA051E6E7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774620" y="6333827"/>
            <a:ext cx="10322812" cy="3871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None/>
            </a:pPr>
            <a:r>
              <a:rPr lang="ru-RU" sz="1100" dirty="0"/>
              <a:t>*Приказ </a:t>
            </a:r>
            <a:r>
              <a:rPr lang="ru-RU" sz="1100" dirty="0" err="1"/>
              <a:t>Минпросвещения</a:t>
            </a:r>
            <a:r>
              <a:rPr lang="ru-RU" sz="1100" dirty="0"/>
              <a:t> России от 18.07.2024 N 499 "Об утверждении федерального перечня электронных образовательных ресурсов,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образования" </a:t>
            </a:r>
            <a:endParaRPr lang="ru-RU" sz="1100" b="1" dirty="0">
              <a:solidFill>
                <a:schemeClr val="accent1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Что такое универсальная библиотека ЦОК? </a:t>
            </a:r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20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94557-D37C-4026-BA80-0D75052E3347}"/>
              </a:ext>
            </a:extLst>
          </p:cNvPr>
          <p:cNvSpPr txBox="1"/>
          <p:nvPr/>
        </p:nvSpPr>
        <p:spPr>
          <a:xfrm>
            <a:off x="6836068" y="1738163"/>
            <a:ext cx="41792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Calibri" panose="020F0502020204030204" pitchFamily="34" charset="0"/>
              </a:rPr>
              <a:t>После сбора необходимых учебных материалов можно оформить заказ. </a:t>
            </a:r>
          </a:p>
          <a:p>
            <a:r>
              <a:rPr lang="ru-RU" dirty="0">
                <a:cs typeface="Calibri" panose="020F0502020204030204" pitchFamily="34" charset="0"/>
              </a:rPr>
              <a:t>Для этого нажмите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«Оформить</a:t>
            </a:r>
            <a:r>
              <a:rPr lang="en-US" b="1" dirty="0">
                <a:solidFill>
                  <a:schemeClr val="accent1"/>
                </a:solidFill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заказ»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6101A1-57D1-4778-AE9B-0A98614DB845}"/>
              </a:ext>
            </a:extLst>
          </p:cNvPr>
          <p:cNvSpPr txBox="1"/>
          <p:nvPr/>
        </p:nvSpPr>
        <p:spPr>
          <a:xfrm>
            <a:off x="4759994" y="4745972"/>
            <a:ext cx="43261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Calibri" panose="020F0502020204030204" pitchFamily="34" charset="0"/>
              </a:rPr>
              <a:t>Проверьте ещё раз заказ и нажмите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«Оформить»</a:t>
            </a:r>
            <a:r>
              <a:rPr lang="ru-RU" b="1" dirty="0">
                <a:cs typeface="Calibri" panose="020F0502020204030204" pitchFamily="34" charset="0"/>
              </a:rPr>
              <a:t>, </a:t>
            </a:r>
            <a:r>
              <a:rPr lang="ru-RU" dirty="0">
                <a:cs typeface="Calibri" panose="020F0502020204030204" pitchFamily="34" charset="0"/>
              </a:rPr>
              <a:t>материал появится </a:t>
            </a:r>
            <a:br>
              <a:rPr lang="en-US" dirty="0">
                <a:cs typeface="Calibri" panose="020F0502020204030204" pitchFamily="34" charset="0"/>
              </a:rPr>
            </a:br>
            <a:r>
              <a:rPr lang="ru-RU" dirty="0">
                <a:cs typeface="Calibri" panose="020F0502020204030204" pitchFamily="34" charset="0"/>
              </a:rPr>
              <a:t>во вкладке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«Заказы»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6B043E-EE94-4C6E-A205-CE071A513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02" y="1335765"/>
            <a:ext cx="5961663" cy="266255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B44FB1A-9DCC-4808-AACC-587B7DA67B31}"/>
              </a:ext>
            </a:extLst>
          </p:cNvPr>
          <p:cNvSpPr/>
          <p:nvPr/>
        </p:nvSpPr>
        <p:spPr>
          <a:xfrm>
            <a:off x="1" y="2946006"/>
            <a:ext cx="6448552" cy="11742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6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E2EACC-12D7-4CFB-BFC2-0FE475A58D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58" t="10532" r="25779"/>
          <a:stretch/>
        </p:blipFill>
        <p:spPr>
          <a:xfrm>
            <a:off x="838200" y="3779821"/>
            <a:ext cx="3495742" cy="2759091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Оформление заказа</a:t>
            </a:r>
          </a:p>
        </p:txBody>
      </p:sp>
    </p:spTree>
    <p:extLst>
      <p:ext uri="{BB962C8B-B14F-4D97-AF65-F5344CB8AC3E}">
        <p14:creationId xmlns:p14="http://schemas.microsoft.com/office/powerpoint/2010/main" val="1314263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21</a:t>
            </a:fld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2ECCEC6-4ACC-4603-9E44-155A79A169FA}"/>
              </a:ext>
            </a:extLst>
          </p:cNvPr>
          <p:cNvSpPr/>
          <p:nvPr/>
        </p:nvSpPr>
        <p:spPr>
          <a:xfrm>
            <a:off x="0" y="3193153"/>
            <a:ext cx="6448552" cy="11742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6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568500"/>
            <a:ext cx="10846567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Назначение контента ученикам для домашней работы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BEA28D-A276-43AD-A41E-6A6FF2A8E99F}"/>
              </a:ext>
            </a:extLst>
          </p:cNvPr>
          <p:cNvSpPr txBox="1"/>
          <p:nvPr/>
        </p:nvSpPr>
        <p:spPr>
          <a:xfrm>
            <a:off x="7393800" y="3837723"/>
            <a:ext cx="3960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Или нажмите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«Скопировать ссылку» </a:t>
            </a:r>
            <a:r>
              <a:rPr lang="ru-RU" dirty="0">
                <a:cs typeface="Times New Roman" panose="02020603050405020304" pitchFamily="18" charset="0"/>
              </a:rPr>
              <a:t>на нужном учебном материале и  вставьте в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электронный дневник</a:t>
            </a:r>
          </a:p>
          <a:p>
            <a:r>
              <a:rPr lang="ru-RU" dirty="0">
                <a:cs typeface="Times New Roman" panose="02020603050405020304" pitchFamily="18" charset="0"/>
              </a:rPr>
              <a:t>Можно скачать ссылки на все уроки, прокрутив страницу вниз и нажав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«Скачать ссылки на уроки» и загрузить полученный файл в электронный журнал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9D342A-9379-420D-A7B9-BB63602DCCA7}"/>
              </a:ext>
            </a:extLst>
          </p:cNvPr>
          <p:cNvSpPr txBox="1"/>
          <p:nvPr/>
        </p:nvSpPr>
        <p:spPr>
          <a:xfrm>
            <a:off x="7451762" y="1459747"/>
            <a:ext cx="396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Откройте раздел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«Заказы»</a:t>
            </a:r>
            <a:br>
              <a:rPr lang="ru-RU" dirty="0"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>Заказанные уроки отправляются в электронный журнал.</a:t>
            </a:r>
          </a:p>
          <a:p>
            <a:r>
              <a:rPr lang="ru-RU" dirty="0">
                <a:cs typeface="Times New Roman" panose="02020603050405020304" pitchFamily="18" charset="0"/>
              </a:rPr>
              <a:t>Нажмите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«Перейти на сайт электронного журнала» </a:t>
            </a:r>
            <a:r>
              <a:rPr lang="ru-RU" dirty="0">
                <a:cs typeface="Times New Roman" panose="02020603050405020304" pitchFamily="18" charset="0"/>
              </a:rPr>
              <a:t>и назначьте учебный материал ученикам*</a:t>
            </a:r>
          </a:p>
          <a:p>
            <a:r>
              <a:rPr lang="ru-RU" dirty="0">
                <a:cs typeface="Times New Roman" panose="02020603050405020304" pitchFamily="18" charset="0"/>
              </a:rPr>
              <a:t>*</a:t>
            </a:r>
            <a:r>
              <a:rPr lang="ru-RU" sz="1200" dirty="0">
                <a:cs typeface="Times New Roman" panose="02020603050405020304" pitchFamily="18" charset="0"/>
              </a:rPr>
              <a:t>при условии наличия интеграции</a:t>
            </a:r>
            <a:endParaRPr lang="ru-RU" sz="1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216983-A94C-D427-EC30-CC44AC85D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587"/>
          <a:stretch/>
        </p:blipFill>
        <p:spPr>
          <a:xfrm>
            <a:off x="848408" y="1542530"/>
            <a:ext cx="6448552" cy="18823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A62BF0-8407-C357-BD28-AD8003525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7" t="27958" r="19041" b="7677"/>
          <a:stretch/>
        </p:blipFill>
        <p:spPr>
          <a:xfrm>
            <a:off x="848408" y="3971270"/>
            <a:ext cx="5712001" cy="23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23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22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3C7AA9-13F0-4CCC-A81D-199DC347F2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6" t="30556" r="6790" b="31111"/>
          <a:stretch/>
        </p:blipFill>
        <p:spPr>
          <a:xfrm>
            <a:off x="844017" y="1334460"/>
            <a:ext cx="6042980" cy="46982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F18BC3-B6F1-4C40-9FB4-CD7738A2A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19" r="22382"/>
          <a:stretch/>
        </p:blipFill>
        <p:spPr>
          <a:xfrm>
            <a:off x="7124505" y="4276568"/>
            <a:ext cx="4324842" cy="258143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Проведение фронтальной работы в классе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D342A-9379-420D-A7B9-BB63602DCCA7}"/>
              </a:ext>
            </a:extLst>
          </p:cNvPr>
          <p:cNvSpPr txBox="1"/>
          <p:nvPr/>
        </p:nvSpPr>
        <p:spPr>
          <a:xfrm>
            <a:off x="7016502" y="1735235"/>
            <a:ext cx="49056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Откройте раздел </a:t>
            </a:r>
            <a:r>
              <a:rPr lang="ru-RU" sz="16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«Заказы»</a:t>
            </a:r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dirty="0">
                <a:cs typeface="Times New Roman" panose="02020603050405020304" pitchFamily="18" charset="0"/>
              </a:rPr>
              <a:t>Найдите нужный урок и нажмите </a:t>
            </a:r>
            <a:r>
              <a:rPr lang="ru-RU" sz="16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«Скопировать ссылку»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Перейдите по ссылке на компьютере,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к которому подключены проектор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или интерактивная доска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Укажите, что доступ нужен Вам как учителю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Урок откроется</a:t>
            </a:r>
          </a:p>
        </p:txBody>
      </p:sp>
    </p:spTree>
    <p:extLst>
      <p:ext uri="{BB962C8B-B14F-4D97-AF65-F5344CB8AC3E}">
        <p14:creationId xmlns:p14="http://schemas.microsoft.com/office/powerpoint/2010/main" val="1184391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23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B2E058-D24D-443D-A245-66FD4271C8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73" t="-3552" r="23693" b="29461"/>
          <a:stretch/>
        </p:blipFill>
        <p:spPr>
          <a:xfrm>
            <a:off x="6648450" y="4604285"/>
            <a:ext cx="4024313" cy="1839033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1"/>
            <a:ext cx="9601160" cy="524030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Предоставление </a:t>
            </a:r>
            <a:r>
              <a:rPr lang="ru-RU" sz="3200" dirty="0" err="1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контента</a:t>
            </a:r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 для работы в классе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9D342A-9379-420D-A7B9-BB63602DCCA7}"/>
              </a:ext>
            </a:extLst>
          </p:cNvPr>
          <p:cNvSpPr txBox="1"/>
          <p:nvPr/>
        </p:nvSpPr>
        <p:spPr>
          <a:xfrm>
            <a:off x="6648450" y="1202137"/>
            <a:ext cx="51054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Откройте раздел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«Заказы»</a:t>
            </a:r>
            <a:br>
              <a:rPr lang="ru-RU" dirty="0"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>Заказанные уроки отправляются в электронный журнал.</a:t>
            </a:r>
          </a:p>
          <a:p>
            <a:r>
              <a:rPr lang="ru-RU" dirty="0">
                <a:cs typeface="Times New Roman" panose="02020603050405020304" pitchFamily="18" charset="0"/>
              </a:rPr>
              <a:t>Нажмите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«Перейти на сайт электронного журнала» </a:t>
            </a:r>
            <a:r>
              <a:rPr lang="ru-RU" dirty="0">
                <a:cs typeface="Times New Roman" panose="02020603050405020304" pitchFamily="18" charset="0"/>
              </a:rPr>
              <a:t>и назначьте учебный материал ученикам*</a:t>
            </a:r>
          </a:p>
          <a:p>
            <a:r>
              <a:rPr lang="ru-RU" dirty="0">
                <a:cs typeface="Times New Roman" panose="02020603050405020304" pitchFamily="18" charset="0"/>
              </a:rPr>
              <a:t>*</a:t>
            </a:r>
            <a:r>
              <a:rPr lang="ru-RU" sz="1200" dirty="0">
                <a:cs typeface="Times New Roman" panose="02020603050405020304" pitchFamily="18" charset="0"/>
              </a:rPr>
              <a:t>при условии наличия интеграции</a:t>
            </a:r>
          </a:p>
          <a:p>
            <a:r>
              <a:rPr lang="ru-RU" dirty="0">
                <a:cs typeface="Times New Roman" panose="02020603050405020304" pitchFamily="18" charset="0"/>
              </a:rPr>
              <a:t>Или нажмите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«Скопировать ссылку» </a:t>
            </a:r>
            <a:r>
              <a:rPr lang="ru-RU" dirty="0">
                <a:cs typeface="Times New Roman" panose="02020603050405020304" pitchFamily="18" charset="0"/>
              </a:rPr>
              <a:t>на нужном учебном материале и вставьте в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электронный дневник.</a:t>
            </a:r>
          </a:p>
          <a:p>
            <a:r>
              <a:rPr lang="ru-RU" dirty="0">
                <a:cs typeface="Times New Roman" panose="02020603050405020304" pitchFamily="18" charset="0"/>
              </a:rPr>
              <a:t>Чтобы ученики открыли ссылку со школьных компьютеров</a:t>
            </a:r>
          </a:p>
          <a:p>
            <a:endParaRPr lang="ru-RU" sz="1200" dirty="0"/>
          </a:p>
          <a:p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F29C44-B071-44A2-A36B-B82157552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07" y="1202137"/>
            <a:ext cx="6240417" cy="18225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14447F-1D6F-4720-B004-8FB5B8915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07" y="3905860"/>
            <a:ext cx="6240417" cy="25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24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08ABE-D85B-4065-97DD-01B68F259BC3}"/>
              </a:ext>
            </a:extLst>
          </p:cNvPr>
          <p:cNvSpPr txBox="1"/>
          <p:nvPr/>
        </p:nvSpPr>
        <p:spPr>
          <a:xfrm>
            <a:off x="4702888" y="1843951"/>
            <a:ext cx="585524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cs typeface="Times New Roman" panose="02020603050405020304" pitchFamily="18" charset="0"/>
              </a:rPr>
              <a:t>Если ученик перейдёт по ссылке на компьютере или планшете, откроется страница с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QR-кодом</a:t>
            </a:r>
            <a:r>
              <a:rPr lang="ru-RU" dirty="0">
                <a:cs typeface="Times New Roman" panose="02020603050405020304" pitchFamily="18" charset="0"/>
              </a:rPr>
              <a:t>. Его нужно сканировать с помощью приложения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Госуслуги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Моя школа»</a:t>
            </a:r>
          </a:p>
          <a:p>
            <a:pPr>
              <a:spcBef>
                <a:spcPts val="1200"/>
              </a:spcBef>
            </a:pPr>
            <a:r>
              <a:rPr lang="ru-RU" dirty="0">
                <a:cs typeface="Times New Roman" panose="02020603050405020304" pitchFamily="18" charset="0"/>
              </a:rPr>
              <a:t>Если ученик перед этим заходил на Госуслуги через компьютер/планшет или в электронный дневник, учебный материал откроется сразу, </a:t>
            </a:r>
            <a:br>
              <a:rPr lang="ru-RU" dirty="0"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>без QR-кода</a:t>
            </a:r>
            <a:endParaRPr lang="ru-RU" sz="1800" dirty="0">
              <a:effectLst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Родитель также сможет сканировать QR-код, чтобы открыть доступ ребёнку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B79616-C4B9-48D9-8A3D-6BC43D9127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81" t="8472" r="28801" b="14444"/>
          <a:stretch/>
        </p:blipFill>
        <p:spPr>
          <a:xfrm>
            <a:off x="838200" y="1231281"/>
            <a:ext cx="3527910" cy="546924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Как ученикам открыть </a:t>
            </a:r>
            <a:r>
              <a:rPr lang="ru-RU" sz="3200" dirty="0" err="1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контент</a:t>
            </a:r>
            <a:endParaRPr lang="ru-RU" sz="3200" dirty="0">
              <a:solidFill>
                <a:srgbClr val="062E88"/>
              </a:solidFill>
              <a:latin typeface="Golos Text Black" pitchFamily="34" charset="0"/>
              <a:ea typeface="Golos Text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38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87F093-DFD0-4483-B65B-9F2DB69D0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4" t="10741" r="2975" b="15972"/>
          <a:stretch/>
        </p:blipFill>
        <p:spPr>
          <a:xfrm>
            <a:off x="838200" y="1231281"/>
            <a:ext cx="2850326" cy="5222298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Как ученикам открыть </a:t>
            </a:r>
            <a:r>
              <a:rPr lang="ru-RU" sz="3200" dirty="0" err="1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контент</a:t>
            </a:r>
            <a:endParaRPr lang="ru-RU" sz="3200" dirty="0">
              <a:solidFill>
                <a:srgbClr val="062E88"/>
              </a:solidFill>
              <a:latin typeface="Golos Text Black" pitchFamily="34" charset="0"/>
              <a:ea typeface="Golos Text Black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08ABE-D85B-4065-97DD-01B68F259BC3}"/>
              </a:ext>
            </a:extLst>
          </p:cNvPr>
          <p:cNvSpPr txBox="1"/>
          <p:nvPr/>
        </p:nvSpPr>
        <p:spPr>
          <a:xfrm>
            <a:off x="4061638" y="2336393"/>
            <a:ext cx="70919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cs typeface="Times New Roman" panose="02020603050405020304" pitchFamily="18" charset="0"/>
              </a:rPr>
              <a:t>Если ученик перейдёт по ссылке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через телефон</a:t>
            </a:r>
            <a:r>
              <a:rPr lang="ru-RU" dirty="0">
                <a:cs typeface="Times New Roman" panose="02020603050405020304" pitchFamily="18" charset="0"/>
              </a:rPr>
              <a:t>, на котором установлено приложение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«Госуслуги Моя школа»</a:t>
            </a:r>
            <a:r>
              <a:rPr lang="ru-RU" dirty="0">
                <a:cs typeface="Times New Roman" panose="02020603050405020304" pitchFamily="18" charset="0"/>
              </a:rPr>
              <a:t>, учебный материал откроется сразу</a:t>
            </a:r>
          </a:p>
          <a:p>
            <a:pPr>
              <a:spcBef>
                <a:spcPts val="1200"/>
              </a:spcBef>
            </a:pPr>
            <a:r>
              <a:rPr lang="ru-RU" dirty="0">
                <a:cs typeface="Times New Roman" panose="02020603050405020304" pitchFamily="18" charset="0"/>
              </a:rPr>
              <a:t>Если мобильное приложение не установлено, то откроется окно с предложением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скачать 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4148886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26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5CC80C-0E61-48D9-9E90-90BB31087D7A}"/>
              </a:ext>
            </a:extLst>
          </p:cNvPr>
          <p:cNvSpPr txBox="1"/>
          <p:nvPr/>
        </p:nvSpPr>
        <p:spPr>
          <a:xfrm>
            <a:off x="719998" y="4877352"/>
            <a:ext cx="66993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Откройте ссылку заказанного урока и выберите,</a:t>
            </a:r>
          </a:p>
          <a:p>
            <a:r>
              <a:rPr lang="ru-RU" dirty="0">
                <a:cs typeface="Times New Roman" panose="02020603050405020304" pitchFamily="18" charset="0"/>
              </a:rPr>
              <a:t>что доступ нужен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«Нескольким ученикам»</a:t>
            </a:r>
          </a:p>
          <a:p>
            <a:r>
              <a:rPr lang="ru-RU" dirty="0">
                <a:cs typeface="Times New Roman" panose="02020603050405020304" pitchFamily="18" charset="0"/>
              </a:rPr>
              <a:t>Озвучьте увиденный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код сессии </a:t>
            </a:r>
            <a:r>
              <a:rPr lang="ru-RU" dirty="0">
                <a:cs typeface="Times New Roman" panose="02020603050405020304" pitchFamily="18" charset="0"/>
              </a:rPr>
              <a:t>ученикам и ожидайте ввода учениками кодов</a:t>
            </a:r>
          </a:p>
          <a:p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Сессия действует 45 минут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5413A1-E563-4A7B-8227-0AE8D52EA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6" t="13965" r="25547" b="8421"/>
          <a:stretch/>
        </p:blipFill>
        <p:spPr>
          <a:xfrm>
            <a:off x="957505" y="2332223"/>
            <a:ext cx="3388005" cy="22144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551469-E983-46DC-AF98-54B73C1B7E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16" t="6544" r="25815" b="15477"/>
          <a:stretch/>
        </p:blipFill>
        <p:spPr>
          <a:xfrm>
            <a:off x="7308054" y="1404681"/>
            <a:ext cx="3752850" cy="4666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30FA0F-45DB-4EC3-9E2A-EF813257E51A}"/>
              </a:ext>
            </a:extLst>
          </p:cNvPr>
          <p:cNvSpPr txBox="1"/>
          <p:nvPr/>
        </p:nvSpPr>
        <p:spPr>
          <a:xfrm>
            <a:off x="719999" y="1268131"/>
            <a:ext cx="69601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cs typeface="Times New Roman" panose="02020603050405020304" pitchFamily="18" charset="0"/>
              </a:rPr>
              <a:t>Данный метод действует </a:t>
            </a:r>
            <a:r>
              <a:rPr lang="ru-RU" sz="2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только</a:t>
            </a:r>
          </a:p>
          <a:p>
            <a:r>
              <a:rPr lang="ru-RU" sz="2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для фронтальной работы в классе</a:t>
            </a:r>
            <a:endParaRPr lang="ru-RU" sz="2200" b="1" dirty="0">
              <a:solidFill>
                <a:schemeClr val="accent1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1"/>
            <a:ext cx="9601160" cy="690284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Предоставление доступа нескольким ученикам</a:t>
            </a:r>
          </a:p>
        </p:txBody>
      </p:sp>
    </p:spTree>
    <p:extLst>
      <p:ext uri="{BB962C8B-B14F-4D97-AF65-F5344CB8AC3E}">
        <p14:creationId xmlns:p14="http://schemas.microsoft.com/office/powerpoint/2010/main" val="185408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27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6E729-6FA4-436E-8881-0A5342CB5C95}"/>
              </a:ext>
            </a:extLst>
          </p:cNvPr>
          <p:cNvSpPr txBox="1"/>
          <p:nvPr/>
        </p:nvSpPr>
        <p:spPr>
          <a:xfrm>
            <a:off x="6036900" y="2274838"/>
            <a:ext cx="49831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Ученик открывает статичную страницу</a:t>
            </a:r>
          </a:p>
          <a:p>
            <a:r>
              <a:rPr lang="ru-RU" dirty="0">
                <a:cs typeface="Times New Roman" panose="02020603050405020304" pitchFamily="18" charset="0"/>
              </a:rPr>
              <a:t>с вводом кода</a:t>
            </a:r>
          </a:p>
          <a:p>
            <a:endParaRPr lang="ru-RU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Открывается страница ввода кода</a:t>
            </a:r>
          </a:p>
          <a:p>
            <a:r>
              <a:rPr lang="ru-RU" dirty="0">
                <a:cs typeface="Times New Roman" panose="02020603050405020304" pitchFamily="18" charset="0"/>
              </a:rPr>
              <a:t>сессии и кода ученика</a:t>
            </a:r>
          </a:p>
          <a:p>
            <a:br>
              <a:rPr lang="ru-RU" dirty="0"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>Учителю нужно дождаться пока все ученики введут код и открыть доступ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30C3E1-510A-4EC4-A431-55811F963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0" t="8962" r="25640" b="16874"/>
          <a:stretch/>
        </p:blipFill>
        <p:spPr>
          <a:xfrm>
            <a:off x="719999" y="1986386"/>
            <a:ext cx="4941425" cy="388502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Предоставление доступа нескольким ученикам</a:t>
            </a:r>
          </a:p>
        </p:txBody>
      </p:sp>
    </p:spTree>
    <p:extLst>
      <p:ext uri="{BB962C8B-B14F-4D97-AF65-F5344CB8AC3E}">
        <p14:creationId xmlns:p14="http://schemas.microsoft.com/office/powerpoint/2010/main" val="3989896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28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D04CBD-82D5-46A2-B6A3-324538FC3F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1283" b="30126"/>
          <a:stretch/>
        </p:blipFill>
        <p:spPr>
          <a:xfrm>
            <a:off x="838200" y="2558471"/>
            <a:ext cx="9095333" cy="42995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132556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Где получить код ученика?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Зайти в меню пользователя в верхнем правом углу,  нажать </a:t>
            </a:r>
            <a:r>
              <a:rPr lang="ru-RU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«Список ваших классов»</a:t>
            </a:r>
          </a:p>
          <a:p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Откроется окно с кодами учеников. Их можно скачать списком или скопировать нужные коды отдельно</a:t>
            </a:r>
          </a:p>
        </p:txBody>
      </p:sp>
    </p:spTree>
    <p:extLst>
      <p:ext uri="{BB962C8B-B14F-4D97-AF65-F5344CB8AC3E}">
        <p14:creationId xmlns:p14="http://schemas.microsoft.com/office/powerpoint/2010/main" val="326005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29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645FE4-E272-4C96-9DE4-777DF6576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85" r="24977"/>
          <a:stretch/>
        </p:blipFill>
        <p:spPr>
          <a:xfrm>
            <a:off x="719999" y="2916821"/>
            <a:ext cx="8091194" cy="394118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1"/>
            <a:ext cx="9601160" cy="559656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Просмотр результатов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Зайдите в раздел </a:t>
            </a:r>
            <a:r>
              <a:rPr lang="ru-RU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«Заказы»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выберите класс и предмет</a:t>
            </a:r>
            <a:b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Ссылки на результаты будут появляться в карточках назначенных уроков</a:t>
            </a:r>
          </a:p>
          <a:p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Ссылка добавится, как только хотя бы один ученик выполнит задание</a:t>
            </a:r>
            <a:b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Новые результаты можно проверить по этой же ссылке</a:t>
            </a:r>
          </a:p>
        </p:txBody>
      </p:sp>
    </p:spTree>
    <p:extLst>
      <p:ext uri="{BB962C8B-B14F-4D97-AF65-F5344CB8AC3E}">
        <p14:creationId xmlns:p14="http://schemas.microsoft.com/office/powerpoint/2010/main" val="352129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</a:t>
            </a:fld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DFC25E81-1119-435B-BB4D-3C666E95A6D5}"/>
              </a:ext>
            </a:extLst>
          </p:cNvPr>
          <p:cNvSpPr txBox="1">
            <a:spLocks/>
          </p:cNvSpPr>
          <p:nvPr/>
        </p:nvSpPr>
        <p:spPr>
          <a:xfrm>
            <a:off x="838199" y="5626720"/>
            <a:ext cx="10351251" cy="87435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lIns="810000" tIns="144000" rIns="144000" bIns="9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accent1"/>
                </a:solidFill>
              </a:rPr>
              <a:t>Платформа позволяет экономить время на подготовку к урокам,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на выявление пробелов в знаниях и их устранению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890C4A-25DC-4773-B80E-044A936B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936" y="5842869"/>
            <a:ext cx="360000" cy="36000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1"/>
            <a:ext cx="9601160" cy="621322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Почему учитель выбирает УБ ЦОК?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0"/>
            <a:ext cx="9837166" cy="4316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0400">
              <a:spcBef>
                <a:spcPts val="11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Весь </a:t>
            </a:r>
            <a:r>
              <a:rPr lang="ru-RU" sz="1600" b="1" dirty="0">
                <a:solidFill>
                  <a:schemeClr val="accent1"/>
                </a:solidFill>
              </a:rPr>
              <a:t>контент бесплатный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, все учебные материалы в одном месте</a:t>
            </a:r>
            <a:endParaRPr lang="ru-RU" sz="1600" dirty="0">
              <a:cs typeface="Times New Roman" panose="02020603050405020304" pitchFamily="18" charset="0"/>
            </a:endParaRPr>
          </a:p>
          <a:p>
            <a:pPr indent="230400">
              <a:spcBef>
                <a:spcPts val="11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Разнообразие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учебных </a:t>
            </a:r>
            <a:r>
              <a:rPr lang="ru-RU" sz="1600" b="1" dirty="0">
                <a:solidFill>
                  <a:schemeClr val="accent1"/>
                </a:solidFill>
              </a:rPr>
              <a:t>материалов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от ведущих российских разработчиков</a:t>
            </a:r>
          </a:p>
          <a:p>
            <a:pPr indent="230400">
              <a:spcBef>
                <a:spcPts val="11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Простой функционал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: поиск, заказ, назначение и просмотр результатов</a:t>
            </a:r>
          </a:p>
          <a:p>
            <a:pPr indent="230400">
              <a:spcBef>
                <a:spcPts val="11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Средства анализа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результатов прохождения учебных материалов</a:t>
            </a:r>
          </a:p>
          <a:p>
            <a:pPr indent="230400">
              <a:spcBef>
                <a:spcPts val="11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дополнительных интерактивных заданий </a:t>
            </a:r>
            <a:r>
              <a:rPr lang="ru-RU" sz="1600" b="1" dirty="0">
                <a:solidFill>
                  <a:schemeClr val="accent1"/>
                </a:solidFill>
              </a:rPr>
              <a:t>для устранения пробелов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знаниях у обучающихся</a:t>
            </a:r>
          </a:p>
          <a:p>
            <a:pPr indent="230400">
              <a:spcBef>
                <a:spcPts val="11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Расширенная статистика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, возможность видеть как дети пользуются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контентом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0400">
              <a:spcBef>
                <a:spcPts val="11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Сокращение времени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педагога на заполнение отчетных документов</a:t>
            </a:r>
          </a:p>
          <a:p>
            <a:pPr indent="230400">
              <a:spcBef>
                <a:spcPts val="11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Рекомендательная система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, позволяющая устранять выявленные дефициты с помощью рекомендаций</a:t>
            </a:r>
          </a:p>
          <a:p>
            <a:pPr indent="230400">
              <a:spcBef>
                <a:spcPts val="11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Поддержка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педагога на всех этапах использования и изучения контента</a:t>
            </a:r>
          </a:p>
          <a:p>
            <a:pPr indent="230400">
              <a:spcBef>
                <a:spcPts val="11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Наличие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LMS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52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64E237-ECE1-454F-B4F6-D930AC6582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54"/>
          <a:stretch/>
        </p:blipFill>
        <p:spPr>
          <a:xfrm>
            <a:off x="838200" y="2371849"/>
            <a:ext cx="5477891" cy="42070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BF1DED-D0A1-46EC-BCD2-F19AF9FF68B6}"/>
              </a:ext>
            </a:extLst>
          </p:cNvPr>
          <p:cNvSpPr/>
          <p:nvPr/>
        </p:nvSpPr>
        <p:spPr>
          <a:xfrm>
            <a:off x="4288879" y="2287044"/>
            <a:ext cx="2490293" cy="45709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6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C28F60-2A5D-47D9-97B5-152AF8BBB0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41"/>
          <a:stretch/>
        </p:blipFill>
        <p:spPr>
          <a:xfrm>
            <a:off x="5816315" y="2371849"/>
            <a:ext cx="5588569" cy="422845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30</a:t>
            </a:fld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64278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Просмотр результатов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Результаты по ученикам могут быть представлены как измеримые или неизмеримые. Также можно настроить способ просмотра информации: по результату или алфавиту</a:t>
            </a:r>
          </a:p>
        </p:txBody>
      </p:sp>
    </p:spTree>
    <p:extLst>
      <p:ext uri="{BB962C8B-B14F-4D97-AF65-F5344CB8AC3E}">
        <p14:creationId xmlns:p14="http://schemas.microsoft.com/office/powerpoint/2010/main" val="719750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31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EE3C48-4C4F-4843-AEA0-D4E8F180A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7" r="3216" b="54246"/>
          <a:stretch/>
        </p:blipFill>
        <p:spPr>
          <a:xfrm>
            <a:off x="838200" y="1990769"/>
            <a:ext cx="5562467" cy="43655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1CC2E2-57F9-40A7-B8FE-9806C1675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990" r="20437" b="7180"/>
          <a:stretch/>
        </p:blipFill>
        <p:spPr>
          <a:xfrm>
            <a:off x="6718072" y="1990770"/>
            <a:ext cx="4635728" cy="436558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1"/>
            <a:ext cx="9601160" cy="524030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Аналитика по ученикам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Зайдите во вкладку </a:t>
            </a:r>
            <a:r>
              <a:rPr lang="ru-RU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«Аналитика»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 выберите статистику </a:t>
            </a:r>
            <a:r>
              <a:rPr lang="ru-RU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«По ученикам»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E14CC9-5EF9-4DB7-89E7-BAF3E0917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321" y="1990769"/>
            <a:ext cx="688908" cy="3170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7838FA-66A2-48AA-9F21-2409EBF24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821" y="2679940"/>
            <a:ext cx="688908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14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857F6D-47CA-45F8-8877-DB3ABBEAD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017"/>
          <a:stretch/>
        </p:blipFill>
        <p:spPr>
          <a:xfrm>
            <a:off x="811998" y="1877612"/>
            <a:ext cx="4903246" cy="49752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4F19B0-F986-40D0-B811-304B62BFE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417" r="24897" b="16345"/>
          <a:stretch/>
        </p:blipFill>
        <p:spPr>
          <a:xfrm>
            <a:off x="6568758" y="102737"/>
            <a:ext cx="4811244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188DF9-BBE9-48C2-B834-E1080B79528B}"/>
              </a:ext>
            </a:extLst>
          </p:cNvPr>
          <p:cNvSpPr/>
          <p:nvPr/>
        </p:nvSpPr>
        <p:spPr>
          <a:xfrm>
            <a:off x="719999" y="5749159"/>
            <a:ext cx="5588963" cy="12115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88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EBF2D3-53E1-497E-815B-630B56773A76}"/>
              </a:ext>
            </a:extLst>
          </p:cNvPr>
          <p:cNvSpPr/>
          <p:nvPr/>
        </p:nvSpPr>
        <p:spPr>
          <a:xfrm>
            <a:off x="6152623" y="5749158"/>
            <a:ext cx="5588963" cy="12115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88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1727619-F27B-4E46-91BF-D2A7551685BF}"/>
              </a:ext>
            </a:extLst>
          </p:cNvPr>
          <p:cNvSpPr/>
          <p:nvPr/>
        </p:nvSpPr>
        <p:spPr>
          <a:xfrm>
            <a:off x="6930342" y="1"/>
            <a:ext cx="4811244" cy="5684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8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1"/>
            <a:ext cx="9601160" cy="452778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Аналитика по классу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Зайдите во вкладку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«Аналитика» </a:t>
            </a:r>
            <a:r>
              <a:rPr lang="ru-RU" dirty="0">
                <a:cs typeface="Times New Roman" panose="02020603050405020304" pitchFamily="18" charset="0"/>
              </a:rPr>
              <a:t>и выберите</a:t>
            </a:r>
          </a:p>
          <a:p>
            <a:r>
              <a:rPr lang="ru-RU" dirty="0">
                <a:cs typeface="Times New Roman" panose="02020603050405020304" pitchFamily="18" charset="0"/>
              </a:rPr>
              <a:t>статистику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«По классу»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581891" y="-190005"/>
            <a:ext cx="1151907" cy="704800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2B4AA5-F054-4CBE-B2FF-5504DBACE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346" y="1877612"/>
            <a:ext cx="582579" cy="2680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16C83B-E81A-40C2-AA14-13CF09E11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710" y="2410142"/>
            <a:ext cx="566094" cy="2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41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569A6-6261-B869-A851-B57ABC872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719998" y="1751239"/>
            <a:ext cx="10494027" cy="4883477"/>
            <a:chOff x="787789" y="1664085"/>
            <a:chExt cx="10046755" cy="4675336"/>
          </a:xfrm>
        </p:grpSpPr>
        <p:sp>
          <p:nvSpPr>
            <p:cNvPr id="22" name="Shape 50">
              <a:extLst>
                <a:ext uri="{FF2B5EF4-FFF2-40B4-BE49-F238E27FC236}">
                  <a16:creationId xmlns:a16="http://schemas.microsoft.com/office/drawing/2014/main" id="{4A556C45-A83A-1751-2D28-391EF3ACF586}"/>
                </a:ext>
              </a:extLst>
            </p:cNvPr>
            <p:cNvSpPr/>
            <p:nvPr/>
          </p:nvSpPr>
          <p:spPr>
            <a:xfrm>
              <a:off x="5927826" y="4179187"/>
              <a:ext cx="4759966" cy="2160234"/>
            </a:xfrm>
            <a:prstGeom prst="roundRect">
              <a:avLst>
                <a:gd name="adj" fmla="val 4471"/>
              </a:avLst>
            </a:prstGeom>
            <a:solidFill>
              <a:srgbClr val="F7F9FF">
                <a:alpha val="100000"/>
              </a:srgbClr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61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50">
              <a:extLst>
                <a:ext uri="{FF2B5EF4-FFF2-40B4-BE49-F238E27FC236}">
                  <a16:creationId xmlns:a16="http://schemas.microsoft.com/office/drawing/2014/main" id="{4A556C45-A83A-1751-2D28-391EF3ACF586}"/>
                </a:ext>
              </a:extLst>
            </p:cNvPr>
            <p:cNvSpPr/>
            <p:nvPr/>
          </p:nvSpPr>
          <p:spPr>
            <a:xfrm>
              <a:off x="787789" y="4179187"/>
              <a:ext cx="4864866" cy="2160234"/>
            </a:xfrm>
            <a:prstGeom prst="roundRect">
              <a:avLst>
                <a:gd name="adj" fmla="val 4471"/>
              </a:avLst>
            </a:prstGeom>
            <a:solidFill>
              <a:srgbClr val="F7F9FF">
                <a:alpha val="100000"/>
              </a:srgbClr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61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50">
              <a:extLst>
                <a:ext uri="{FF2B5EF4-FFF2-40B4-BE49-F238E27FC236}">
                  <a16:creationId xmlns:a16="http://schemas.microsoft.com/office/drawing/2014/main" id="{AFC5A4AA-86DF-A373-658E-50DE5B47AF8C}"/>
                </a:ext>
              </a:extLst>
            </p:cNvPr>
            <p:cNvSpPr/>
            <p:nvPr/>
          </p:nvSpPr>
          <p:spPr>
            <a:xfrm>
              <a:off x="795647" y="1664085"/>
              <a:ext cx="9892145" cy="2326024"/>
            </a:xfrm>
            <a:prstGeom prst="roundRect">
              <a:avLst>
                <a:gd name="adj" fmla="val 4471"/>
              </a:avLst>
            </a:prstGeom>
            <a:solidFill>
              <a:srgbClr val="F7F9FF">
                <a:alpha val="100000"/>
              </a:srgbClr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61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" name="Рисунок 8" descr="Изображение выглядит как текст, ноутбук, компьютер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B5C7B5A8-00A7-1363-A8F2-6EA35F65A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399" y="1869515"/>
              <a:ext cx="3414275" cy="1915164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шаблон, шов, текст, монохром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B3009080-07B4-C665-E216-E914C2639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4699" y="2241667"/>
              <a:ext cx="1203385" cy="1170860"/>
            </a:xfrm>
            <a:prstGeom prst="rect">
              <a:avLst/>
            </a:prstGeom>
          </p:spPr>
        </p:pic>
        <p:pic>
          <p:nvPicPr>
            <p:cNvPr id="11" name="Image 0" descr="preencoded.png">
              <a:extLst>
                <a:ext uri="{FF2B5EF4-FFF2-40B4-BE49-F238E27FC236}">
                  <a16:creationId xmlns:a16="http://schemas.microsoft.com/office/drawing/2014/main" id="{AF729E4A-FD38-BB57-4E4A-104499C63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3167" y="2041496"/>
              <a:ext cx="1640603" cy="164060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3A0865-D9EB-BA0E-A1EF-DE033D712BA0}"/>
                </a:ext>
              </a:extLst>
            </p:cNvPr>
            <p:cNvSpPr txBox="1"/>
            <p:nvPr/>
          </p:nvSpPr>
          <p:spPr>
            <a:xfrm>
              <a:off x="6074579" y="1821351"/>
              <a:ext cx="4759965" cy="353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accent1"/>
                  </a:solidFill>
                  <a:cs typeface="Times New Roman" panose="02020603050405020304" pitchFamily="18" charset="0"/>
                </a:rPr>
                <a:t>Инструкция по работе с библиотекой</a:t>
              </a: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1225574" y="4269908"/>
              <a:ext cx="4177025" cy="353590"/>
              <a:chOff x="1269705" y="4424283"/>
              <a:chExt cx="4177025" cy="353590"/>
            </a:xfrm>
          </p:grpSpPr>
          <p:pic>
            <p:nvPicPr>
              <p:cNvPr id="14" name="Picture 2" descr="Интернет сайт – Бесплатные иконки: сеть">
                <a:extLst>
                  <a:ext uri="{FF2B5EF4-FFF2-40B4-BE49-F238E27FC236}">
                    <a16:creationId xmlns:a16="http://schemas.microsoft.com/office/drawing/2014/main" id="{9ED26A56-5449-B804-55AB-599576A5CF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9705" y="4429218"/>
                <a:ext cx="319867" cy="319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hlinkClick r:id="rId6" action="ppaction://hlinkfile"/>
                <a:extLst>
                  <a:ext uri="{FF2B5EF4-FFF2-40B4-BE49-F238E27FC236}">
                    <a16:creationId xmlns:a16="http://schemas.microsoft.com/office/drawing/2014/main" id="{2BA3838C-0A1D-93AE-CE2E-5314E6DE050B}"/>
                  </a:ext>
                </a:extLst>
              </p:cNvPr>
              <p:cNvSpPr txBox="1"/>
              <p:nvPr/>
            </p:nvSpPr>
            <p:spPr>
              <a:xfrm>
                <a:off x="1589572" y="4424283"/>
                <a:ext cx="3857158" cy="353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dirty="0" err="1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gosuslugi.ru</a:t>
                </a:r>
                <a:r>
                  <a:rPr lang="ru-RU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/</a:t>
                </a:r>
                <a:r>
                  <a:rPr lang="ru-RU" b="1" dirty="0" err="1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landing</a:t>
                </a:r>
                <a:r>
                  <a:rPr lang="ru-RU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/</a:t>
                </a:r>
                <a:r>
                  <a:rPr lang="ru-RU" b="1" dirty="0" err="1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edu-content</a:t>
                </a:r>
                <a:endParaRPr lang="ru-RU" b="1" dirty="0">
                  <a:solidFill>
                    <a:schemeClr val="accent1"/>
                  </a:solidFill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Рисунок 15" descr="Изображение выглядит как шаблон, шов&#10;&#10;Автоматически созданное описание">
              <a:extLst>
                <a:ext uri="{FF2B5EF4-FFF2-40B4-BE49-F238E27FC236}">
                  <a16:creationId xmlns:a16="http://schemas.microsoft.com/office/drawing/2014/main" id="{D4C1249F-478A-E620-048A-CCCB61B3E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0265" y="4749110"/>
              <a:ext cx="1399913" cy="1299920"/>
            </a:xfrm>
            <a:prstGeom prst="rect">
              <a:avLst/>
            </a:prstGeom>
          </p:spPr>
        </p:pic>
      </p:grp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69" y="568500"/>
            <a:ext cx="9601160" cy="512155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latin typeface="Golos Text Black" pitchFamily="34" charset="0"/>
                <a:ea typeface="Golos Text Black" pitchFamily="34" charset="0"/>
              </a:rPr>
              <a:t>Поддержка пользователей</a:t>
            </a:r>
            <a:endParaRPr lang="ru-RU" sz="3200" dirty="0">
              <a:solidFill>
                <a:srgbClr val="062E88"/>
              </a:solidFill>
              <a:latin typeface="Golos Text Black" pitchFamily="34" charset="0"/>
              <a:ea typeface="Golos Text Black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028662"/>
            <a:ext cx="10340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Курс в LMS, видеоролик, страница с FAQ, обратная связь  –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все для быстрого знакомства </a:t>
            </a:r>
          </a:p>
          <a:p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с платформой</a:t>
            </a:r>
          </a:p>
        </p:txBody>
      </p:sp>
      <p:pic>
        <p:nvPicPr>
          <p:cNvPr id="2" name="Picture 2" descr="Интернет сайт – Бесплатные иконки: сеть">
            <a:extLst>
              <a:ext uri="{FF2B5EF4-FFF2-40B4-BE49-F238E27FC236}">
                <a16:creationId xmlns:a16="http://schemas.microsoft.com/office/drawing/2014/main" id="{E7AEC9E1-CF26-680F-9CF3-CCB0DB6A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71" y="4540839"/>
            <a:ext cx="319867" cy="31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2E045E-3DAC-30EB-A9D2-4DDB41F27855}"/>
              </a:ext>
            </a:extLst>
          </p:cNvPr>
          <p:cNvSpPr txBox="1"/>
          <p:nvPr/>
        </p:nvSpPr>
        <p:spPr>
          <a:xfrm>
            <a:off x="7129412" y="4502797"/>
            <a:ext cx="3551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pos.gosuslugi.ru/landing</a:t>
            </a:r>
            <a:endParaRPr lang="ru-RU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9D2793-CAFD-BBA7-F9EB-EA7FC1FFF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52" y="492186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шаблон, прямоугольный, Симметрия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F6897DE-BDE4-7506-9DE8-A5C4DA7B3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5016" y="2419809"/>
            <a:ext cx="1164926" cy="11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4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4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Для использования платформы нужна </a:t>
            </a:r>
            <a:r>
              <a:rPr lang="ru-RU" b="1" dirty="0">
                <a:solidFill>
                  <a:schemeClr val="accent1"/>
                </a:solidFill>
              </a:rPr>
              <a:t>подтверждённая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учётная запись на Госуслугах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1"/>
            <a:ext cx="9601160" cy="544204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Условия использования платформы</a:t>
            </a:r>
          </a:p>
        </p:txBody>
      </p:sp>
      <p:pic>
        <p:nvPicPr>
          <p:cNvPr id="12" name="Рисунок 11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56" y="2075604"/>
            <a:ext cx="10907624" cy="376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0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643355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Как попасть на платформу?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Через ФГИС «Моя школа». Ввести в браузере:</a:t>
            </a:r>
            <a:r>
              <a:rPr lang="ru-RU" sz="1800" b="1" dirty="0">
                <a:solidFill>
                  <a:schemeClr val="accent1"/>
                </a:solidFill>
              </a:rPr>
              <a:t> </a:t>
            </a:r>
            <a:r>
              <a:rPr lang="ru-RU" sz="1800" i="1" dirty="0">
                <a:solidFill>
                  <a:schemeClr val="accent1"/>
                </a:solidFill>
              </a:rPr>
              <a:t>Госуслуги Моя школа, </a:t>
            </a:r>
            <a:r>
              <a:rPr lang="ru-RU" sz="1800" dirty="0"/>
              <a:t>перейти по ссылке от Госуслуг, выбрать: </a:t>
            </a:r>
            <a:r>
              <a:rPr lang="ru-RU" sz="1800" i="1" dirty="0">
                <a:solidFill>
                  <a:schemeClr val="accent1"/>
                </a:solidFill>
              </a:rPr>
              <a:t>Универсальная библиотека цифрового образовательного контента</a:t>
            </a:r>
            <a:endParaRPr lang="ru-RU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755797-B9CA-45F2-B363-C6052CAB3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428"/>
          <a:stretch/>
        </p:blipFill>
        <p:spPr>
          <a:xfrm>
            <a:off x="838200" y="2174037"/>
            <a:ext cx="9814837" cy="418235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8D83B51-28B1-4CB9-8E96-7D0EDF53E166}"/>
              </a:ext>
            </a:extLst>
          </p:cNvPr>
          <p:cNvSpPr/>
          <p:nvPr/>
        </p:nvSpPr>
        <p:spPr>
          <a:xfrm>
            <a:off x="4238625" y="4429125"/>
            <a:ext cx="3057525" cy="154304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50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2D5803-B222-BAFF-9220-A3826B92C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44" y="2393236"/>
            <a:ext cx="11024478" cy="307050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643355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Как попасть на платформу?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Ввести в браузере: </a:t>
            </a:r>
            <a:r>
              <a:rPr lang="ru-RU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Платформа ЦОК / Универсальная библиотека ЦОК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 перейти по ссылке от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Госуслуг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924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D7D587-81E8-49ED-BE76-88FB5F361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17793"/>
            <a:ext cx="10117075" cy="441245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687423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Как попасть на платформу?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Зайти в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Госуслуги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ввести запрос роботу Максу: </a:t>
            </a:r>
            <a:b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Платформа ЦОК / Библиотека ЦОК / </a:t>
            </a:r>
            <a:r>
              <a:rPr lang="ru-RU" i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Маркетплейс</a:t>
            </a: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нажать </a:t>
            </a:r>
            <a:r>
              <a:rPr lang="ru-RU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«Перейти на платформу»</a:t>
            </a:r>
          </a:p>
        </p:txBody>
      </p:sp>
    </p:spTree>
    <p:extLst>
      <p:ext uri="{BB962C8B-B14F-4D97-AF65-F5344CB8AC3E}">
        <p14:creationId xmlns:p14="http://schemas.microsoft.com/office/powerpoint/2010/main" val="347086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D78BF2-97B2-447B-A2FB-EDD3F54E0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93" y="2028438"/>
            <a:ext cx="10120601" cy="417708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1"/>
            <a:ext cx="9601160" cy="555220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Как попасть на платформу?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Перед началом работы с УБ ЦОК необходимо </a:t>
            </a:r>
            <a:r>
              <a:rPr lang="ru-RU" b="1" dirty="0">
                <a:solidFill>
                  <a:schemeClr val="accent1"/>
                </a:solidFill>
                <a:cs typeface="Times New Roman" panose="02020603050405020304" pitchFamily="18" charset="0"/>
              </a:rPr>
              <a:t>авторизоваться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под своим логином </a:t>
            </a:r>
            <a:b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 паролем от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Госуслуг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и выбрать </a:t>
            </a:r>
            <a:r>
              <a:rPr lang="ru-RU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роль сотрудника школы</a:t>
            </a:r>
            <a:endParaRPr lang="ru-RU" b="1" i="1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4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68500"/>
            <a:ext cx="9601160" cy="588271"/>
          </a:xfrm>
        </p:spPr>
        <p:txBody>
          <a:bodyPr rtlCol="0" anchor="t">
            <a:noAutofit/>
          </a:bodyPr>
          <a:lstStyle/>
          <a:p>
            <a:r>
              <a:rPr lang="ru-RU" sz="3200" dirty="0">
                <a:solidFill>
                  <a:srgbClr val="062E88"/>
                </a:solidFill>
                <a:latin typeface="Golos Text Black" pitchFamily="34" charset="0"/>
                <a:ea typeface="Golos Text Black" pitchFamily="34" charset="0"/>
              </a:rPr>
              <a:t>Поиск учебных материалов в каталоге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8508E-F0EE-4A11-A4AF-1F5ABF9E4FFE}"/>
              </a:ext>
            </a:extLst>
          </p:cNvPr>
          <p:cNvSpPr txBox="1"/>
          <p:nvPr/>
        </p:nvSpPr>
        <p:spPr>
          <a:xfrm>
            <a:off x="719998" y="1231281"/>
            <a:ext cx="10074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Для поиска материалов перейдите во вкладку </a:t>
            </a:r>
            <a:r>
              <a:rPr lang="ru-RU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«Каталог»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или воспользуйтесь поиском на главной странице</a:t>
            </a:r>
            <a:endParaRPr lang="ru-RU" b="1" i="1" dirty="0">
              <a:solidFill>
                <a:schemeClr val="accent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3E755D-8A04-CF1F-2F79-8FDD8BE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877612"/>
            <a:ext cx="9755573" cy="46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211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ТЛабс">
      <a:dk1>
        <a:srgbClr val="0B1F33"/>
      </a:dk1>
      <a:lt1>
        <a:sysClr val="window" lastClr="FFFFFF"/>
      </a:lt1>
      <a:dk2>
        <a:srgbClr val="66727F"/>
      </a:dk2>
      <a:lt2>
        <a:srgbClr val="E4ECFD"/>
      </a:lt2>
      <a:accent1>
        <a:srgbClr val="4D83FA"/>
      </a:accent1>
      <a:accent2>
        <a:srgbClr val="2DC36A"/>
      </a:accent2>
      <a:accent3>
        <a:srgbClr val="DDF5E7"/>
      </a:accent3>
      <a:accent4>
        <a:srgbClr val="E11432"/>
      </a:accent4>
      <a:accent5>
        <a:srgbClr val="FCD9DE"/>
      </a:accent5>
      <a:accent6>
        <a:srgbClr val="FEF0CC"/>
      </a:accent6>
      <a:hlink>
        <a:srgbClr val="0D4CDD"/>
      </a:hlink>
      <a:folHlink>
        <a:srgbClr val="FF8A00"/>
      </a:folHlink>
    </a:clrScheme>
    <a:fontScheme name="Другая 3">
      <a:majorFont>
        <a:latin typeface="Open Sans bold"/>
        <a:ea typeface="DejaVu Sans"/>
        <a:cs typeface="DejaVu Sans"/>
      </a:majorFont>
      <a:minorFont>
        <a:latin typeface="Open Sans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97B18F-50BC-4F30-8373-93489E845F8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4CF2EF3-001F-4BE9-81B3-86ECBBF942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BC90D6-94CF-42F7-AAC4-9CF6824C54D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1984</TotalTime>
  <Words>1303</Words>
  <Application>Microsoft Office PowerPoint</Application>
  <PresentationFormat>Широкоэкранный</PresentationFormat>
  <Paragraphs>204</Paragraphs>
  <Slides>33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Golos Text Black</vt:lpstr>
      <vt:lpstr>Open Sans</vt:lpstr>
      <vt:lpstr>Open Sans bold</vt:lpstr>
      <vt:lpstr>Тема Office</vt:lpstr>
      <vt:lpstr>Универсальная  библиотека цифрового  образовательного контента</vt:lpstr>
      <vt:lpstr>Что такое универсальная библиотека ЦОК? </vt:lpstr>
      <vt:lpstr>Почему учитель выбирает УБ ЦОК?</vt:lpstr>
      <vt:lpstr>Условия использования платформы</vt:lpstr>
      <vt:lpstr>Как попасть на платформу?</vt:lpstr>
      <vt:lpstr>Как попасть на платформу?</vt:lpstr>
      <vt:lpstr>Как попасть на платформу?</vt:lpstr>
      <vt:lpstr>Как попасть на платформу?</vt:lpstr>
      <vt:lpstr>Поиск учебных материалов в каталоге</vt:lpstr>
      <vt:lpstr>Работа с фильтрами</vt:lpstr>
      <vt:lpstr>Применение тегов</vt:lpstr>
      <vt:lpstr>Просмотр карточки контента в каталоге </vt:lpstr>
      <vt:lpstr>Презентация PowerPoint</vt:lpstr>
      <vt:lpstr>Добавление контента в Избранное</vt:lpstr>
      <vt:lpstr>Распределение по подборкам</vt:lpstr>
      <vt:lpstr>Создание своего курса</vt:lpstr>
      <vt:lpstr>Работа с Корзиной</vt:lpstr>
      <vt:lpstr>Работа с Корзиной</vt:lpstr>
      <vt:lpstr>Проверка лимитов контента</vt:lpstr>
      <vt:lpstr>Оформление заказа</vt:lpstr>
      <vt:lpstr>Назначение контента ученикам для домашней работы</vt:lpstr>
      <vt:lpstr>Проведение фронтальной работы в классе</vt:lpstr>
      <vt:lpstr>Предоставление контента для работы в классе</vt:lpstr>
      <vt:lpstr>Как ученикам открыть контент</vt:lpstr>
      <vt:lpstr>Как ученикам открыть контент</vt:lpstr>
      <vt:lpstr>Предоставление доступа нескольким ученикам</vt:lpstr>
      <vt:lpstr>Предоставление доступа нескольким ученикам</vt:lpstr>
      <vt:lpstr>Где получить код ученика?</vt:lpstr>
      <vt:lpstr>Просмотр результатов</vt:lpstr>
      <vt:lpstr>Просмотр результатов</vt:lpstr>
      <vt:lpstr>Аналитика по ученикам</vt:lpstr>
      <vt:lpstr>Аналитика по классу</vt:lpstr>
      <vt:lpstr>Поддержка пользователей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Универсальная библиотека цифрового образовательного контента</dc:title>
  <dc:creator>Чимисова Софья Дмитриевна</dc:creator>
  <cp:lastModifiedBy>Чимисова Софья Дмитриевна</cp:lastModifiedBy>
  <cp:revision>176</cp:revision>
  <dcterms:created xsi:type="dcterms:W3CDTF">2025-08-13T19:47:56Z</dcterms:created>
  <dcterms:modified xsi:type="dcterms:W3CDTF">2025-08-22T12:57:28Z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