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64" r:id="rId6"/>
    <p:sldId id="262" r:id="rId7"/>
    <p:sldId id="263" r:id="rId8"/>
    <p:sldId id="265" r:id="rId9"/>
    <p:sldId id="266" r:id="rId10"/>
    <p:sldId id="267" r:id="rId11"/>
    <p:sldId id="268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 Light" panose="020B0604020202020204" charset="-52"/>
      <p:regular r:id="rId17"/>
      <p:italic r:id="rId18"/>
    </p:embeddedFont>
    <p:embeddedFont>
      <p:font typeface="Montserrat ExtraBold" panose="020B0604020202020204" charset="-52"/>
      <p:bold r:id="rId19"/>
      <p:boldItalic r:id="rId20"/>
    </p:embeddedFont>
    <p:embeddedFont>
      <p:font typeface="Montserrat Medium" panose="020B0604020202020204" charset="-52"/>
      <p:regular r:id="rId21"/>
      <p: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E0B"/>
    <a:srgbClr val="E99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21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19" Type="http://schemas.openxmlformats.org/officeDocument/2006/relationships/image" Target="../media/image6.svg"/><Relationship Id="rId4" Type="http://schemas.openxmlformats.org/officeDocument/2006/relationships/image" Target="../media/image32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19" Type="http://schemas.openxmlformats.org/officeDocument/2006/relationships/image" Target="../media/image6.sv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19" Type="http://schemas.openxmlformats.org/officeDocument/2006/relationships/image" Target="../media/image6.svg"/><Relationship Id="rId4" Type="http://schemas.openxmlformats.org/officeDocument/2006/relationships/image" Target="../media/image14.jp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1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6.jpeg"/><Relationship Id="rId19" Type="http://schemas.openxmlformats.org/officeDocument/2006/relationships/image" Target="../media/image6.sv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19" Type="http://schemas.openxmlformats.org/officeDocument/2006/relationships/image" Target="../media/image6.sv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1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15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E5F5F0-6AFF-4B50-B7AC-D636CC2D9F2D}"/>
              </a:ext>
            </a:extLst>
          </p:cNvPr>
          <p:cNvSpPr txBox="1"/>
          <p:nvPr/>
        </p:nvSpPr>
        <p:spPr>
          <a:xfrm>
            <a:off x="1017051" y="467731"/>
            <a:ext cx="9515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Montserrat Medium" panose="020B0604020202020204" charset="-52"/>
              </a:rPr>
              <a:t>«Почитай отца своего и мать, и будет тебе хорошо, и ты  будешь долго  и счастливо жить»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0BDFCA-CA1B-45AB-B294-E34947D1F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3" y="3718493"/>
            <a:ext cx="4244547" cy="283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A8163B-EE33-4B85-AE0C-08982679F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73" y="2152649"/>
            <a:ext cx="3235762" cy="215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852547-086C-45A2-AA7C-282881AEC4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19" y="2152649"/>
            <a:ext cx="3236394" cy="215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7D4BA4-A013-4854-AA9A-828D53205A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77" y="4622343"/>
            <a:ext cx="3428089" cy="192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42C77F-78CD-4F16-98E3-D58B4C03B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17" y="4597764"/>
            <a:ext cx="2509210" cy="1977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8B6BC1A-7EB9-481D-A217-9C06A71F17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59" y="1989141"/>
            <a:ext cx="1729352" cy="1729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A8FCA3E-320A-48D4-897D-3A49382987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1" y="1835062"/>
            <a:ext cx="1641760" cy="164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reeform 10"/>
          <p:cNvSpPr/>
          <p:nvPr/>
        </p:nvSpPr>
        <p:spPr>
          <a:xfrm rot="11360893" flipH="1">
            <a:off x="9772580" y="-1013178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40652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7B316B-35FA-403A-9456-459A1C202AAE}"/>
              </a:ext>
            </a:extLst>
          </p:cNvPr>
          <p:cNvSpPr txBox="1"/>
          <p:nvPr/>
        </p:nvSpPr>
        <p:spPr>
          <a:xfrm>
            <a:off x="433953" y="464949"/>
            <a:ext cx="79661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tserrat Medium" panose="020B0604020202020204" charset="-52"/>
              </a:rPr>
              <a:t>Семья</a:t>
            </a:r>
            <a:r>
              <a:rPr lang="ru-RU" sz="2000" dirty="0">
                <a:latin typeface="Montserrat Medium" panose="020B0604020202020204" charset="-52"/>
              </a:rPr>
              <a:t> – это счастье, любовь и удача, </a:t>
            </a:r>
          </a:p>
          <a:p>
            <a:r>
              <a:rPr lang="ru-RU" sz="2000" b="1" dirty="0">
                <a:latin typeface="Montserrat Medium" panose="020B0604020202020204" charset="-52"/>
              </a:rPr>
              <a:t>Семья</a:t>
            </a:r>
            <a:r>
              <a:rPr lang="ru-RU" sz="2000" dirty="0">
                <a:latin typeface="Montserrat Medium" panose="020B0604020202020204" charset="-52"/>
              </a:rPr>
              <a:t> – это летом поездки на дачу. </a:t>
            </a:r>
          </a:p>
          <a:p>
            <a:r>
              <a:rPr lang="ru-RU" sz="2000" b="1" dirty="0">
                <a:latin typeface="Montserrat Medium" panose="020B0604020202020204" charset="-52"/>
              </a:rPr>
              <a:t>Семья</a:t>
            </a:r>
            <a:r>
              <a:rPr lang="ru-RU" sz="2000" dirty="0">
                <a:latin typeface="Montserrat Medium" panose="020B0604020202020204" charset="-52"/>
              </a:rPr>
              <a:t> – это праздник, семейные даты, </a:t>
            </a:r>
          </a:p>
          <a:p>
            <a:r>
              <a:rPr lang="ru-RU" sz="2000" dirty="0">
                <a:latin typeface="Montserrat Medium" panose="020B0604020202020204" charset="-52"/>
              </a:rPr>
              <a:t>Подарки, покупки, приятные траты. </a:t>
            </a:r>
          </a:p>
          <a:p>
            <a:r>
              <a:rPr lang="ru-RU" sz="2000" dirty="0">
                <a:latin typeface="Montserrat Medium" panose="020B0604020202020204" charset="-52"/>
              </a:rPr>
              <a:t>Рождение детей, первый шаг, первый лепет, </a:t>
            </a:r>
          </a:p>
          <a:p>
            <a:r>
              <a:rPr lang="ru-RU" sz="2000" dirty="0">
                <a:latin typeface="Montserrat Medium" panose="020B0604020202020204" charset="-52"/>
              </a:rPr>
              <a:t>Мечты о хорошем, волнение и трепет. </a:t>
            </a:r>
          </a:p>
          <a:p>
            <a:r>
              <a:rPr lang="ru-RU" sz="2000" b="1" dirty="0">
                <a:latin typeface="Montserrat Medium" panose="020B0604020202020204" charset="-52"/>
              </a:rPr>
              <a:t>Семья</a:t>
            </a:r>
            <a:r>
              <a:rPr lang="ru-RU" sz="2000" dirty="0">
                <a:latin typeface="Montserrat Medium" panose="020B0604020202020204" charset="-52"/>
              </a:rPr>
              <a:t> – это труд, друг о друге забота, </a:t>
            </a:r>
          </a:p>
          <a:p>
            <a:r>
              <a:rPr lang="ru-RU" sz="2000" b="1" dirty="0">
                <a:latin typeface="Montserrat Medium" panose="020B0604020202020204" charset="-52"/>
              </a:rPr>
              <a:t>Семья</a:t>
            </a:r>
            <a:r>
              <a:rPr lang="ru-RU" sz="2000" dirty="0">
                <a:latin typeface="Montserrat Medium" panose="020B0604020202020204" charset="-52"/>
              </a:rPr>
              <a:t> – это много домашней работы. </a:t>
            </a:r>
          </a:p>
          <a:p>
            <a:r>
              <a:rPr lang="ru-RU" sz="2000" b="1" dirty="0">
                <a:latin typeface="Montserrat Medium" panose="020B0604020202020204" charset="-52"/>
              </a:rPr>
              <a:t>Семья</a:t>
            </a:r>
            <a:r>
              <a:rPr lang="ru-RU" sz="2000" dirty="0">
                <a:latin typeface="Montserrat Medium" panose="020B0604020202020204" charset="-52"/>
              </a:rPr>
              <a:t> – это важно! </a:t>
            </a:r>
          </a:p>
          <a:p>
            <a:r>
              <a:rPr lang="ru-RU" sz="2000" b="1" dirty="0">
                <a:latin typeface="Montserrat Medium" panose="020B0604020202020204" charset="-52"/>
              </a:rPr>
              <a:t>Семья</a:t>
            </a:r>
            <a:r>
              <a:rPr lang="ru-RU" sz="2000" dirty="0">
                <a:latin typeface="Montserrat Medium" panose="020B0604020202020204" charset="-52"/>
              </a:rPr>
              <a:t> – это сложно! </a:t>
            </a:r>
          </a:p>
          <a:p>
            <a:r>
              <a:rPr lang="ru-RU" sz="2000" b="1" dirty="0">
                <a:latin typeface="Montserrat Medium" panose="020B0604020202020204" charset="-52"/>
              </a:rPr>
              <a:t>Но счастливо жить одному невозможно! </a:t>
            </a:r>
          </a:p>
          <a:p>
            <a:r>
              <a:rPr lang="ru-RU" sz="2000" dirty="0">
                <a:latin typeface="Montserrat Medium" panose="020B0604020202020204" charset="-52"/>
              </a:rPr>
              <a:t>Всегда будьте вместе, любовь берегите, </a:t>
            </a:r>
          </a:p>
          <a:p>
            <a:r>
              <a:rPr lang="ru-RU" sz="2000" dirty="0">
                <a:latin typeface="Montserrat Medium" panose="020B0604020202020204" charset="-52"/>
              </a:rPr>
              <a:t>Обиды и ссоры подальше гоните, </a:t>
            </a:r>
          </a:p>
          <a:p>
            <a:r>
              <a:rPr lang="ru-RU" sz="2000" dirty="0">
                <a:latin typeface="Montserrat Medium" panose="020B0604020202020204" charset="-52"/>
              </a:rPr>
              <a:t>Хочу, чтоб про нас говорили друзья: </a:t>
            </a:r>
          </a:p>
          <a:p>
            <a:r>
              <a:rPr lang="ru-RU" sz="2000" dirty="0">
                <a:latin typeface="Montserrat Medium" panose="020B0604020202020204" charset="-52"/>
              </a:rPr>
              <a:t>Какая хорошая Ваша </a:t>
            </a:r>
            <a:r>
              <a:rPr lang="ru-RU" sz="2000" b="1" dirty="0">
                <a:latin typeface="Montserrat Medium" panose="020B0604020202020204" charset="-52"/>
              </a:rPr>
              <a:t>семья</a:t>
            </a:r>
            <a:r>
              <a:rPr lang="ru-RU" sz="2000" dirty="0">
                <a:latin typeface="Montserrat Medium" panose="020B0604020202020204" charset="-52"/>
              </a:rPr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A9D13-A180-4118-89DB-7EAD6151D6E2}"/>
              </a:ext>
            </a:extLst>
          </p:cNvPr>
          <p:cNvSpPr txBox="1"/>
          <p:nvPr/>
        </p:nvSpPr>
        <p:spPr>
          <a:xfrm>
            <a:off x="3029919" y="5255240"/>
            <a:ext cx="277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Montserrat Medium" panose="020B0604020202020204" charset="-52"/>
              </a:rPr>
              <a:t>Ирина </a:t>
            </a:r>
            <a:r>
              <a:rPr lang="ru-RU" i="1" dirty="0" err="1">
                <a:latin typeface="Montserrat Medium" panose="020B0604020202020204" charset="-52"/>
              </a:rPr>
              <a:t>Яворовская</a:t>
            </a:r>
            <a:endParaRPr lang="ru-RU" i="1" dirty="0">
              <a:latin typeface="Montserrat Medium" panose="020B0604020202020204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29E727-698D-48C0-9D30-B6238EA67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29" y="327557"/>
            <a:ext cx="2362457" cy="1574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DE3D29-5846-48D3-8FF6-796E9EF2D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74" y="2106168"/>
            <a:ext cx="2346960" cy="1322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2D84DB-835B-4EFA-9430-CB854CC85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57" y="3753221"/>
            <a:ext cx="2442629" cy="1624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FB0CF9-8D3C-4A29-A5C0-6B2E01BF7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21" y="2640870"/>
            <a:ext cx="2442630" cy="1576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123EDB-84D7-4111-9288-665C834705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2" r="11575" b="4539"/>
          <a:stretch/>
        </p:blipFill>
        <p:spPr>
          <a:xfrm>
            <a:off x="9564519" y="498206"/>
            <a:ext cx="1661620" cy="232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0ABBDD-F27F-48DB-BA8E-ACCCB104A8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99" y="4980359"/>
            <a:ext cx="2167882" cy="144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578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82766" y="2780278"/>
            <a:ext cx="41649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Родители.</a:t>
            </a:r>
            <a:endParaRPr lang="en-US" sz="40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0378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1F942-A79A-4DCD-A9D2-CA6BF54DD567}"/>
              </a:ext>
            </a:extLst>
          </p:cNvPr>
          <p:cNvSpPr txBox="1"/>
          <p:nvPr/>
        </p:nvSpPr>
        <p:spPr>
          <a:xfrm>
            <a:off x="4985289" y="623477"/>
            <a:ext cx="73926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Medium" panose="020B0604020202020204" charset="-52"/>
              </a:rPr>
              <a:t>В семейном кругу мы с вами растем,</a:t>
            </a:r>
          </a:p>
          <a:p>
            <a:r>
              <a:rPr lang="ru-RU" sz="2000" dirty="0">
                <a:latin typeface="Montserrat Medium" panose="020B0604020202020204" charset="-52"/>
              </a:rPr>
              <a:t>Основы основ - родительский дом.</a:t>
            </a:r>
          </a:p>
          <a:p>
            <a:r>
              <a:rPr lang="ru-RU" sz="2000" dirty="0">
                <a:latin typeface="Montserrat Medium" panose="020B0604020202020204" charset="-52"/>
              </a:rPr>
              <a:t>В семейном кругу все корни твои,</a:t>
            </a:r>
          </a:p>
          <a:p>
            <a:r>
              <a:rPr lang="ru-RU" sz="2000" dirty="0">
                <a:latin typeface="Montserrat Medium" panose="020B0604020202020204" charset="-52"/>
              </a:rPr>
              <a:t>И в жизнь ты выходишь из семьи.</a:t>
            </a:r>
          </a:p>
          <a:p>
            <a:r>
              <a:rPr lang="ru-RU" sz="2000" dirty="0">
                <a:latin typeface="Montserrat Medium" panose="020B0604020202020204" charset="-52"/>
              </a:rPr>
              <a:t>В семейном кругу мы жизнь создаем,</a:t>
            </a:r>
          </a:p>
          <a:p>
            <a:r>
              <a:rPr lang="ru-RU" sz="2000" dirty="0">
                <a:latin typeface="Montserrat Medium" panose="020B0604020202020204" charset="-52"/>
              </a:rPr>
              <a:t>Основа основ - родительский дом.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A17D4-37FF-4833-862D-9E4782FC5215}"/>
              </a:ext>
            </a:extLst>
          </p:cNvPr>
          <p:cNvSpPr txBox="1"/>
          <p:nvPr/>
        </p:nvSpPr>
        <p:spPr>
          <a:xfrm>
            <a:off x="7960963" y="2562469"/>
            <a:ext cx="4556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>
                <a:latin typeface="Montserrat Medium" panose="020B0604020202020204" charset="-52"/>
              </a:rPr>
              <a:t>Тараданова</a:t>
            </a:r>
            <a:r>
              <a:rPr lang="ru-RU" i="1" dirty="0">
                <a:latin typeface="Montserrat Medium" panose="020B0604020202020204" charset="-52"/>
              </a:rPr>
              <a:t> Дарья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8AC006-37C9-484C-B844-63E9BB9A0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4" y="3004051"/>
            <a:ext cx="3673098" cy="3673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16B83B-F0E9-4DB9-91CC-F3EAD70B4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23" y="3926200"/>
            <a:ext cx="4890576" cy="2750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BD77F1-F0AF-4537-8101-F098B60AC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4" y="234564"/>
            <a:ext cx="3768857" cy="2512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reeform 10"/>
          <p:cNvSpPr/>
          <p:nvPr/>
        </p:nvSpPr>
        <p:spPr>
          <a:xfrm rot="11360893" flipH="1">
            <a:off x="9440885" y="-842231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5236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5369" y="463774"/>
            <a:ext cx="6460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 ExtraBold" panose="00000900000000000000" pitchFamily="2" charset="-52"/>
              </a:rPr>
              <a:t>Игра «Закончи предложение</a:t>
            </a:r>
            <a:r>
              <a:rPr lang="ru-RU" sz="2800" dirty="0" smtClean="0">
                <a:latin typeface="Montserrat ExtraBold" panose="00000900000000000000" pitchFamily="2" charset="-52"/>
              </a:rPr>
              <a:t>» </a:t>
            </a:r>
            <a:endParaRPr lang="ru-RU" sz="2800" dirty="0">
              <a:latin typeface="Montserrat Light" panose="00000400000000000000" pitchFamily="2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854957-CA74-47C9-8CA4-DDF347395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r="8319"/>
          <a:stretch/>
        </p:blipFill>
        <p:spPr>
          <a:xfrm>
            <a:off x="2687433" y="2698127"/>
            <a:ext cx="2304728" cy="203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14188A-396A-4622-8693-736ADE7F1546}"/>
              </a:ext>
            </a:extLst>
          </p:cNvPr>
          <p:cNvSpPr txBox="1"/>
          <p:nvPr/>
        </p:nvSpPr>
        <p:spPr>
          <a:xfrm>
            <a:off x="1045369" y="1281241"/>
            <a:ext cx="10430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Medium" panose="020B0604020202020204" charset="-52"/>
              </a:rPr>
              <a:t>«У меня самые лучшие родители, потому что они</a:t>
            </a:r>
            <a:r>
              <a:rPr lang="ru-RU" sz="2800" dirty="0" smtClean="0">
                <a:latin typeface="Montserrat Medium" panose="020B0604020202020204" charset="-52"/>
              </a:rPr>
              <a:t>…»</a:t>
            </a:r>
            <a:endParaRPr lang="ru-RU" sz="2800" dirty="0">
              <a:latin typeface="Montserrat Medium" panose="020B0604020202020204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518F90-C26F-4B8F-9FAE-1DB636859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8724">
            <a:off x="740045" y="3788465"/>
            <a:ext cx="2116526" cy="266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9CC76F5-B824-4899-A4BB-2808DB484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2730">
            <a:off x="5500297" y="3917688"/>
            <a:ext cx="3299702" cy="2471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A201A74-5043-4315-8608-33F5608ED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234" y="5119698"/>
            <a:ext cx="2751765" cy="154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AF3B376-20D3-4FFD-8C0F-3FECC5089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69" y="2368444"/>
            <a:ext cx="2462495" cy="1801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06E02A9-7763-429E-A978-9A05EAE52D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5071">
            <a:off x="7998965" y="2763406"/>
            <a:ext cx="2608090" cy="1738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842AAD1-4EEA-4EAD-9991-B8BD19E76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3446">
            <a:off x="275652" y="2773374"/>
            <a:ext cx="1974590" cy="1311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reeform 10"/>
          <p:cNvSpPr/>
          <p:nvPr/>
        </p:nvSpPr>
        <p:spPr>
          <a:xfrm rot="11360893" flipH="1">
            <a:off x="9165995" y="-785986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8965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837F40-2319-40AA-AE1D-44A55913E759}"/>
              </a:ext>
            </a:extLst>
          </p:cNvPr>
          <p:cNvSpPr/>
          <p:nvPr/>
        </p:nvSpPr>
        <p:spPr>
          <a:xfrm>
            <a:off x="865938" y="672163"/>
            <a:ext cx="4330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Montserrat ExtraBold" panose="00000900000000000000" pitchFamily="2" charset="-52"/>
              </a:rPr>
              <a:t>Кейсы с ситуациями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ABA9FE-7C01-4365-92B4-CEAFC3232937}"/>
              </a:ext>
            </a:extLst>
          </p:cNvPr>
          <p:cNvSpPr txBox="1"/>
          <p:nvPr/>
        </p:nvSpPr>
        <p:spPr>
          <a:xfrm>
            <a:off x="480448" y="1410344"/>
            <a:ext cx="990341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tserrat Medium" panose="020B0604020202020204" charset="-52"/>
              </a:rPr>
              <a:t>Ситуация 1:</a:t>
            </a:r>
          </a:p>
          <a:p>
            <a:pPr algn="just"/>
            <a:r>
              <a:rPr lang="ru-RU" sz="2000" dirty="0">
                <a:latin typeface="Montserrat Medium" panose="020B0604020202020204" charset="-52"/>
              </a:rPr>
              <a:t>Дочь в школе очень плохо учится. Маму вызвали в школу. </a:t>
            </a:r>
            <a:endParaRPr lang="ru-RU" sz="2000" dirty="0" smtClean="0">
              <a:latin typeface="Montserrat Medium" panose="020B0604020202020204" charset="-52"/>
            </a:endParaRPr>
          </a:p>
          <a:p>
            <a:pPr algn="just"/>
            <a:r>
              <a:rPr lang="ru-RU" sz="2000" dirty="0" smtClean="0">
                <a:latin typeface="Montserrat Medium" panose="020B0604020202020204" charset="-52"/>
              </a:rPr>
              <a:t>После </a:t>
            </a:r>
            <a:r>
              <a:rPr lang="ru-RU" sz="2000" dirty="0">
                <a:latin typeface="Montserrat Medium" panose="020B0604020202020204" charset="-52"/>
              </a:rPr>
              <a:t>посещения школы состоялся ее разговор с дочерью.</a:t>
            </a:r>
          </a:p>
          <a:p>
            <a:endParaRPr lang="ru-RU" sz="2000" dirty="0">
              <a:latin typeface="Montserrat Medium" panose="020B0604020202020204" charset="-52"/>
            </a:endParaRPr>
          </a:p>
          <a:p>
            <a:r>
              <a:rPr lang="ru-RU" sz="2000" b="1" dirty="0">
                <a:latin typeface="Montserrat Medium" panose="020B0604020202020204" charset="-52"/>
              </a:rPr>
              <a:t>Ситуация 2:</a:t>
            </a:r>
          </a:p>
          <a:p>
            <a:pPr algn="just"/>
            <a:r>
              <a:rPr lang="ru-RU" sz="2000" dirty="0">
                <a:latin typeface="Montserrat Medium" panose="020B0604020202020204" charset="-52"/>
              </a:rPr>
              <a:t>Дочь возвращается домой в два часа ночи. </a:t>
            </a:r>
            <a:endParaRPr lang="ru-RU" sz="2000" dirty="0" smtClean="0">
              <a:latin typeface="Montserrat Medium" panose="020B0604020202020204" charset="-52"/>
            </a:endParaRPr>
          </a:p>
          <a:p>
            <a:pPr algn="just"/>
            <a:r>
              <a:rPr lang="ru-RU" sz="2000" dirty="0" smtClean="0">
                <a:latin typeface="Montserrat Medium" panose="020B0604020202020204" charset="-52"/>
              </a:rPr>
              <a:t>Родители </a:t>
            </a:r>
            <a:r>
              <a:rPr lang="ru-RU" sz="2000" dirty="0">
                <a:latin typeface="Montserrat Medium" panose="020B0604020202020204" charset="-52"/>
              </a:rPr>
              <a:t>возмущены до предела.</a:t>
            </a:r>
          </a:p>
          <a:p>
            <a:endParaRPr lang="ru-RU" sz="2000" dirty="0">
              <a:latin typeface="Montserrat Medium" panose="020B0604020202020204" charset="-52"/>
            </a:endParaRPr>
          </a:p>
          <a:p>
            <a:r>
              <a:rPr lang="ru-RU" sz="2000" b="1" dirty="0">
                <a:latin typeface="Montserrat Medium" panose="020B0604020202020204" charset="-52"/>
              </a:rPr>
              <a:t>Ситуация 3:</a:t>
            </a:r>
          </a:p>
          <a:p>
            <a:pPr algn="just"/>
            <a:r>
              <a:rPr lang="ru-RU" sz="2000" dirty="0">
                <a:latin typeface="Montserrat Medium" panose="020B0604020202020204" charset="-52"/>
              </a:rPr>
              <a:t>Сын требует от родителей купить модную и дорогую вещь. </a:t>
            </a:r>
            <a:endParaRPr lang="ru-RU" sz="2000" dirty="0" smtClean="0">
              <a:latin typeface="Montserrat Medium" panose="020B0604020202020204" charset="-52"/>
            </a:endParaRPr>
          </a:p>
          <a:p>
            <a:pPr algn="just"/>
            <a:r>
              <a:rPr lang="ru-RU" sz="2000" dirty="0" smtClean="0">
                <a:latin typeface="Montserrat Medium" panose="020B0604020202020204" charset="-52"/>
              </a:rPr>
              <a:t>Родители </a:t>
            </a:r>
            <a:r>
              <a:rPr lang="ru-RU" sz="2000" dirty="0">
                <a:latin typeface="Montserrat Medium" panose="020B0604020202020204" charset="-52"/>
              </a:rPr>
              <a:t>объясняют ему, что сделать это сейчас нет возможности.</a:t>
            </a:r>
          </a:p>
          <a:p>
            <a:pPr algn="just"/>
            <a:endParaRPr lang="ru-RU" dirty="0"/>
          </a:p>
        </p:txBody>
      </p:sp>
      <p:sp>
        <p:nvSpPr>
          <p:cNvPr id="4" name="Freeform 10"/>
          <p:cNvSpPr/>
          <p:nvPr/>
        </p:nvSpPr>
        <p:spPr>
          <a:xfrm rot="11360893" flipH="1">
            <a:off x="8499592" y="-331862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7008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A4160B-3088-40D7-A256-DE78BB93F909}"/>
              </a:ext>
            </a:extLst>
          </p:cNvPr>
          <p:cNvSpPr txBox="1"/>
          <p:nvPr/>
        </p:nvSpPr>
        <p:spPr>
          <a:xfrm>
            <a:off x="2722539" y="507416"/>
            <a:ext cx="719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ExtraBold" panose="020B0604020202020204" charset="-52"/>
              </a:rPr>
              <a:t>Периоды взросления детей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600CF-F5B4-40B1-9872-03C89476EE5A}"/>
              </a:ext>
            </a:extLst>
          </p:cNvPr>
          <p:cNvSpPr txBox="1"/>
          <p:nvPr/>
        </p:nvSpPr>
        <p:spPr>
          <a:xfrm>
            <a:off x="402956" y="1813301"/>
            <a:ext cx="36266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 Medium" panose="020B0604020202020204" charset="-52"/>
              </a:rPr>
              <a:t>Маленькие дети</a:t>
            </a:r>
          </a:p>
          <a:p>
            <a:r>
              <a:rPr lang="ru-RU" i="1" dirty="0">
                <a:latin typeface="Montserrat Medium" panose="020B0604020202020204" charset="-52"/>
              </a:rPr>
              <a:t>(младенчество, раннее детство, дошкольный возраст)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41504B-B4C2-48A5-829E-BAD1AA4A0F8D}"/>
              </a:ext>
            </a:extLst>
          </p:cNvPr>
          <p:cNvSpPr txBox="1"/>
          <p:nvPr/>
        </p:nvSpPr>
        <p:spPr>
          <a:xfrm>
            <a:off x="3900409" y="1782743"/>
            <a:ext cx="426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 Medium" panose="020B0604020202020204" charset="-52"/>
              </a:rPr>
              <a:t>Подростковый возраст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81069-33F2-4B15-88E9-17DCE1B1490F}"/>
              </a:ext>
            </a:extLst>
          </p:cNvPr>
          <p:cNvSpPr txBox="1"/>
          <p:nvPr/>
        </p:nvSpPr>
        <p:spPr>
          <a:xfrm>
            <a:off x="8338088" y="1813301"/>
            <a:ext cx="306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 Medium" panose="020B0604020202020204" charset="-52"/>
              </a:rPr>
              <a:t>Взрослые дети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BD45BB4C-24E6-4E90-9308-6520E7322ACA}"/>
              </a:ext>
            </a:extLst>
          </p:cNvPr>
          <p:cNvSpPr/>
          <p:nvPr/>
        </p:nvSpPr>
        <p:spPr>
          <a:xfrm rot="2619735">
            <a:off x="2987508" y="988870"/>
            <a:ext cx="222147" cy="85656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C389C0-84C7-4A45-8B5C-46C7883BA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658063">
            <a:off x="7968171" y="1057861"/>
            <a:ext cx="652329" cy="6828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5A2D80-0FF2-400B-8300-210BCFF1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63107">
            <a:off x="5432195" y="1093260"/>
            <a:ext cx="652329" cy="6828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9DCDBC-5933-4B59-83B0-B07F382F7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6" y="3136521"/>
            <a:ext cx="2879856" cy="191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B8A9C3-96E8-4C38-A679-C8A0DD420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46" y="2732872"/>
            <a:ext cx="3399697" cy="2265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2FB629-F69B-41B4-B6B5-78D440E24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111" y="2453196"/>
            <a:ext cx="3194759" cy="212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F4B470-94CF-4794-85D6-5BE32A669802}"/>
              </a:ext>
            </a:extLst>
          </p:cNvPr>
          <p:cNvSpPr txBox="1"/>
          <p:nvPr/>
        </p:nvSpPr>
        <p:spPr>
          <a:xfrm>
            <a:off x="542441" y="5222929"/>
            <a:ext cx="2740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эмоционально-поддерживающая среда.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C7C3B-6965-423A-8065-D3A270A72877}"/>
              </a:ext>
            </a:extLst>
          </p:cNvPr>
          <p:cNvSpPr txBox="1"/>
          <p:nvPr/>
        </p:nvSpPr>
        <p:spPr>
          <a:xfrm>
            <a:off x="4076227" y="5150255"/>
            <a:ext cx="339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доверительные отношения с ребёнком, уметь слушать, проявлять интерес и уважать мнение ребёнка.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7A0B8-9254-40CC-91B5-4BE5FEC022A6}"/>
              </a:ext>
            </a:extLst>
          </p:cNvPr>
          <p:cNvSpPr txBox="1"/>
          <p:nvPr/>
        </p:nvSpPr>
        <p:spPr>
          <a:xfrm>
            <a:off x="8007056" y="4688590"/>
            <a:ext cx="3399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Общее времяпрепровождение, общие дела и интересы, обмен мыслями и чувствами.</a:t>
            </a:r>
          </a:p>
        </p:txBody>
      </p:sp>
      <p:sp>
        <p:nvSpPr>
          <p:cNvPr id="18" name="Freeform 10"/>
          <p:cNvSpPr/>
          <p:nvPr/>
        </p:nvSpPr>
        <p:spPr>
          <a:xfrm flipH="1">
            <a:off x="-11764" y="-404026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3707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1F8CE-D5D4-4DB9-ACE2-08C272B3B900}"/>
              </a:ext>
            </a:extLst>
          </p:cNvPr>
          <p:cNvSpPr txBox="1"/>
          <p:nvPr/>
        </p:nvSpPr>
        <p:spPr>
          <a:xfrm>
            <a:off x="821409" y="604434"/>
            <a:ext cx="9515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Montserrat Medium" panose="020B0604020202020204" charset="-52"/>
              </a:rPr>
              <a:t>Счастливы дети, если родители заботятся о них, любят, понимают и делают так, чтобы те не испытывали всех трудностей жизни.</a:t>
            </a:r>
          </a:p>
          <a:p>
            <a:pPr algn="just"/>
            <a:endParaRPr lang="ru-RU" sz="2000" dirty="0">
              <a:latin typeface="Montserrat Medium" panose="020B0604020202020204" charset="-52"/>
            </a:endParaRPr>
          </a:p>
          <a:p>
            <a:pPr algn="just"/>
            <a:r>
              <a:rPr lang="ru-RU" sz="2000" dirty="0">
                <a:latin typeface="Montserrat Medium" panose="020B0604020202020204" charset="-52"/>
              </a:rPr>
              <a:t>Счастливы родители, если чувствуют взаимную любовь со стороны детей, их внимание и душевную теплоту.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65A5B7-877A-4D70-9DAB-28FD7C7D4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725" y="2279680"/>
            <a:ext cx="4008893" cy="2552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721B007-EFB3-4481-8537-DAFB103FE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82" y="2292544"/>
            <a:ext cx="3809999" cy="253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601DC1-BB1D-44D9-B045-85527FDA07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59" y="4068481"/>
            <a:ext cx="4277532" cy="251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C708DA-8691-4211-8044-3F6442A9A2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8" y="4068481"/>
            <a:ext cx="3936570" cy="2614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reeform 10"/>
          <p:cNvSpPr/>
          <p:nvPr/>
        </p:nvSpPr>
        <p:spPr>
          <a:xfrm rot="11360893" flipH="1">
            <a:off x="9548463" y="-818648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25077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0952E2-C049-4936-8DDF-60FF83082B57}"/>
              </a:ext>
            </a:extLst>
          </p:cNvPr>
          <p:cNvSpPr txBox="1"/>
          <p:nvPr/>
        </p:nvSpPr>
        <p:spPr>
          <a:xfrm>
            <a:off x="650929" y="635431"/>
            <a:ext cx="79971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Если мои родители трудятся, то…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Как должны вести себя дети во время разговора со своими родителями?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Что вы должны делать, если у вас нет той или иной вещи, а вам ее очень хочется приобрести</a:t>
            </a:r>
            <a:r>
              <a:rPr lang="en-US" sz="2000" dirty="0">
                <a:latin typeface="Montserrat Medium" panose="020B0604020202020204" charset="-52"/>
              </a:rPr>
              <a:t>?</a:t>
            </a:r>
            <a:endParaRPr lang="ru-RU" sz="2000" dirty="0">
              <a:latin typeface="Montserrat Medium" panose="020B0604020202020204" charset="-52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Нужно ли просить разрешения у старших, выходя из дома на прогулку?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Как необходимо вести себя во время отдыха родителей?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8EF9FD-B08F-4781-BCA2-A34334834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1182">
            <a:off x="6066072" y="4023923"/>
            <a:ext cx="3195578" cy="2130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6F4AF-AB09-4ED3-981A-381D5BBC16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5900">
            <a:off x="3155857" y="3991413"/>
            <a:ext cx="3204247" cy="215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5F6369-7089-4A7F-B343-6C6351D6E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7697">
            <a:off x="557086" y="4102018"/>
            <a:ext cx="3126888" cy="2113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reeform 10"/>
          <p:cNvSpPr/>
          <p:nvPr/>
        </p:nvSpPr>
        <p:spPr>
          <a:xfrm rot="11360893" flipH="1">
            <a:off x="8696816" y="-507419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12668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8DF395-C553-4BA5-BCD5-498A60FD36D3}"/>
              </a:ext>
            </a:extLst>
          </p:cNvPr>
          <p:cNvSpPr/>
          <p:nvPr/>
        </p:nvSpPr>
        <p:spPr>
          <a:xfrm>
            <a:off x="304380" y="703159"/>
            <a:ext cx="10788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Montserrat ExtraBold" panose="00000900000000000000" pitchFamily="2" charset="-52"/>
              </a:rPr>
              <a:t>Правила заботливого отношения детей к родителям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11755D-51B4-4D05-93BB-515756666E5C}"/>
              </a:ext>
            </a:extLst>
          </p:cNvPr>
          <p:cNvSpPr txBox="1"/>
          <p:nvPr/>
        </p:nvSpPr>
        <p:spPr>
          <a:xfrm>
            <a:off x="304380" y="1463152"/>
            <a:ext cx="856065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Нельзя бездельничать, когда родители трудятся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Настоящий сын/дочь бережет покой своих родителей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Настоящий сын/дочь заботится о благе своей семьи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Не вступай в пререкания со взрослыми, не груби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Не выражай недовольство тем, что у тебя нет той или иной вещи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Не допускай, чтобы мама давала тебе то, что она не дает себе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Не делай того, что осуждают старшие – ни на глазах, ни где-то в стороне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Не уходи никуда, не спросив разрешения и совета у старшего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Уважай труд своих родителей, помогай им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000" dirty="0">
                <a:latin typeface="Montserrat Medium" panose="020B0604020202020204" charset="-52"/>
              </a:rPr>
              <a:t>Нельзя садиться обедать, не пригласив старшего.</a:t>
            </a:r>
          </a:p>
        </p:txBody>
      </p:sp>
      <p:sp>
        <p:nvSpPr>
          <p:cNvPr id="4" name="Freeform 10"/>
          <p:cNvSpPr/>
          <p:nvPr/>
        </p:nvSpPr>
        <p:spPr>
          <a:xfrm rot="11360893" flipH="1">
            <a:off x="9772580" y="-1013178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04504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517</Words>
  <Application>Microsoft Office PowerPoint</Application>
  <PresentationFormat>Широкоэкранный</PresentationFormat>
  <Paragraphs>68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Montserrat Light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USER</cp:lastModifiedBy>
  <cp:revision>17</cp:revision>
  <dcterms:created xsi:type="dcterms:W3CDTF">2025-05-21T11:30:12Z</dcterms:created>
  <dcterms:modified xsi:type="dcterms:W3CDTF">2025-08-05T20:04:29Z</dcterms:modified>
</cp:coreProperties>
</file>