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8" r:id="rId3"/>
    <p:sldId id="264" r:id="rId4"/>
    <p:sldId id="274" r:id="rId5"/>
    <p:sldId id="273" r:id="rId6"/>
    <p:sldId id="275" r:id="rId7"/>
    <p:sldId id="277" r:id="rId8"/>
    <p:sldId id="276" r:id="rId9"/>
    <p:sldId id="266" r:id="rId10"/>
    <p:sldId id="278" r:id="rId11"/>
    <p:sldId id="279" r:id="rId12"/>
    <p:sldId id="265" r:id="rId13"/>
  </p:sldIdLst>
  <p:sldSz cx="12192000" cy="6858000"/>
  <p:notesSz cx="6858000" cy="9144000"/>
  <p:embeddedFontLst>
    <p:embeddedFont>
      <p:font typeface="Montserrat Light" panose="020B0604020202020204" charset="-52"/>
      <p:regular r:id="rId14"/>
      <p:italic r:id="rId15"/>
    </p:embeddedFont>
    <p:embeddedFont>
      <p:font typeface="Montserrat ExtraBold" panose="020B0604020202020204" charset="-52"/>
      <p:bold r:id="rId16"/>
      <p:boldItalic r:id="rId17"/>
    </p:embeddedFont>
    <p:embeddedFont>
      <p:font typeface="Montserrat Medium" panose="020B0604020202020204" charset="-52"/>
      <p:regular r:id="rId18"/>
      <p:italic r:id="rId1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6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268942" y="804948"/>
            <a:ext cx="10910046" cy="666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Montserrat Medium" panose="020B0604020202020204" charset="-52"/>
              </a:rPr>
              <a:t>Работа в группах:</a:t>
            </a:r>
          </a:p>
          <a:p>
            <a:pPr algn="r"/>
            <a:endParaRPr lang="ru-RU" b="1" dirty="0" smtClean="0">
              <a:latin typeface="Montserrat Medium" panose="020B0604020202020204" charset="-52"/>
            </a:endParaRPr>
          </a:p>
          <a:p>
            <a:pPr indent="457200" algn="r">
              <a:lnSpc>
                <a:spcPct val="130000"/>
              </a:lnSpc>
            </a:pPr>
            <a:r>
              <a:rPr lang="ru-RU" sz="2000" b="1" dirty="0" smtClean="0">
                <a:latin typeface="Montserrat Medium" panose="020B0604020202020204" charset="-52"/>
              </a:rPr>
              <a:t>Задание </a:t>
            </a:r>
            <a:r>
              <a:rPr lang="ru-RU" sz="2000" b="1" dirty="0">
                <a:latin typeface="Montserrat Medium" panose="020B0604020202020204" charset="-52"/>
              </a:rPr>
              <a:t>для групп (обучающихся 5-7 классов):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Поделитесь друг с другом своими семейными преданиями и традициями 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dirty="0">
                <a:latin typeface="Montserrat Medium" panose="020B0604020202020204" charset="-52"/>
              </a:rPr>
              <a:t>(из домашнего задания). (5-7 мин</a:t>
            </a:r>
            <a:r>
              <a:rPr lang="ru-RU" sz="2000" dirty="0" smtClean="0">
                <a:latin typeface="Montserrat Medium" panose="020B0604020202020204" charset="-52"/>
              </a:rPr>
              <a:t>).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 smtClean="0">
                <a:latin typeface="Montserrat Medium" panose="020B0604020202020204" charset="-52"/>
              </a:rPr>
              <a:t>Выберите </a:t>
            </a:r>
            <a:r>
              <a:rPr lang="ru-RU" sz="2000" dirty="0">
                <a:latin typeface="Montserrat Medium" panose="020B0604020202020204" charset="-52"/>
              </a:rPr>
              <a:t>ОДНО самое интересное/необычное предание или традицию 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dirty="0">
                <a:latin typeface="Montserrat Medium" panose="020B0604020202020204" charset="-52"/>
              </a:rPr>
              <a:t>из услышанных в группе.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Подготовьте краткую информацию (2-3 минуты) для всего класса: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Объясните, какую роль оно играет (или играло) в семье (связь поколений, ценности, эмоции и т.д</a:t>
            </a:r>
            <a:r>
              <a:rPr lang="ru-RU" sz="2000" dirty="0" smtClean="0">
                <a:latin typeface="Montserrat Medium" panose="020B0604020202020204" charset="-52"/>
              </a:rPr>
              <a:t>.).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dirty="0">
                <a:latin typeface="Montserrat Medium" panose="020B0604020202020204" charset="-52"/>
              </a:rPr>
              <a:t>Подготовьте краткую информацию (2-3 минуты) для всего класса.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dirty="0">
                <a:latin typeface="Montserrat Medium" panose="020B0604020202020204" charset="-52"/>
              </a:rPr>
              <a:t>Время на работу: 15 минут.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b="1" dirty="0">
                <a:latin typeface="Montserrat Medium" panose="020B0604020202020204" charset="-52"/>
              </a:rPr>
              <a:t>Подготовьте краткую информацию (2-3 минуты) для всего класса.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b="1" dirty="0">
                <a:latin typeface="Montserrat Medium" panose="020B0604020202020204" charset="-52"/>
              </a:rPr>
              <a:t>Время на работу: 15 минут.</a:t>
            </a:r>
          </a:p>
          <a:p>
            <a:pPr algn="ctr"/>
            <a:endParaRPr lang="ru-RU" sz="3000" dirty="0">
              <a:latin typeface="Montserrat Medium" panose="020B0604020202020204" charset="-52"/>
            </a:endParaRPr>
          </a:p>
          <a:p>
            <a:pPr algn="just"/>
            <a:endParaRPr lang="ru-RU" dirty="0">
              <a:latin typeface="Montserrat Medium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70609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268942" y="804948"/>
            <a:ext cx="10910046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latin typeface="Montserrat Medium" panose="020B0604020202020204" charset="-52"/>
              </a:rPr>
              <a:t>Работа в группах:</a:t>
            </a:r>
            <a:endParaRPr lang="ru-RU" dirty="0">
              <a:latin typeface="Montserrat Medium" panose="020B0604020202020204" charset="-52"/>
            </a:endParaRPr>
          </a:p>
          <a:p>
            <a:pPr algn="r"/>
            <a:r>
              <a:rPr lang="ru-RU" sz="2000" b="1" dirty="0">
                <a:latin typeface="Montserrat Medium" panose="020B0604020202020204" charset="-52"/>
              </a:rPr>
              <a:t>Задание для групп (обучающихся 8-9 классов):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Поделитесь друг с другом своими семейными преданиями и традициями 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dirty="0">
                <a:latin typeface="Montserrat Medium" panose="020B0604020202020204" charset="-52"/>
              </a:rPr>
              <a:t>(из домашнего задания). (5-7 мин).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Выберите ОДНО самое интересное/необычное предание или традицию 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dirty="0">
                <a:latin typeface="Montserrat Medium" panose="020B0604020202020204" charset="-52"/>
              </a:rPr>
              <a:t>из услышанных в группе.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Подумайте, как эту традицию/предание можно адаптировать к современной жизни, если это нужно? Или почему ее важно сохранить в неизменном виде?</a:t>
            </a:r>
          </a:p>
          <a:p>
            <a:pPr marL="285750" indent="457200" algn="just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Предложите идею для новой семейной традиции, которая могла бы быть актуальной и важной сейчас для семьи вообще. Обоснуйте ее.</a:t>
            </a:r>
          </a:p>
          <a:p>
            <a:pPr indent="457200" algn="just">
              <a:lnSpc>
                <a:spcPct val="130000"/>
              </a:lnSpc>
            </a:pPr>
            <a:r>
              <a:rPr lang="ru-RU" sz="2000" b="1" dirty="0">
                <a:latin typeface="Montserrat Medium" panose="020B0604020202020204" charset="-52"/>
              </a:rPr>
              <a:t>Подготовьте краткую информацию (2-3 минуты) для всего </a:t>
            </a:r>
            <a:r>
              <a:rPr lang="ru-RU" sz="2000" b="1" dirty="0" smtClean="0">
                <a:latin typeface="Montserrat Medium" panose="020B0604020202020204" charset="-52"/>
              </a:rPr>
              <a:t>класса.</a:t>
            </a:r>
            <a:endParaRPr lang="ru-RU" sz="2000" b="1" dirty="0">
              <a:latin typeface="Montserrat Medium" panose="020B0604020202020204" charset="-52"/>
            </a:endParaRPr>
          </a:p>
          <a:p>
            <a:pPr indent="457200" algn="just">
              <a:lnSpc>
                <a:spcPct val="130000"/>
              </a:lnSpc>
            </a:pPr>
            <a:r>
              <a:rPr lang="ru-RU" sz="2000" b="1" dirty="0">
                <a:latin typeface="Montserrat Medium" panose="020B0604020202020204" charset="-52"/>
              </a:rPr>
              <a:t>Время на работу: 15 минут.</a:t>
            </a:r>
          </a:p>
          <a:p>
            <a:pPr algn="ctr"/>
            <a:endParaRPr lang="ru-RU" sz="3000" dirty="0" smtClean="0">
              <a:latin typeface="Montserrat Medium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171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760" y="1637852"/>
            <a:ext cx="5220148" cy="52201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ABA4F16-9A9C-4A0C-99C2-AA919E3DAD27}"/>
              </a:ext>
            </a:extLst>
          </p:cNvPr>
          <p:cNvSpPr txBox="1"/>
          <p:nvPr/>
        </p:nvSpPr>
        <p:spPr>
          <a:xfrm>
            <a:off x="4625282" y="485248"/>
            <a:ext cx="64071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2400" b="1" dirty="0" smtClean="0">
                <a:solidFill>
                  <a:prstClr val="black"/>
                </a:solidFill>
                <a:latin typeface="Montserrat Medium" panose="020B0604020202020204" charset="-52"/>
              </a:rPr>
              <a:t>Для </a:t>
            </a:r>
            <a:r>
              <a:rPr lang="ru-RU" sz="2400" b="1" dirty="0">
                <a:solidFill>
                  <a:prstClr val="black"/>
                </a:solidFill>
                <a:latin typeface="Montserrat Medium" panose="020B0604020202020204" charset="-52"/>
              </a:rPr>
              <a:t>обучающихся 5-7 классов: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Нарисовать комикс по одному семейному преданию или изобразить семейную традицию.</a:t>
            </a:r>
          </a:p>
          <a:p>
            <a:pPr lvl="0" algn="just"/>
            <a:r>
              <a:rPr lang="ru-RU" sz="2400" b="1" dirty="0" smtClean="0">
                <a:solidFill>
                  <a:prstClr val="black"/>
                </a:solidFill>
                <a:latin typeface="Montserrat Medium" panose="020B0604020202020204" charset="-52"/>
              </a:rPr>
              <a:t>Для </a:t>
            </a:r>
            <a:r>
              <a:rPr lang="ru-RU" sz="2400" b="1" dirty="0">
                <a:solidFill>
                  <a:prstClr val="black"/>
                </a:solidFill>
                <a:latin typeface="Montserrat Medium" panose="020B0604020202020204" charset="-52"/>
              </a:rPr>
              <a:t>обучающихся 8-9 классов: </a:t>
            </a:r>
            <a:r>
              <a:rPr lang="ru-RU" sz="2400" dirty="0">
                <a:solidFill>
                  <a:prstClr val="black"/>
                </a:solidFill>
                <a:latin typeface="Montserrat Medium" panose="020B0604020202020204" charset="-52"/>
              </a:rPr>
              <a:t>Написать небольшое эссе (1 стр.) на тему: «Одна семейная традиция: ее прошлое, настоящее и возможное будущее в моей семье» или «Какое семейное предание повлияло на меня/мою семью и почему?».</a:t>
            </a:r>
          </a:p>
        </p:txBody>
      </p:sp>
      <p:sp>
        <p:nvSpPr>
          <p:cNvPr id="10" name="Freeform 3"/>
          <p:cNvSpPr/>
          <p:nvPr/>
        </p:nvSpPr>
        <p:spPr>
          <a:xfrm rot="15280217">
            <a:off x="387020" y="-170034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1464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965026" y="2492896"/>
            <a:ext cx="971451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История семьи. 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Семейные предания и традиции.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39272" y="804948"/>
            <a:ext cx="107397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«Что такое «Семейное предание»? </a:t>
            </a:r>
            <a:endParaRPr lang="ru-RU" sz="3000" dirty="0" smtClean="0">
              <a:latin typeface="Montserrat Medium" panose="020B0604020202020204" charset="-52"/>
            </a:endParaRPr>
          </a:p>
          <a:p>
            <a:pPr algn="r"/>
            <a:r>
              <a:rPr lang="ru-RU" sz="3000" dirty="0" smtClean="0">
                <a:latin typeface="Montserrat Medium" panose="020B0604020202020204" charset="-52"/>
              </a:rPr>
              <a:t>Составьте </a:t>
            </a:r>
            <a:r>
              <a:rPr lang="ru-RU" sz="3000" dirty="0">
                <a:latin typeface="Montserrat Medium" panose="020B0604020202020204" charset="-52"/>
              </a:rPr>
              <a:t>определение с помощью ключевых слов.</a:t>
            </a:r>
          </a:p>
          <a:p>
            <a:pPr algn="r"/>
            <a:endParaRPr lang="ru-RU" sz="3000" dirty="0" smtClean="0">
              <a:latin typeface="Montserrat Medium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2282276"/>
            <a:ext cx="4572048" cy="45720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221275" y="2058158"/>
            <a:ext cx="6957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Montserrat Medium" panose="020B0604020202020204" charset="-52"/>
              </a:rPr>
              <a:t>Ключевые </a:t>
            </a:r>
            <a:r>
              <a:rPr lang="ru-RU" sz="3000" dirty="0">
                <a:latin typeface="Montserrat Medium" panose="020B0604020202020204" charset="-52"/>
              </a:rPr>
              <a:t>слова: </a:t>
            </a:r>
            <a:endParaRPr lang="ru-RU" sz="3000" dirty="0" smtClean="0">
              <a:latin typeface="Montserrat Medium" panose="020B0604020202020204" charset="-52"/>
            </a:endParaRPr>
          </a:p>
          <a:p>
            <a:pPr algn="ctr"/>
            <a:r>
              <a:rPr lang="ru-RU" sz="3000" dirty="0" smtClean="0">
                <a:latin typeface="Montserrat Medium" panose="020B0604020202020204" charset="-52"/>
              </a:rPr>
              <a:t>история</a:t>
            </a:r>
            <a:r>
              <a:rPr lang="ru-RU" sz="3000" dirty="0">
                <a:latin typeface="Montserrat Medium" panose="020B0604020202020204" charset="-52"/>
              </a:rPr>
              <a:t>, рассказ, событие, предок, устная передача, память, </a:t>
            </a:r>
            <a:r>
              <a:rPr lang="ru-RU" sz="3000" dirty="0" smtClean="0">
                <a:latin typeface="Montserrat Medium" panose="020B0604020202020204" charset="-52"/>
              </a:rPr>
              <a:t>легенда</a:t>
            </a:r>
            <a:r>
              <a:rPr lang="ru-RU" sz="3000" dirty="0">
                <a:latin typeface="Montserrat Medium" panose="020B0604020202020204" charset="-5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39272" y="804948"/>
            <a:ext cx="107397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Семейное предание – это устный рассказ </a:t>
            </a:r>
            <a:r>
              <a:rPr lang="ru-RU" sz="3000" dirty="0" smtClean="0">
                <a:latin typeface="Montserrat Medium" panose="020B0604020202020204" charset="-52"/>
              </a:rPr>
              <a:t/>
            </a:r>
            <a:br>
              <a:rPr lang="ru-RU" sz="3000" dirty="0" smtClean="0">
                <a:latin typeface="Montserrat Medium" panose="020B0604020202020204" charset="-52"/>
              </a:rPr>
            </a:br>
            <a:r>
              <a:rPr lang="ru-RU" sz="3000" dirty="0" smtClean="0">
                <a:latin typeface="Montserrat Medium" panose="020B0604020202020204" charset="-52"/>
              </a:rPr>
              <a:t>о </a:t>
            </a:r>
            <a:r>
              <a:rPr lang="ru-RU" sz="3000" dirty="0">
                <a:latin typeface="Montserrat Medium" panose="020B0604020202020204" charset="-52"/>
              </a:rPr>
              <a:t>прошлом семьи, передающийся от старших </a:t>
            </a:r>
            <a:r>
              <a:rPr lang="ru-RU" sz="3000" dirty="0" smtClean="0">
                <a:latin typeface="Montserrat Medium" panose="020B0604020202020204" charset="-52"/>
              </a:rPr>
              <a:t/>
            </a:r>
            <a:br>
              <a:rPr lang="ru-RU" sz="3000" dirty="0" smtClean="0">
                <a:latin typeface="Montserrat Medium" panose="020B0604020202020204" charset="-52"/>
              </a:rPr>
            </a:br>
            <a:r>
              <a:rPr lang="ru-RU" sz="3000" dirty="0" smtClean="0">
                <a:latin typeface="Montserrat Medium" panose="020B0604020202020204" charset="-52"/>
              </a:rPr>
              <a:t>к </a:t>
            </a:r>
            <a:r>
              <a:rPr lang="ru-RU" sz="3000" dirty="0">
                <a:latin typeface="Montserrat Medium" panose="020B0604020202020204" charset="-52"/>
              </a:rPr>
              <a:t>младшим. </a:t>
            </a:r>
            <a:endParaRPr lang="ru-RU" sz="3000" dirty="0" smtClean="0">
              <a:latin typeface="Montserrat Medium" panose="020B0604020202020204" charset="-52"/>
            </a:endParaRPr>
          </a:p>
          <a:p>
            <a:pPr algn="r"/>
            <a:r>
              <a:rPr lang="ru-RU" sz="3000" dirty="0" smtClean="0">
                <a:latin typeface="Montserrat Medium" panose="020B0604020202020204" charset="-52"/>
              </a:rPr>
              <a:t>Часто </a:t>
            </a:r>
            <a:r>
              <a:rPr lang="ru-RU" sz="3000" dirty="0">
                <a:latin typeface="Montserrat Medium" panose="020B0604020202020204" charset="-52"/>
              </a:rPr>
              <a:t>это история о конкретном предке или важном событии.</a:t>
            </a:r>
            <a:endParaRPr lang="ru-RU" sz="3000" dirty="0" smtClean="0">
              <a:latin typeface="Montserrat Medium" panose="020B0604020202020204" charset="-5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2282276"/>
            <a:ext cx="4572048" cy="45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2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268942" y="804948"/>
            <a:ext cx="10910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«Что такое «Семейная традиция»? </a:t>
            </a:r>
            <a:endParaRPr lang="ru-RU" sz="3000" dirty="0" smtClean="0">
              <a:latin typeface="Montserrat Medium" panose="020B0604020202020204" charset="-52"/>
            </a:endParaRPr>
          </a:p>
          <a:p>
            <a:pPr algn="r"/>
            <a:r>
              <a:rPr lang="ru-RU" sz="3000" dirty="0" smtClean="0">
                <a:latin typeface="Montserrat Medium" panose="020B0604020202020204" charset="-52"/>
              </a:rPr>
              <a:t>Составьте </a:t>
            </a:r>
            <a:r>
              <a:rPr lang="ru-RU" sz="3000" dirty="0">
                <a:latin typeface="Montserrat Medium" panose="020B0604020202020204" charset="-52"/>
              </a:rPr>
              <a:t>определение </a:t>
            </a:r>
            <a:r>
              <a:rPr lang="ru-RU" sz="3000" dirty="0" smtClean="0">
                <a:latin typeface="Montserrat Medium" panose="020B0604020202020204" charset="-52"/>
              </a:rPr>
              <a:t>с </a:t>
            </a:r>
            <a:r>
              <a:rPr lang="ru-RU" sz="3000" dirty="0">
                <a:latin typeface="Montserrat Medium" panose="020B0604020202020204" charset="-52"/>
              </a:rPr>
              <a:t>помощью ключевых слов.</a:t>
            </a:r>
          </a:p>
          <a:p>
            <a:pPr algn="r"/>
            <a:endParaRPr lang="ru-RU" sz="3000" dirty="0">
              <a:latin typeface="Montserrat Medium" panose="020B0604020202020204" charset="-52"/>
            </a:endParaRPr>
          </a:p>
          <a:p>
            <a:pPr algn="r"/>
            <a:endParaRPr lang="ru-RU" sz="3000" dirty="0" smtClean="0">
              <a:latin typeface="Montserrat Medium" panose="020B0604020202020204" charset="-5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544005" y="1935451"/>
            <a:ext cx="69577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latin typeface="Montserrat Medium" panose="020B0604020202020204" charset="-52"/>
              </a:rPr>
              <a:t>Ключевые слова: </a:t>
            </a:r>
            <a:endParaRPr lang="ru-RU" sz="3000" dirty="0" smtClean="0">
              <a:latin typeface="Montserrat Medium" panose="020B0604020202020204" charset="-52"/>
            </a:endParaRPr>
          </a:p>
          <a:p>
            <a:pPr algn="ctr"/>
            <a:r>
              <a:rPr lang="ru-RU" sz="3000" dirty="0">
                <a:latin typeface="Montserrat Medium" panose="020B0604020202020204" charset="-52"/>
              </a:rPr>
              <a:t>о</a:t>
            </a:r>
            <a:r>
              <a:rPr lang="ru-RU" sz="3000" dirty="0" smtClean="0">
                <a:latin typeface="Montserrat Medium" panose="020B0604020202020204" charset="-52"/>
              </a:rPr>
              <a:t>бычай</a:t>
            </a:r>
            <a:r>
              <a:rPr lang="ru-RU" sz="3000" dirty="0">
                <a:latin typeface="Montserrat Medium" panose="020B0604020202020204" charset="-52"/>
              </a:rPr>
              <a:t>, ритуал, повторение, привычка, правило, совместное действие, праздник, повседневность.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773" y="1196788"/>
            <a:ext cx="5661212" cy="566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66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773" y="1196788"/>
            <a:ext cx="5661212" cy="5661212"/>
          </a:xfrm>
          <a:prstGeom prst="rect">
            <a:avLst/>
          </a:prstGeom>
        </p:spPr>
      </p:pic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268942" y="804948"/>
            <a:ext cx="109100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3000" dirty="0">
                <a:latin typeface="Montserrat Medium" panose="020B0604020202020204" charset="-52"/>
              </a:rPr>
              <a:t>Семейная традиция – это обычай, привычка, правило или ритуал, которые повторяются в семье из года в год, из поколения в поколение.</a:t>
            </a:r>
          </a:p>
          <a:p>
            <a:pPr algn="r"/>
            <a:endParaRPr lang="ru-RU" sz="3000" dirty="0" smtClean="0">
              <a:latin typeface="Montserrat Medium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66165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FCC48-34A7-4459-A615-3739EACE1E60}"/>
              </a:ext>
            </a:extLst>
          </p:cNvPr>
          <p:cNvSpPr txBox="1"/>
          <p:nvPr/>
        </p:nvSpPr>
        <p:spPr>
          <a:xfrm>
            <a:off x="1374576" y="446488"/>
            <a:ext cx="82833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 smtClean="0">
                <a:latin typeface="Montserrat Medium" panose="020B0604020202020204" charset="-52"/>
              </a:rPr>
              <a:t>Игра: «Традиция или Предание?»</a:t>
            </a:r>
            <a:endParaRPr lang="ru-RU" sz="3000" dirty="0">
              <a:latin typeface="Montserrat Medium" panose="020B060402020202020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9085" y="948106"/>
            <a:ext cx="644434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Каждый год 1 сентября семья идет в кафе после </a:t>
            </a:r>
            <a:r>
              <a:rPr lang="ru-RU" sz="2000" dirty="0" smtClean="0">
                <a:latin typeface="Montserrat Medium" panose="020B0604020202020204" charset="-52"/>
              </a:rPr>
              <a:t>линейки</a:t>
            </a: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Бабушка рассказывает, как в их деревне спаслись от </a:t>
            </a:r>
            <a:r>
              <a:rPr lang="ru-RU" sz="2000" dirty="0" smtClean="0">
                <a:latin typeface="Montserrat Medium" panose="020B0604020202020204" charset="-52"/>
              </a:rPr>
              <a:t>наводнения</a:t>
            </a: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Папа всегда чистит картошку по </a:t>
            </a:r>
            <a:r>
              <a:rPr lang="ru-RU" sz="2000" dirty="0" smtClean="0">
                <a:latin typeface="Montserrat Medium" panose="020B0604020202020204" charset="-52"/>
              </a:rPr>
              <a:t>субботам</a:t>
            </a: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История о том, как дед нашел свою </a:t>
            </a:r>
            <a:r>
              <a:rPr lang="ru-RU" sz="2000" dirty="0" smtClean="0">
                <a:latin typeface="Montserrat Medium" panose="020B0604020202020204" charset="-52"/>
              </a:rPr>
              <a:t>собаку</a:t>
            </a: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Перед дальней дорогой все садятся на минуту молча – «посидеть </a:t>
            </a:r>
            <a:r>
              <a:rPr lang="ru-RU" sz="2000" dirty="0" smtClean="0">
                <a:latin typeface="Montserrat Medium" panose="020B0604020202020204" charset="-52"/>
              </a:rPr>
              <a:t>на </a:t>
            </a:r>
            <a:r>
              <a:rPr lang="ru-RU" sz="2000" dirty="0">
                <a:latin typeface="Montserrat Medium" panose="020B0604020202020204" charset="-52"/>
              </a:rPr>
              <a:t>дорожку</a:t>
            </a:r>
            <a:r>
              <a:rPr lang="ru-RU" sz="2000" dirty="0" smtClean="0">
                <a:latin typeface="Montserrat Medium" panose="020B0604020202020204" charset="-52"/>
              </a:rPr>
              <a:t>»</a:t>
            </a: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dirty="0">
                <a:latin typeface="Montserrat Medium" panose="020B0604020202020204" charset="-52"/>
              </a:rPr>
              <a:t>Легенда о фамильном </a:t>
            </a:r>
            <a:r>
              <a:rPr lang="ru-RU" sz="2000" dirty="0" smtClean="0">
                <a:latin typeface="Montserrat Medium" panose="020B0604020202020204" charset="-52"/>
              </a:rPr>
              <a:t>украшении</a:t>
            </a:r>
            <a:endParaRPr lang="ru-RU" sz="2000" dirty="0">
              <a:latin typeface="Montserrat Medium" panose="020B0604020202020204" charset="-5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9065"/>
            <a:ext cx="4748935" cy="474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1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4122962">
            <a:off x="-952610" y="-1618130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268942" y="804948"/>
            <a:ext cx="10910046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300" dirty="0">
                <a:latin typeface="Montserrat Medium" panose="020B0604020202020204" charset="-52"/>
              </a:rPr>
              <a:t>Семейные ценности — это то, что объединяет членов семьи, делает их близкими друг другу. </a:t>
            </a:r>
          </a:p>
          <a:p>
            <a:pPr algn="r"/>
            <a:endParaRPr lang="ru-RU" sz="2300" dirty="0">
              <a:latin typeface="Montserrat Medium" panose="020B0604020202020204" charset="-52"/>
            </a:endParaRPr>
          </a:p>
          <a:p>
            <a:pPr algn="r"/>
            <a:r>
              <a:rPr lang="ru-RU" sz="2300" dirty="0">
                <a:latin typeface="Montserrat Medium" panose="020B0604020202020204" charset="-52"/>
              </a:rPr>
              <a:t>Это могут быть общие интересы, взгляды на жизнь, традиции и обычаи. </a:t>
            </a:r>
          </a:p>
          <a:p>
            <a:pPr algn="r"/>
            <a:endParaRPr lang="ru-RU" sz="2300" dirty="0">
              <a:latin typeface="Montserrat Medium" panose="020B0604020202020204" charset="-52"/>
            </a:endParaRPr>
          </a:p>
          <a:p>
            <a:pPr algn="r"/>
            <a:r>
              <a:rPr lang="ru-RU" sz="2300" dirty="0">
                <a:latin typeface="Montserrat Medium" panose="020B0604020202020204" charset="-52"/>
              </a:rPr>
              <a:t>Семейные ценности передаются из поколения в поколение, они формируют характер и личность человека. Они помогают нам сохранять связь с прошлым и строить будущее.</a:t>
            </a:r>
          </a:p>
          <a:p>
            <a:pPr algn="r"/>
            <a:endParaRPr lang="ru-RU" sz="3000" dirty="0" smtClean="0">
              <a:latin typeface="Montserrat Medium" panose="020B0604020202020204" charset="-5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2743940"/>
            <a:ext cx="4518894" cy="451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0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EFCC48-34A7-4459-A615-3739EACE1E60}"/>
              </a:ext>
            </a:extLst>
          </p:cNvPr>
          <p:cNvSpPr txBox="1"/>
          <p:nvPr/>
        </p:nvSpPr>
        <p:spPr>
          <a:xfrm>
            <a:off x="766354" y="486441"/>
            <a:ext cx="10110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Montserrat Medium" panose="020B0604020202020204" charset="-52"/>
              </a:rPr>
              <a:t>Семейные традиции и их многообразие</a:t>
            </a:r>
            <a:endParaRPr lang="ru-RU" sz="3200" dirty="0">
              <a:latin typeface="Montserrat Medium" panose="020B060402020202020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240" y="1244198"/>
            <a:ext cx="994150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Montserrat Medium" panose="020B0604020202020204" charset="-52"/>
              </a:rPr>
              <a:t>Семейный совет: </a:t>
            </a:r>
            <a:r>
              <a:rPr lang="ru-RU" sz="2000" dirty="0">
                <a:latin typeface="Montserrat Medium" panose="020B0604020202020204" charset="-52"/>
              </a:rPr>
              <a:t>регулярные встречи для обсуждения семейных дел </a:t>
            </a:r>
            <a:r>
              <a:rPr lang="ru-RU" sz="2000" dirty="0" smtClean="0">
                <a:latin typeface="Montserrat Medium" panose="020B0604020202020204" charset="-52"/>
              </a:rPr>
              <a:t>и </a:t>
            </a:r>
            <a:r>
              <a:rPr lang="ru-RU" sz="2000" dirty="0">
                <a:latin typeface="Montserrat Medium" panose="020B0604020202020204" charset="-52"/>
              </a:rPr>
              <a:t>решений.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Montserrat Medium" panose="020B0604020202020204" charset="-52"/>
              </a:rPr>
              <a:t>Воскресные обеды: </a:t>
            </a:r>
            <a:r>
              <a:rPr lang="ru-RU" sz="2000" dirty="0">
                <a:latin typeface="Montserrat Medium" panose="020B0604020202020204" charset="-52"/>
              </a:rPr>
              <a:t>время, проведенное вместе, пополнение семейного уюта и общности.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Montserrat Medium" panose="020B0604020202020204" charset="-52"/>
              </a:rPr>
              <a:t>Семейные спектакли: </a:t>
            </a:r>
            <a:r>
              <a:rPr lang="ru-RU" sz="2000" dirty="0">
                <a:latin typeface="Montserrat Medium" panose="020B0604020202020204" charset="-52"/>
              </a:rPr>
              <a:t>создание театрализованных представлений или совместного досуга в творчестве.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Montserrat Medium" panose="020B0604020202020204" charset="-52"/>
              </a:rPr>
              <a:t>Семейные путешествия: </a:t>
            </a:r>
            <a:r>
              <a:rPr lang="ru-RU" sz="2000" dirty="0">
                <a:latin typeface="Montserrat Medium" panose="020B0604020202020204" charset="-52"/>
              </a:rPr>
              <a:t>поездки, которые укрепляют связи и создают новые воспоминания.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000" dirty="0">
              <a:latin typeface="Montserrat Medium" panose="020B0604020202020204" charset="-52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b="1" dirty="0">
                <a:latin typeface="Montserrat Medium" panose="020B0604020202020204" charset="-52"/>
              </a:rPr>
              <a:t>Семейное чтение: </a:t>
            </a:r>
            <a:r>
              <a:rPr lang="ru-RU" sz="2000" dirty="0">
                <a:latin typeface="Montserrat Medium" panose="020B0604020202020204" charset="-52"/>
              </a:rPr>
              <a:t>совместное чтение книг как способ передачи знаний </a:t>
            </a:r>
            <a:r>
              <a:rPr lang="ru-RU" sz="2000" dirty="0" smtClean="0">
                <a:latin typeface="Montserrat Medium" panose="020B0604020202020204" charset="-52"/>
              </a:rPr>
              <a:t>и </a:t>
            </a:r>
            <a:r>
              <a:rPr lang="ru-RU" sz="2000" dirty="0">
                <a:latin typeface="Montserrat Medium" panose="020B0604020202020204" charset="-52"/>
              </a:rPr>
              <a:t>ценностей.</a:t>
            </a:r>
          </a:p>
        </p:txBody>
      </p:sp>
    </p:spTree>
    <p:extLst>
      <p:ext uri="{BB962C8B-B14F-4D97-AF65-F5344CB8AC3E}">
        <p14:creationId xmlns:p14="http://schemas.microsoft.com/office/powerpoint/2010/main" val="108932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3514</TotalTime>
  <Words>571</Words>
  <Application>Microsoft Office PowerPoint</Application>
  <PresentationFormat>Широкоэкранный</PresentationFormat>
  <Paragraphs>61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Wingdings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60</cp:revision>
  <dcterms:created xsi:type="dcterms:W3CDTF">2025-05-21T11:30:12Z</dcterms:created>
  <dcterms:modified xsi:type="dcterms:W3CDTF">2025-08-04T07:08:26Z</dcterms:modified>
</cp:coreProperties>
</file>