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4" r:id="rId4"/>
    <p:sldId id="266" r:id="rId5"/>
    <p:sldId id="257" r:id="rId6"/>
    <p:sldId id="261" r:id="rId7"/>
    <p:sldId id="272" r:id="rId8"/>
    <p:sldId id="265" r:id="rId9"/>
  </p:sldIdLst>
  <p:sldSz cx="12192000" cy="6858000"/>
  <p:notesSz cx="6858000" cy="9144000"/>
  <p:embeddedFontLst>
    <p:embeddedFont>
      <p:font typeface="Quattrocento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 Light" panose="020B0604020202020204" charset="-52"/>
      <p:regular r:id="rId15"/>
      <p:italic r:id="rId16"/>
    </p:embeddedFont>
    <p:embeddedFont>
      <p:font typeface="Montserrat ExtraBold" panose="020B0604020202020204" charset="-52"/>
      <p:bold r:id="rId17"/>
      <p:boldItalic r:id="rId18"/>
    </p:embeddedFont>
    <p:embeddedFont>
      <p:font typeface="Montserrat Medium" panose="020B0604020202020204" charset="-52"/>
      <p:regular r:id="rId19"/>
      <p: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learningapps.org/watch?v=p97mybsw225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7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35.svg"/><Relationship Id="rId10" Type="http://schemas.openxmlformats.org/officeDocument/2006/relationships/image" Target="../media/image15.pn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22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92635" y="2492896"/>
            <a:ext cx="585929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История семьи.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Семейная память и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семейная гордость.</a:t>
            </a:r>
            <a:endParaRPr lang="en-US" sz="4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770462" y="804948"/>
            <a:ext cx="10408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«Кто родителей почитает, то вовек не </a:t>
            </a:r>
            <a:r>
              <a:rPr lang="ru-RU" sz="3000" dirty="0" smtClean="0">
                <a:latin typeface="Montserrat Medium" panose="020B0604020202020204" charset="-52"/>
              </a:rPr>
              <a:t>погибает»</a:t>
            </a:r>
            <a:endParaRPr lang="ru-RU" sz="3000" dirty="0">
              <a:latin typeface="Montserrat Medium" panose="020B0604020202020204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B191F-5799-45D8-BD74-D51E758DFC20}"/>
              </a:ext>
            </a:extLst>
          </p:cNvPr>
          <p:cNvSpPr txBox="1"/>
          <p:nvPr/>
        </p:nvSpPr>
        <p:spPr>
          <a:xfrm>
            <a:off x="3536600" y="1509066"/>
            <a:ext cx="7548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latin typeface="Montserrat Medium" panose="020B0604020202020204" charset="-52"/>
              </a:rPr>
              <a:t>Народная мудрость</a:t>
            </a:r>
            <a:endParaRPr lang="ru-RU" sz="2000" i="1" dirty="0">
              <a:latin typeface="Montserrat Medium" panose="020B0604020202020204" charset="-52"/>
            </a:endParaRP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59" y="1628260"/>
            <a:ext cx="6975296" cy="49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FCC48-34A7-4459-A615-3739EACE1E60}"/>
              </a:ext>
            </a:extLst>
          </p:cNvPr>
          <p:cNvSpPr txBox="1"/>
          <p:nvPr/>
        </p:nvSpPr>
        <p:spPr>
          <a:xfrm>
            <a:off x="1217822" y="486441"/>
            <a:ext cx="828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tserrat Medium" panose="020B0604020202020204" charset="-52"/>
              </a:rPr>
              <a:t>Викторина: «Семейные традиции»</a:t>
            </a:r>
            <a:endParaRPr lang="ru-RU" sz="2400" dirty="0">
              <a:latin typeface="Montserrat Medium" panose="020B060402020202020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9982" y="1381434"/>
            <a:ext cx="4831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learningapps.org/watch?v=p97mybsw225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6" descr="C:\Users\Family\Downloads\9136a365-8b5f-5275-8962-74d9b4b6f0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852"/>
            <a:ext cx="7530353" cy="49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s://learningapps.org/qrcode.php?id=p97mybsw2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81" y="1795453"/>
            <a:ext cx="2839300" cy="283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 rot="10357739" flipH="1">
            <a:off x="8829196" y="10679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Shape 3"/>
          <p:cNvSpPr/>
          <p:nvPr/>
        </p:nvSpPr>
        <p:spPr>
          <a:xfrm>
            <a:off x="4180114" y="304610"/>
            <a:ext cx="4827268" cy="3083023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33" name="Text 6"/>
          <p:cNvSpPr/>
          <p:nvPr/>
        </p:nvSpPr>
        <p:spPr>
          <a:xfrm>
            <a:off x="4180114" y="577584"/>
            <a:ext cx="4724866" cy="2714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«Спроси у памяти»</a:t>
            </a:r>
          </a:p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Стоит ли былое вспоминать</a:t>
            </a:r>
          </a:p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Брать его в дорогу, в дальний путь?</a:t>
            </a:r>
          </a:p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Все равно – упавших не поднять,</a:t>
            </a:r>
          </a:p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Все равно – умерших не вернуть.</a:t>
            </a:r>
          </a:p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 сказала память: «Я могу</a:t>
            </a:r>
          </a:p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Все забыть, но нищим станешь ты,</a:t>
            </a:r>
          </a:p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Я твои богатства стерегу,</a:t>
            </a:r>
          </a:p>
          <a:p>
            <a:pPr algn="ctr">
              <a:lnSpc>
                <a:spcPts val="21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Я тебя храню от слепоты»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algn="r">
              <a:lnSpc>
                <a:spcPts val="2100"/>
              </a:lnSpc>
            </a:pPr>
            <a:r>
              <a:rPr lang="ru-RU" i="1" dirty="0"/>
              <a:t>В. </a:t>
            </a:r>
            <a:r>
              <a:rPr lang="ru-RU" i="1" dirty="0" err="1"/>
              <a:t>Шефнер</a:t>
            </a:r>
            <a:endParaRPr lang="ru-RU" dirty="0"/>
          </a:p>
          <a:p>
            <a:pPr algn="ctr">
              <a:lnSpc>
                <a:spcPts val="2100"/>
              </a:lnSpc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3" y="3773882"/>
            <a:ext cx="5163513" cy="34185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02" y="191335"/>
            <a:ext cx="4454816" cy="29744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Freeform 5"/>
          <p:cNvSpPr/>
          <p:nvPr/>
        </p:nvSpPr>
        <p:spPr>
          <a:xfrm>
            <a:off x="5289299" y="2967896"/>
            <a:ext cx="3429323" cy="3775166"/>
          </a:xfrm>
          <a:custGeom>
            <a:avLst/>
            <a:gdLst/>
            <a:ahLst/>
            <a:cxnLst/>
            <a:rect l="l" t="t" r="r" b="b"/>
            <a:pathLst>
              <a:path w="5775564" h="6489397">
                <a:moveTo>
                  <a:pt x="0" y="0"/>
                </a:moveTo>
                <a:lnTo>
                  <a:pt x="5775564" y="0"/>
                </a:lnTo>
                <a:lnTo>
                  <a:pt x="5775564" y="6489398"/>
                </a:lnTo>
                <a:lnTo>
                  <a:pt x="0" y="6489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896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/>
          <p:cNvSpPr/>
          <p:nvPr/>
        </p:nvSpPr>
        <p:spPr>
          <a:xfrm rot="-7742790">
            <a:off x="8925053" y="-429787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487" y="323891"/>
            <a:ext cx="9532192" cy="635231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"/>
          <p:cNvSpPr txBox="1"/>
          <p:nvPr/>
        </p:nvSpPr>
        <p:spPr>
          <a:xfrm>
            <a:off x="3523748" y="1805852"/>
            <a:ext cx="3733421" cy="204171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4868091" y="109399"/>
            <a:ext cx="6479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Montserrat Medium" panose="020B0604020202020204" charset="-52"/>
              </a:rPr>
              <a:t>Династия </a:t>
            </a:r>
            <a:r>
              <a:rPr lang="ru-RU" sz="2000" dirty="0" smtClean="0">
                <a:latin typeface="Montserrat Medium" panose="020B0604020202020204" charset="-52"/>
              </a:rPr>
              <a:t>– это </a:t>
            </a:r>
            <a:r>
              <a:rPr lang="ru-RU" sz="2000" dirty="0">
                <a:latin typeface="Montserrat Medium" panose="020B0604020202020204" charset="-52"/>
              </a:rPr>
              <a:t>не просто термин,</a:t>
            </a:r>
          </a:p>
          <a:p>
            <a:pPr algn="ctr"/>
            <a:r>
              <a:rPr lang="ru-RU" sz="2000" dirty="0">
                <a:latin typeface="Montserrat Medium" panose="020B0604020202020204" charset="-52"/>
              </a:rPr>
              <a:t> обозначающий последовательность </a:t>
            </a:r>
            <a:r>
              <a:rPr lang="ru-RU" sz="2000" dirty="0" smtClean="0">
                <a:latin typeface="Montserrat Medium" panose="020B0604020202020204" charset="-52"/>
              </a:rPr>
              <a:t>правителей одной </a:t>
            </a:r>
            <a:r>
              <a:rPr lang="ru-RU" sz="2000" dirty="0">
                <a:latin typeface="Montserrat Medium" panose="020B0604020202020204" charset="-52"/>
              </a:rPr>
              <a:t>семьи. </a:t>
            </a:r>
            <a:endParaRPr lang="ru-RU" sz="2000" dirty="0" smtClean="0">
              <a:latin typeface="Montserrat Medium" panose="020B0604020202020204" charset="-52"/>
            </a:endParaRPr>
          </a:p>
          <a:p>
            <a:pPr algn="ctr"/>
            <a:r>
              <a:rPr lang="ru-RU" sz="2000" dirty="0" smtClean="0">
                <a:latin typeface="Montserrat Medium" panose="020B0604020202020204" charset="-52"/>
              </a:rPr>
              <a:t>Это </a:t>
            </a:r>
            <a:r>
              <a:rPr lang="ru-RU" sz="2000" dirty="0">
                <a:latin typeface="Montserrat Medium" panose="020B0604020202020204" charset="-52"/>
              </a:rPr>
              <a:t>сложное и многогранное </a:t>
            </a:r>
            <a:r>
              <a:rPr lang="ru-RU" sz="2000" dirty="0" smtClean="0">
                <a:latin typeface="Montserrat Medium" panose="020B0604020202020204" charset="-52"/>
              </a:rPr>
              <a:t>понятие, которое </a:t>
            </a:r>
            <a:r>
              <a:rPr lang="ru-RU" sz="2000" dirty="0">
                <a:latin typeface="Montserrat Medium" panose="020B0604020202020204" charset="-52"/>
              </a:rPr>
              <a:t>охватывает аспекты </a:t>
            </a:r>
            <a:endParaRPr lang="ru-RU" sz="2000" dirty="0" smtClean="0">
              <a:latin typeface="Montserrat Medium" panose="020B0604020202020204" charset="-52"/>
            </a:endParaRPr>
          </a:p>
          <a:p>
            <a:pPr algn="ctr"/>
            <a:r>
              <a:rPr lang="ru-RU" sz="2000" dirty="0" smtClean="0">
                <a:latin typeface="Montserrat Medium" panose="020B0604020202020204" charset="-52"/>
              </a:rPr>
              <a:t>политики</a:t>
            </a:r>
            <a:r>
              <a:rPr lang="ru-RU" sz="2000" dirty="0">
                <a:latin typeface="Montserrat Medium" panose="020B0604020202020204" charset="-52"/>
              </a:rPr>
              <a:t>, истории, </a:t>
            </a:r>
            <a:r>
              <a:rPr lang="ru-RU" sz="2000" dirty="0" smtClean="0">
                <a:latin typeface="Montserrat Medium" panose="020B0604020202020204" charset="-52"/>
              </a:rPr>
              <a:t>социологии </a:t>
            </a:r>
            <a:r>
              <a:rPr lang="ru-RU" sz="2000" dirty="0">
                <a:latin typeface="Montserrat Medium" panose="020B0604020202020204" charset="-52"/>
              </a:rPr>
              <a:t>и генеалогии. </a:t>
            </a:r>
          </a:p>
        </p:txBody>
      </p:sp>
      <p:pic>
        <p:nvPicPr>
          <p:cNvPr id="5" name="Picture 10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4138507"/>
            <a:ext cx="3614057" cy="24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356" y="3675993"/>
            <a:ext cx="4319451" cy="28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сполняется 175 лет со дня рождения Тихона Булычё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234" y="2357144"/>
            <a:ext cx="2854799" cy="25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5" y="22825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BA4F16-9A9C-4A0C-99C2-AA919E3DAD27}"/>
              </a:ext>
            </a:extLst>
          </p:cNvPr>
          <p:cNvSpPr txBox="1"/>
          <p:nvPr/>
        </p:nvSpPr>
        <p:spPr>
          <a:xfrm>
            <a:off x="4670105" y="861453"/>
            <a:ext cx="6407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Поговорите с родителями на тему: «Какими предками в </a:t>
            </a: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вашей </a:t>
            </a: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семье </a:t>
            </a: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вы можете </a:t>
            </a: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гордиться и почему</a:t>
            </a: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?»</a:t>
            </a:r>
            <a:endParaRPr lang="ru-RU" sz="2400" dirty="0">
              <a:solidFill>
                <a:prstClr val="black"/>
              </a:solidFill>
              <a:latin typeface="Montserrat Medium" panose="020B0604020202020204" charset="-52"/>
            </a:endParaRPr>
          </a:p>
        </p:txBody>
      </p:sp>
      <p:sp>
        <p:nvSpPr>
          <p:cNvPr id="10" name="Freeform 3"/>
          <p:cNvSpPr/>
          <p:nvPr/>
        </p:nvSpPr>
        <p:spPr>
          <a:xfrm rot="15280217">
            <a:off x="387020" y="-170034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1"/>
          <p:cNvSpPr/>
          <p:nvPr/>
        </p:nvSpPr>
        <p:spPr>
          <a:xfrm>
            <a:off x="187925" y="2351067"/>
            <a:ext cx="5063969" cy="4506933"/>
          </a:xfrm>
          <a:custGeom>
            <a:avLst/>
            <a:gdLst/>
            <a:ahLst/>
            <a:cxnLst/>
            <a:rect l="l" t="t" r="r" b="b"/>
            <a:pathLst>
              <a:path w="5063969" h="4506933">
                <a:moveTo>
                  <a:pt x="0" y="0"/>
                </a:moveTo>
                <a:lnTo>
                  <a:pt x="5063969" y="0"/>
                </a:lnTo>
                <a:lnTo>
                  <a:pt x="5063969" y="4506933"/>
                </a:lnTo>
                <a:lnTo>
                  <a:pt x="0" y="45069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46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143</Words>
  <Application>Microsoft Office PowerPoint</Application>
  <PresentationFormat>Широкоэкранный</PresentationFormat>
  <Paragraphs>23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Quattrocento</vt:lpstr>
      <vt:lpstr>Calibri</vt:lpstr>
      <vt:lpstr>Montserrat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56</cp:revision>
  <dcterms:created xsi:type="dcterms:W3CDTF">2025-05-21T11:30:12Z</dcterms:created>
  <dcterms:modified xsi:type="dcterms:W3CDTF">2025-08-04T07:07:47Z</dcterms:modified>
</cp:coreProperties>
</file>