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4" r:id="rId4"/>
    <p:sldId id="266" r:id="rId5"/>
    <p:sldId id="257" r:id="rId6"/>
    <p:sldId id="261" r:id="rId7"/>
    <p:sldId id="272" r:id="rId8"/>
    <p:sldId id="265" r:id="rId9"/>
  </p:sldIdLst>
  <p:sldSz cx="12192000" cy="6858000"/>
  <p:notesSz cx="6858000" cy="9144000"/>
  <p:embeddedFontLst>
    <p:embeddedFont>
      <p:font typeface="Quattrocento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 Light" panose="020B0604020202020204" charset="-52"/>
      <p:regular r:id="rId15"/>
      <p:italic r:id="rId16"/>
    </p:embeddedFont>
    <p:embeddedFont>
      <p:font typeface="Montserrat ExtraBold" panose="020B0604020202020204" charset="-52"/>
      <p:bold r:id="rId17"/>
      <p:boldItalic r:id="rId18"/>
    </p:embeddedFont>
    <p:embeddedFont>
      <p:font typeface="Montserrat Medium" panose="020B0604020202020204" charset="-52"/>
      <p:regular r:id="rId19"/>
      <p: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9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6752" y="2780278"/>
            <a:ext cx="75969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История семьи.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Родословная моей семьи.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2550355" y="3376267"/>
            <a:ext cx="7281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«Гордиться славою своих предков не только можно, но и должно;</a:t>
            </a:r>
          </a:p>
          <a:p>
            <a:pPr algn="r"/>
            <a:r>
              <a:rPr lang="ru-RU" sz="3000" dirty="0">
                <a:latin typeface="Montserrat Medium" panose="020B0604020202020204" charset="-52"/>
              </a:rPr>
              <a:t>не уважать оной есть постыдное малодушие»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3296770" y="5517804"/>
            <a:ext cx="632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latin typeface="Montserrat Medium" panose="020B0604020202020204" charset="-52"/>
              </a:rPr>
              <a:t>А.С. Пушкин – русский поэт, драматург </a:t>
            </a:r>
            <a:r>
              <a:rPr lang="en-US" sz="2000" i="1" dirty="0" smtClean="0">
                <a:latin typeface="Montserrat Medium" panose="020B0604020202020204" charset="-52"/>
              </a:rPr>
              <a:t>XIX</a:t>
            </a:r>
            <a:r>
              <a:rPr lang="ru-RU" sz="2000" i="1" dirty="0" smtClean="0">
                <a:latin typeface="Montserrat Medium" panose="020B0604020202020204" charset="-52"/>
              </a:rPr>
              <a:t> в.</a:t>
            </a:r>
            <a:endParaRPr lang="ru-RU" sz="2000" i="1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770462" y="804948"/>
            <a:ext cx="7578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 smtClean="0">
                <a:latin typeface="Montserrat Medium" panose="020B0604020202020204" charset="-52"/>
              </a:rPr>
              <a:t>«</a:t>
            </a:r>
            <a:r>
              <a:rPr lang="ru-RU" sz="3000" dirty="0">
                <a:latin typeface="Montserrat Medium" panose="020B0604020202020204" charset="-52"/>
              </a:rPr>
              <a:t>Изучая предков, мы изучаем самих себя</a:t>
            </a:r>
            <a:r>
              <a:rPr lang="ru-RU" sz="3000" dirty="0" smtClean="0">
                <a:latin typeface="Montserrat Medium" panose="020B0604020202020204" charset="-52"/>
              </a:rPr>
              <a:t>…»</a:t>
            </a:r>
            <a:endParaRPr lang="ru-RU" sz="3000" dirty="0">
              <a:latin typeface="Montserrat Medium" panose="020B0604020202020204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1346207" y="2055099"/>
            <a:ext cx="7548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latin typeface="Montserrat Medium" panose="020B0604020202020204" charset="-52"/>
              </a:rPr>
              <a:t>В.О. Ключевский – русский историк</a:t>
            </a:r>
            <a:r>
              <a:rPr lang="en-US" sz="2000" i="1" dirty="0" smtClean="0">
                <a:latin typeface="Montserrat Medium" panose="020B0604020202020204" charset="-52"/>
              </a:rPr>
              <a:t> XIX – </a:t>
            </a:r>
            <a:r>
              <a:rPr lang="ru-RU" sz="2000" i="1" dirty="0" smtClean="0">
                <a:latin typeface="Montserrat Medium" panose="020B0604020202020204" charset="-52"/>
              </a:rPr>
              <a:t>начала </a:t>
            </a:r>
            <a:r>
              <a:rPr lang="en-US" sz="2000" i="1" dirty="0" smtClean="0">
                <a:latin typeface="Montserrat Medium" panose="020B0604020202020204" charset="-52"/>
              </a:rPr>
              <a:t>XX</a:t>
            </a:r>
            <a:r>
              <a:rPr lang="ru-RU" sz="2000" i="1" dirty="0" smtClean="0">
                <a:latin typeface="Montserrat Medium" panose="020B0604020202020204" charset="-52"/>
              </a:rPr>
              <a:t> в. </a:t>
            </a:r>
            <a:endParaRPr lang="ru-RU" sz="2000" i="1" dirty="0">
              <a:latin typeface="Montserrat Medium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8728413" y="58656"/>
            <a:ext cx="2627066" cy="3312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3"/>
          <a:stretch/>
        </p:blipFill>
        <p:spPr>
          <a:xfrm>
            <a:off x="0" y="3026092"/>
            <a:ext cx="3572435" cy="38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FCC48-34A7-4459-A615-3739EACE1E60}"/>
              </a:ext>
            </a:extLst>
          </p:cNvPr>
          <p:cNvSpPr txBox="1"/>
          <p:nvPr/>
        </p:nvSpPr>
        <p:spPr>
          <a:xfrm>
            <a:off x="1235752" y="164655"/>
            <a:ext cx="828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tserrat Medium" panose="020B0604020202020204" charset="-52"/>
              </a:rPr>
              <a:t>Родословная Александра Сергеевича Пушкина</a:t>
            </a:r>
            <a:endParaRPr lang="ru-RU" sz="2400" dirty="0">
              <a:latin typeface="Montserrat Medium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748937"/>
            <a:ext cx="97440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 rot="10357739" flipH="1">
            <a:off x="8829196" y="10679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Shape 3"/>
          <p:cNvSpPr/>
          <p:nvPr/>
        </p:nvSpPr>
        <p:spPr>
          <a:xfrm>
            <a:off x="1030850" y="315013"/>
            <a:ext cx="3586230" cy="1697834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0" name="Text 6"/>
          <p:cNvSpPr/>
          <p:nvPr/>
        </p:nvSpPr>
        <p:spPr>
          <a:xfrm>
            <a:off x="1133251" y="548624"/>
            <a:ext cx="3381427" cy="1094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Род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– это ряд поколений, происходящих от одного предка.</a:t>
            </a:r>
          </a:p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Поколение – это общность членов некоторого общества по времени рождения.</a:t>
            </a:r>
          </a:p>
        </p:txBody>
      </p:sp>
      <p:sp>
        <p:nvSpPr>
          <p:cNvPr id="27" name="Shape 3"/>
          <p:cNvSpPr/>
          <p:nvPr/>
        </p:nvSpPr>
        <p:spPr>
          <a:xfrm>
            <a:off x="5421152" y="304611"/>
            <a:ext cx="3586230" cy="1697834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8" name="Shape 3"/>
          <p:cNvSpPr/>
          <p:nvPr/>
        </p:nvSpPr>
        <p:spPr>
          <a:xfrm>
            <a:off x="5421151" y="2266841"/>
            <a:ext cx="3586230" cy="1697834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0" name="Shape 3"/>
          <p:cNvSpPr/>
          <p:nvPr/>
        </p:nvSpPr>
        <p:spPr>
          <a:xfrm>
            <a:off x="5403699" y="4301763"/>
            <a:ext cx="3586230" cy="1638053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3" name="Text 6"/>
          <p:cNvSpPr/>
          <p:nvPr/>
        </p:nvSpPr>
        <p:spPr>
          <a:xfrm>
            <a:off x="5523553" y="577585"/>
            <a:ext cx="3381427" cy="1172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Родословная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– это перечень поколений одного рода, устанавливающий происхождение и степени родства между членами семьи.</a:t>
            </a:r>
          </a:p>
        </p:txBody>
      </p:sp>
      <p:sp>
        <p:nvSpPr>
          <p:cNvPr id="34" name="Text 6"/>
          <p:cNvSpPr/>
          <p:nvPr/>
        </p:nvSpPr>
        <p:spPr>
          <a:xfrm>
            <a:off x="5523552" y="2423679"/>
            <a:ext cx="3381427" cy="109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Генеалогия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– это историческая дисциплина, которая возникла 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17-18 в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., изучает происхождение, историю и родственные связи родов и семей.</a:t>
            </a:r>
          </a:p>
        </p:txBody>
      </p:sp>
      <p:sp>
        <p:nvSpPr>
          <p:cNvPr id="36" name="Text 6"/>
          <p:cNvSpPr/>
          <p:nvPr/>
        </p:nvSpPr>
        <p:spPr>
          <a:xfrm>
            <a:off x="5506100" y="4572681"/>
            <a:ext cx="3381427" cy="1096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Архивариус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– это специалист, который отвечает за организацию, хранение, обработку и защиту архивных материалов.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0" y="2102539"/>
            <a:ext cx="4478747" cy="46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081"/>
            <a:ext cx="5333061" cy="3931920"/>
          </a:xfrm>
          <a:prstGeom prst="rect">
            <a:avLst/>
          </a:prstGeom>
        </p:spPr>
      </p:pic>
      <p:sp>
        <p:nvSpPr>
          <p:cNvPr id="7" name="Freeform 8"/>
          <p:cNvSpPr/>
          <p:nvPr/>
        </p:nvSpPr>
        <p:spPr>
          <a:xfrm rot="-7742790">
            <a:off x="8925053" y="-429787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0" y="187265"/>
            <a:ext cx="9034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tserrat Medium" panose="020B0604020202020204" charset="-52"/>
              </a:rPr>
              <a:t>Как </a:t>
            </a:r>
            <a:r>
              <a:rPr lang="ru-RU" sz="2000" dirty="0">
                <a:latin typeface="Montserrat Medium" panose="020B0604020202020204" charset="-52"/>
              </a:rPr>
              <a:t>называются изображенные схемы?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03" y="2095501"/>
            <a:ext cx="4533900" cy="476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" y="697617"/>
            <a:ext cx="5627434" cy="22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/>
          <p:cNvSpPr txBox="1"/>
          <p:nvPr/>
        </p:nvSpPr>
        <p:spPr>
          <a:xfrm>
            <a:off x="3523748" y="1805852"/>
            <a:ext cx="3733421" cy="204171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/>
          <a:stretch/>
        </p:blipFill>
        <p:spPr>
          <a:xfrm>
            <a:off x="-907828" y="1262743"/>
            <a:ext cx="11830512" cy="55168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0" y="187265"/>
            <a:ext cx="9034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tserrat Medium" panose="020B0604020202020204" charset="-52"/>
              </a:rPr>
              <a:t>Шаблоны для составления родословной</a:t>
            </a:r>
            <a:endParaRPr lang="ru-RU" sz="2000" dirty="0">
              <a:latin typeface="Montserrat Medium" panose="020B0604020202020204" charset="-52"/>
            </a:endParaRPr>
          </a:p>
        </p:txBody>
      </p:sp>
      <p:sp>
        <p:nvSpPr>
          <p:cNvPr id="5" name="Freeform 10"/>
          <p:cNvSpPr/>
          <p:nvPr/>
        </p:nvSpPr>
        <p:spPr>
          <a:xfrm rot="10357739" flipH="1">
            <a:off x="8829196" y="10679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20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5001032" y="478276"/>
            <a:ext cx="6056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Для </a:t>
            </a:r>
            <a:r>
              <a:rPr lang="ru-RU" sz="2000" b="1" dirty="0">
                <a:solidFill>
                  <a:prstClr val="black"/>
                </a:solidFill>
                <a:latin typeface="Montserrat Medium" panose="020B0604020202020204" charset="-52"/>
              </a:rPr>
              <a:t>обучающихся 5-7 классов: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Поговорите с родителями, бабушками и дедушками, соберите информацию и совместно </a:t>
            </a:r>
            <a:b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с ними дополните информацию </a:t>
            </a:r>
            <a:b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в генеалогическом древе</a:t>
            </a:r>
          </a:p>
          <a:p>
            <a:pPr lvl="0" algn="just"/>
            <a:endParaRPr lang="ru-RU" sz="2000" dirty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lvl="0" algn="just"/>
            <a:r>
              <a:rPr lang="ru-RU" sz="20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Для </a:t>
            </a:r>
            <a:r>
              <a:rPr lang="ru-RU" sz="2000" b="1" dirty="0">
                <a:solidFill>
                  <a:prstClr val="black"/>
                </a:solidFill>
                <a:latin typeface="Montserrat Medium" panose="020B0604020202020204" charset="-52"/>
              </a:rPr>
              <a:t>обучающихся 8-9 классов: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 Поговорите с родителями, бабушками и дедушками, соберите информацию и совместно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с 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ними дополните информацию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генеалогическом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древе. Узнайте профессии своих предков.</a:t>
            </a:r>
            <a:endParaRPr lang="ru-RU" sz="2000" dirty="0">
              <a:solidFill>
                <a:prstClr val="black"/>
              </a:solidFill>
              <a:latin typeface="Montserrat Medium" panose="020B0604020202020204" charset="-52"/>
            </a:endParaRPr>
          </a:p>
        </p:txBody>
      </p:sp>
      <p:sp>
        <p:nvSpPr>
          <p:cNvPr id="10" name="Freeform 3"/>
          <p:cNvSpPr/>
          <p:nvPr/>
        </p:nvSpPr>
        <p:spPr>
          <a:xfrm rot="15280217">
            <a:off x="387020" y="-170034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31" y="1772199"/>
            <a:ext cx="5348434" cy="53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172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Quattrocento</vt:lpstr>
      <vt:lpstr>Calibri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52</cp:revision>
  <dcterms:created xsi:type="dcterms:W3CDTF">2025-05-21T11:30:12Z</dcterms:created>
  <dcterms:modified xsi:type="dcterms:W3CDTF">2025-08-05T19:53:00Z</dcterms:modified>
</cp:coreProperties>
</file>