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8" r:id="rId3"/>
    <p:sldId id="266" r:id="rId4"/>
    <p:sldId id="272" r:id="rId5"/>
    <p:sldId id="274" r:id="rId6"/>
    <p:sldId id="257" r:id="rId7"/>
    <p:sldId id="275" r:id="rId8"/>
    <p:sldId id="273" r:id="rId9"/>
    <p:sldId id="264" r:id="rId10"/>
    <p:sldId id="265" r:id="rId11"/>
  </p:sldIdLst>
  <p:sldSz cx="12192000" cy="6858000"/>
  <p:notesSz cx="6858000" cy="9144000"/>
  <p:embeddedFontLst>
    <p:embeddedFont>
      <p:font typeface="Quattrocento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 Light" panose="020B0604020202020204" charset="-52"/>
      <p:regular r:id="rId17"/>
      <p:italic r:id="rId18"/>
    </p:embeddedFont>
    <p:embeddedFont>
      <p:font typeface="Montserrat ExtraBold" panose="020B0604020202020204" charset="-52"/>
      <p:bold r:id="rId19"/>
      <p:boldItalic r:id="rId20"/>
    </p:embeddedFont>
    <p:embeddedFont>
      <p:font typeface="Montserrat Medium" panose="020B0604020202020204" charset="-52"/>
      <p:regular r:id="rId21"/>
      <p: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339966"/>
    <a:srgbClr val="00CC66"/>
    <a:srgbClr val="F49E0B"/>
    <a:srgbClr val="E99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:p14="http://schemas.microsoft.com/office/powerpoint/2010/main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9.jpe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18.png"/><Relationship Id="rId9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3.xml"/><Relationship Id="rId9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BA4F16-9A9C-4A0C-99C2-AA919E3DAD27}"/>
              </a:ext>
            </a:extLst>
          </p:cNvPr>
          <p:cNvSpPr txBox="1"/>
          <p:nvPr/>
        </p:nvSpPr>
        <p:spPr>
          <a:xfrm>
            <a:off x="3910149" y="861453"/>
            <a:ext cx="7259874" cy="1776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Montserrat Medium" panose="020B0604020202020204" charset="-52"/>
              </a:rPr>
              <a:t>Почему большинство людей создают семьи? </a:t>
            </a:r>
            <a:endParaRPr lang="ru-RU" sz="2400" dirty="0" smtClean="0">
              <a:solidFill>
                <a:prstClr val="black"/>
              </a:solidFill>
              <a:latin typeface="Montserrat Medium" panose="020B0604020202020204" charset="-52"/>
            </a:endParaRPr>
          </a:p>
          <a:p>
            <a:pPr lvl="0" indent="457200" algn="just">
              <a:lnSpc>
                <a:spcPct val="114000"/>
              </a:lnSpc>
            </a:pPr>
            <a:endParaRPr lang="ru-RU" sz="2400" dirty="0">
              <a:solidFill>
                <a:prstClr val="black"/>
              </a:solidFill>
              <a:latin typeface="Montserrat Medium" panose="020B0604020202020204" charset="-52"/>
            </a:endParaRPr>
          </a:p>
          <a:p>
            <a:pPr lvl="0" indent="457200" algn="just">
              <a:lnSpc>
                <a:spcPct val="114000"/>
              </a:lnSpc>
            </a:pPr>
            <a:r>
              <a:rPr lang="ru-RU" sz="2400" dirty="0" smtClean="0">
                <a:solidFill>
                  <a:prstClr val="black"/>
                </a:solidFill>
                <a:latin typeface="Montserrat Medium" panose="020B0604020202020204" charset="-52"/>
              </a:rPr>
              <a:t>Что даёт </a:t>
            </a:r>
            <a:r>
              <a:rPr lang="ru-RU" sz="2400" dirty="0">
                <a:solidFill>
                  <a:prstClr val="black"/>
                </a:solidFill>
                <a:latin typeface="Montserrat Medium" panose="020B0604020202020204" charset="-52"/>
              </a:rPr>
              <a:t>человеку семья?</a:t>
            </a:r>
          </a:p>
        </p:txBody>
      </p:sp>
      <p:sp>
        <p:nvSpPr>
          <p:cNvPr id="10" name="Freeform 3"/>
          <p:cNvSpPr/>
          <p:nvPr/>
        </p:nvSpPr>
        <p:spPr>
          <a:xfrm rot="14564608">
            <a:off x="-594021" y="-205739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3"/>
          <p:cNvSpPr/>
          <p:nvPr/>
        </p:nvSpPr>
        <p:spPr>
          <a:xfrm>
            <a:off x="949233" y="679268"/>
            <a:ext cx="3309719" cy="5984865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7500">
            <a:off x="3096985" y="944535"/>
            <a:ext cx="682316" cy="669271"/>
          </a:xfrm>
          <a:custGeom>
            <a:avLst/>
            <a:gdLst/>
            <a:ahLst/>
            <a:cxnLst/>
            <a:rect l="l" t="t" r="r" b="b"/>
            <a:pathLst>
              <a:path w="1504014" h="1374358">
                <a:moveTo>
                  <a:pt x="0" y="0"/>
                </a:moveTo>
                <a:lnTo>
                  <a:pt x="1504014" y="0"/>
                </a:lnTo>
                <a:lnTo>
                  <a:pt x="1504014" y="1374358"/>
                </a:lnTo>
                <a:lnTo>
                  <a:pt x="0" y="1374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1464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51874" y="3285375"/>
            <a:ext cx="82092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Тема занятия: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Семья и её роль в обществе</a:t>
            </a:r>
            <a:endParaRPr lang="en-US" sz="40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34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0"/>
          <p:cNvSpPr/>
          <p:nvPr/>
        </p:nvSpPr>
        <p:spPr>
          <a:xfrm rot="11569757" flipH="1">
            <a:off x="9213669" y="-910086"/>
            <a:ext cx="2877670" cy="2654233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Shape 3"/>
          <p:cNvSpPr/>
          <p:nvPr/>
        </p:nvSpPr>
        <p:spPr>
          <a:xfrm>
            <a:off x="4693919" y="1241484"/>
            <a:ext cx="6113417" cy="1491754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16" name="Text 6"/>
          <p:cNvSpPr/>
          <p:nvPr/>
        </p:nvSpPr>
        <p:spPr>
          <a:xfrm>
            <a:off x="4807130" y="1365939"/>
            <a:ext cx="5886993" cy="1015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40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Русские православные святые благоверные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Петр и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Феврония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</p:txBody>
      </p:sp>
      <p:pic>
        <p:nvPicPr>
          <p:cNvPr id="6" name="Picture 2" descr="C:\Users\Пользователь - Ольга\Desktop\для мероприятий\петр и февронья.jpg"/>
          <p:cNvPicPr>
            <a:picLocks noChangeAspect="1" noChangeArrowheads="1"/>
          </p:cNvPicPr>
          <p:nvPr/>
        </p:nvPicPr>
        <p:blipFill>
          <a:blip r:embed="rId10" cstate="print"/>
          <a:srcRect b="5113"/>
          <a:stretch>
            <a:fillRect/>
          </a:stretch>
        </p:blipFill>
        <p:spPr bwMode="auto">
          <a:xfrm>
            <a:off x="193927" y="76669"/>
            <a:ext cx="4273569" cy="6657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4A0A35-EE88-4833-B8A3-A9C812DB06A0}"/>
              </a:ext>
            </a:extLst>
          </p:cNvPr>
          <p:cNvSpPr txBox="1"/>
          <p:nvPr/>
        </p:nvSpPr>
        <p:spPr>
          <a:xfrm>
            <a:off x="5444922" y="3167257"/>
            <a:ext cx="5362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>
                <a:latin typeface="Montserrat Medium" panose="020B0604020202020204" charset="-52"/>
              </a:rPr>
              <a:t>Памятник Петру и </a:t>
            </a:r>
            <a:r>
              <a:rPr lang="ru-RU" sz="1600" i="1" dirty="0" err="1">
                <a:latin typeface="Montserrat Medium" panose="020B0604020202020204" charset="-52"/>
              </a:rPr>
              <a:t>Февронии</a:t>
            </a:r>
            <a:r>
              <a:rPr lang="ru-RU" sz="1600" i="1" dirty="0">
                <a:latin typeface="Montserrat Medium" panose="020B0604020202020204" charset="-52"/>
              </a:rPr>
              <a:t> </a:t>
            </a:r>
            <a:r>
              <a:rPr lang="ru-RU" sz="1600" i="1" dirty="0" smtClean="0">
                <a:latin typeface="Montserrat Medium" panose="020B0604020202020204" charset="-52"/>
              </a:rPr>
              <a:t>находится </a:t>
            </a:r>
            <a:br>
              <a:rPr lang="ru-RU" sz="1600" i="1" dirty="0" smtClean="0">
                <a:latin typeface="Montserrat Medium" panose="020B0604020202020204" charset="-52"/>
              </a:rPr>
            </a:br>
            <a:r>
              <a:rPr lang="ru-RU" sz="1600" i="1" dirty="0" smtClean="0">
                <a:latin typeface="Montserrat Medium" panose="020B0604020202020204" charset="-52"/>
              </a:rPr>
              <a:t>в </a:t>
            </a:r>
            <a:r>
              <a:rPr lang="ru-RU" sz="1600" i="1" dirty="0">
                <a:latin typeface="Montserrat Medium" panose="020B0604020202020204" charset="-52"/>
              </a:rPr>
              <a:t>одном из старейших парков, в исторической части города </a:t>
            </a:r>
            <a:r>
              <a:rPr lang="ru-RU" sz="1600" i="1" dirty="0" smtClean="0">
                <a:latin typeface="Montserrat Medium" panose="020B0604020202020204" charset="-52"/>
              </a:rPr>
              <a:t>- </a:t>
            </a:r>
            <a:r>
              <a:rPr lang="ru-RU" sz="1600" i="1" dirty="0">
                <a:latin typeface="Montserrat Medium" panose="020B0604020202020204" charset="-52"/>
              </a:rPr>
              <a:t>в Александровском </a:t>
            </a:r>
            <a:r>
              <a:rPr lang="ru-RU" sz="1600" i="1" dirty="0" smtClean="0">
                <a:latin typeface="Montserrat Medium" panose="020B0604020202020204" charset="-52"/>
              </a:rPr>
              <a:t>саду</a:t>
            </a:r>
          </a:p>
          <a:p>
            <a:pPr algn="r"/>
            <a:r>
              <a:rPr lang="ru-RU" sz="1600" i="1" dirty="0">
                <a:latin typeface="Montserrat Medium" panose="020B0604020202020204" charset="-52"/>
              </a:rPr>
              <a:t>г</a:t>
            </a:r>
            <a:r>
              <a:rPr lang="ru-RU" sz="1600" i="1" dirty="0" smtClean="0">
                <a:latin typeface="Montserrat Medium" panose="020B0604020202020204" charset="-52"/>
              </a:rPr>
              <a:t>. Киров</a:t>
            </a:r>
            <a:endParaRPr lang="ru-RU" sz="1600" i="1" dirty="0">
              <a:latin typeface="Montserrat Medium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893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/>
          <p:cNvSpPr/>
          <p:nvPr/>
        </p:nvSpPr>
        <p:spPr>
          <a:xfrm rot="-7742790">
            <a:off x="8925053" y="-429787"/>
            <a:ext cx="2565930" cy="3027876"/>
          </a:xfrm>
          <a:custGeom>
            <a:avLst/>
            <a:gdLst/>
            <a:ahLst/>
            <a:cxnLst/>
            <a:rect l="l" t="t" r="r" b="b"/>
            <a:pathLst>
              <a:path w="4366134" h="5870432">
                <a:moveTo>
                  <a:pt x="0" y="0"/>
                </a:moveTo>
                <a:lnTo>
                  <a:pt x="4366133" y="0"/>
                </a:lnTo>
                <a:lnTo>
                  <a:pt x="4366133" y="5870432"/>
                </a:lnTo>
                <a:lnTo>
                  <a:pt x="0" y="5870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1"/>
          <p:cNvSpPr txBox="1"/>
          <p:nvPr/>
        </p:nvSpPr>
        <p:spPr>
          <a:xfrm>
            <a:off x="3523748" y="1805852"/>
            <a:ext cx="3733421" cy="204171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E2AA45-FC89-40C9-88A6-12C2B4108C9D}"/>
              </a:ext>
            </a:extLst>
          </p:cNvPr>
          <p:cNvSpPr txBox="1"/>
          <p:nvPr/>
        </p:nvSpPr>
        <p:spPr>
          <a:xfrm>
            <a:off x="632478" y="504655"/>
            <a:ext cx="9515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080"/>
                </a:solidFill>
                <a:latin typeface="Montserrat Medium" panose="020B0604020202020204" charset="-52"/>
              </a:rPr>
              <a:t>Вопросы к видеоролику:</a:t>
            </a:r>
            <a:endParaRPr lang="ru-RU" sz="2400" dirty="0">
              <a:solidFill>
                <a:srgbClr val="008080"/>
              </a:solidFill>
              <a:latin typeface="Montserrat Medium" panose="020B0604020202020204" charset="-52"/>
            </a:endParaRPr>
          </a:p>
        </p:txBody>
      </p:sp>
      <p:sp>
        <p:nvSpPr>
          <p:cNvPr id="25" name="Text 6"/>
          <p:cNvSpPr/>
          <p:nvPr/>
        </p:nvSpPr>
        <p:spPr>
          <a:xfrm>
            <a:off x="495756" y="1180686"/>
            <a:ext cx="8308610" cy="35306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457200" algn="just">
              <a:lnSpc>
                <a:spcPct val="1500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Чему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покровительствуют святые Петр и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Феврония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Как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вы думаете какие отношение история о святых Петре и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Февроние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имеет к теме нашего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урока?</a:t>
            </a:r>
          </a:p>
          <a:p>
            <a:pPr indent="457200" algn="just">
              <a:lnSpc>
                <a:spcPct val="1500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Предположите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о чем пойдет речь на занятия? </a:t>
            </a:r>
          </a:p>
          <a:p>
            <a:pPr indent="457200" algn="just">
              <a:lnSpc>
                <a:spcPct val="1500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Как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вы думаете на какие вопросы нам предстоит ответить? </a:t>
            </a:r>
          </a:p>
        </p:txBody>
      </p:sp>
      <p:sp>
        <p:nvSpPr>
          <p:cNvPr id="26" name="Shape 3"/>
          <p:cNvSpPr/>
          <p:nvPr/>
        </p:nvSpPr>
        <p:spPr>
          <a:xfrm>
            <a:off x="282713" y="1084151"/>
            <a:ext cx="8687116" cy="3418180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12" y="3793694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7B191F-5799-45D8-BD74-D51E758DFC20}"/>
              </a:ext>
            </a:extLst>
          </p:cNvPr>
          <p:cNvSpPr txBox="1"/>
          <p:nvPr/>
        </p:nvSpPr>
        <p:spPr>
          <a:xfrm>
            <a:off x="6006353" y="2353805"/>
            <a:ext cx="5371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Montserrat Medium" panose="020B0604020202020204" charset="-52"/>
              </a:rPr>
              <a:t>Определите типы семей по фотографиям</a:t>
            </a:r>
          </a:p>
        </p:txBody>
      </p:sp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29" y="3485740"/>
            <a:ext cx="3196804" cy="3372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2112"/>
            <a:ext cx="7661696" cy="2865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" y="-519156"/>
            <a:ext cx="6851277" cy="45698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81" y="0"/>
            <a:ext cx="3909927" cy="219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8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0"/>
          <p:cNvSpPr/>
          <p:nvPr/>
        </p:nvSpPr>
        <p:spPr>
          <a:xfrm rot="4206703" flipH="1">
            <a:off x="-718216" y="-409946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E2AA45-FC89-40C9-88A6-12C2B4108C9D}"/>
              </a:ext>
            </a:extLst>
          </p:cNvPr>
          <p:cNvSpPr txBox="1"/>
          <p:nvPr/>
        </p:nvSpPr>
        <p:spPr>
          <a:xfrm>
            <a:off x="1134501" y="122350"/>
            <a:ext cx="9515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tserrat Medium" panose="020B0604020202020204" charset="-52"/>
              </a:rPr>
              <a:t>Какие меры предпринимает </a:t>
            </a:r>
            <a:r>
              <a:rPr lang="ru-RU" sz="2400" dirty="0" smtClean="0">
                <a:latin typeface="Montserrat Medium" panose="020B0604020202020204" charset="-52"/>
              </a:rPr>
              <a:t>государство </a:t>
            </a:r>
            <a:r>
              <a:rPr lang="ru-RU" sz="2400" dirty="0">
                <a:latin typeface="Montserrat Medium" panose="020B0604020202020204" charset="-52"/>
              </a:rPr>
              <a:t>для повышения рождаемости? </a:t>
            </a:r>
          </a:p>
        </p:txBody>
      </p:sp>
      <p:sp>
        <p:nvSpPr>
          <p:cNvPr id="25" name="Shape 3"/>
          <p:cNvSpPr/>
          <p:nvPr/>
        </p:nvSpPr>
        <p:spPr>
          <a:xfrm>
            <a:off x="6194612" y="994253"/>
            <a:ext cx="5079867" cy="1761707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46" name="Shape 3"/>
          <p:cNvSpPr/>
          <p:nvPr/>
        </p:nvSpPr>
        <p:spPr>
          <a:xfrm>
            <a:off x="3884840" y="2934505"/>
            <a:ext cx="5079866" cy="1757566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47" name="Shape 3"/>
          <p:cNvSpPr/>
          <p:nvPr/>
        </p:nvSpPr>
        <p:spPr>
          <a:xfrm>
            <a:off x="388603" y="4893330"/>
            <a:ext cx="5079867" cy="1757566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22" name="Text 6"/>
          <p:cNvSpPr/>
          <p:nvPr/>
        </p:nvSpPr>
        <p:spPr>
          <a:xfrm>
            <a:off x="4195991" y="3042928"/>
            <a:ext cx="4618045" cy="1166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4000"/>
              </a:lnSpc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Предоставляет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финансовую поддержку семьям с детьми, например, </a:t>
            </a:r>
          </a:p>
          <a:p>
            <a:pPr algn="ctr">
              <a:lnSpc>
                <a:spcPct val="114000"/>
              </a:lnSpc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в виде пособий и льгот</a:t>
            </a:r>
          </a:p>
        </p:txBody>
      </p:sp>
      <p:sp>
        <p:nvSpPr>
          <p:cNvPr id="24" name="Text 6"/>
          <p:cNvSpPr/>
          <p:nvPr/>
        </p:nvSpPr>
        <p:spPr>
          <a:xfrm>
            <a:off x="490831" y="5004769"/>
            <a:ext cx="4875410" cy="2133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4000"/>
              </a:lnSpc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Проводит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деятельность по защите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ценностей,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которые способствуют укреплению семьи и повышению рождаемости</a:t>
            </a:r>
          </a:p>
        </p:txBody>
      </p:sp>
      <p:sp>
        <p:nvSpPr>
          <p:cNvPr id="28" name="Text 6"/>
          <p:cNvSpPr/>
          <p:nvPr/>
        </p:nvSpPr>
        <p:spPr>
          <a:xfrm>
            <a:off x="6305109" y="1076065"/>
            <a:ext cx="4858871" cy="1166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4000"/>
              </a:lnSpc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Создаёт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условия для улучшения качества жизни семей, включая доступное жильё, образование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/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и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здравоохранение</a:t>
            </a:r>
          </a:p>
        </p:txBody>
      </p:sp>
    </p:spTree>
    <p:extLst>
      <p:ext uri="{BB962C8B-B14F-4D97-AF65-F5344CB8AC3E}">
        <p14:creationId xmlns:p14="http://schemas.microsoft.com/office/powerpoint/2010/main" val="42896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/>
          <p:cNvSpPr/>
          <p:nvPr/>
        </p:nvSpPr>
        <p:spPr>
          <a:xfrm rot="-7742790">
            <a:off x="8925053" y="-429787"/>
            <a:ext cx="2565930" cy="3027876"/>
          </a:xfrm>
          <a:custGeom>
            <a:avLst/>
            <a:gdLst/>
            <a:ahLst/>
            <a:cxnLst/>
            <a:rect l="l" t="t" r="r" b="b"/>
            <a:pathLst>
              <a:path w="4366134" h="5870432">
                <a:moveTo>
                  <a:pt x="0" y="0"/>
                </a:moveTo>
                <a:lnTo>
                  <a:pt x="4366133" y="0"/>
                </a:lnTo>
                <a:lnTo>
                  <a:pt x="4366133" y="5870432"/>
                </a:lnTo>
                <a:lnTo>
                  <a:pt x="0" y="5870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1"/>
          <p:cNvSpPr txBox="1"/>
          <p:nvPr/>
        </p:nvSpPr>
        <p:spPr>
          <a:xfrm>
            <a:off x="3523748" y="1805852"/>
            <a:ext cx="3733421" cy="204171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5" name="Text 6"/>
          <p:cNvSpPr/>
          <p:nvPr/>
        </p:nvSpPr>
        <p:spPr>
          <a:xfrm>
            <a:off x="471966" y="1153792"/>
            <a:ext cx="8308610" cy="48256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20B0604020202020204" charset="-52"/>
              </a:rPr>
              <a:t>ежемесячная выплата на детей, обучающихся в школах, выплата на питание детей;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20B0604020202020204" charset="-52"/>
              </a:rPr>
              <a:t>компенсация в размере 50 процентов расходов на оплату жилых помещений и коммунальных услуг;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20B0604020202020204" charset="-52"/>
              </a:rPr>
              <a:t>ежегодная выплата на приобретение дров семьям, проживающим в домах с печным отоплением;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20B0604020202020204" charset="-52"/>
              </a:rPr>
              <a:t>единовременная компенсация 50% расходов на приобретение счетчиков холодной и горячей воды, электрической энергии, природного газа;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20B0604020202020204" charset="-52"/>
              </a:rPr>
              <a:t>региональный семейный капитал и 100 000 рублей на уплату взноса по ипотечному кредиту;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20B0604020202020204" charset="-52"/>
              </a:rPr>
              <a:t>бесплатное обеспечение лекарствами детей до 6 лет;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20B0604020202020204" charset="-52"/>
              </a:rPr>
              <a:t>предоставление земельного участка в собственность бесплатно либо выплата взамен земельного участка до 130 000 рублей;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20B0604020202020204" charset="-52"/>
              </a:rPr>
              <a:t>предоставление древесины на строительство индивидуального жилого дома;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20B0604020202020204" charset="-52"/>
              </a:rPr>
              <a:t>компенсация расходов или субсидия на газификацию домовладения;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20B0604020202020204" charset="-52"/>
              </a:rPr>
              <a:t>посещение музеев и выставок.</a:t>
            </a:r>
          </a:p>
          <a:p>
            <a:pPr indent="457200" algn="just">
              <a:lnSpc>
                <a:spcPct val="150000"/>
              </a:lnSpc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</p:txBody>
      </p:sp>
      <p:sp>
        <p:nvSpPr>
          <p:cNvPr id="26" name="Shape 3"/>
          <p:cNvSpPr/>
          <p:nvPr/>
        </p:nvSpPr>
        <p:spPr>
          <a:xfrm>
            <a:off x="282713" y="1021976"/>
            <a:ext cx="8687116" cy="5692589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E2AA45-FC89-40C9-88A6-12C2B4108C9D}"/>
              </a:ext>
            </a:extLst>
          </p:cNvPr>
          <p:cNvSpPr txBox="1"/>
          <p:nvPr/>
        </p:nvSpPr>
        <p:spPr>
          <a:xfrm>
            <a:off x="0" y="142151"/>
            <a:ext cx="9515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Montserrat Medium" panose="020B0604020202020204" charset="-52"/>
              </a:rPr>
              <a:t>Меры </a:t>
            </a:r>
            <a:r>
              <a:rPr lang="ru-RU" sz="2400" dirty="0">
                <a:latin typeface="Montserrat Medium" panose="020B0604020202020204" charset="-52"/>
              </a:rPr>
              <a:t>поддержки для многодетных семей есть </a:t>
            </a:r>
            <a:r>
              <a:rPr lang="ru-RU" sz="2400" dirty="0" smtClean="0">
                <a:latin typeface="Montserrat Medium" panose="020B0604020202020204" charset="-52"/>
              </a:rPr>
              <a:t/>
            </a:r>
            <a:br>
              <a:rPr lang="ru-RU" sz="2400" dirty="0" smtClean="0">
                <a:latin typeface="Montserrat Medium" panose="020B0604020202020204" charset="-52"/>
              </a:rPr>
            </a:br>
            <a:r>
              <a:rPr lang="ru-RU" sz="2400" dirty="0" smtClean="0">
                <a:latin typeface="Montserrat Medium" panose="020B0604020202020204" charset="-52"/>
              </a:rPr>
              <a:t>в </a:t>
            </a:r>
            <a:r>
              <a:rPr lang="ru-RU" sz="2400" dirty="0">
                <a:latin typeface="Montserrat Medium" panose="020B0604020202020204" charset="-52"/>
              </a:rPr>
              <a:t>Кировской области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4A0A35-EE88-4833-B8A3-A9C812DB06A0}"/>
              </a:ext>
            </a:extLst>
          </p:cNvPr>
          <p:cNvSpPr txBox="1"/>
          <p:nvPr/>
        </p:nvSpPr>
        <p:spPr>
          <a:xfrm>
            <a:off x="4626271" y="6437566"/>
            <a:ext cx="4539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latin typeface="Montserrat Medium" panose="020B0604020202020204" charset="-52"/>
              </a:rPr>
              <a:t>Закон </a:t>
            </a:r>
            <a:r>
              <a:rPr lang="ru-RU" sz="1200" i="1" dirty="0" smtClean="0">
                <a:latin typeface="Montserrat Medium" panose="020B0604020202020204" charset="-52"/>
              </a:rPr>
              <a:t>Кировской </a:t>
            </a:r>
            <a:r>
              <a:rPr lang="ru-RU" sz="1200" i="1" dirty="0">
                <a:latin typeface="Montserrat Medium" panose="020B0604020202020204" charset="-52"/>
              </a:rPr>
              <a:t>области от 27.12.2024 № 353-ЗО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0" y="260131"/>
            <a:ext cx="539878" cy="6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0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0"/>
          <p:cNvSpPr/>
          <p:nvPr/>
        </p:nvSpPr>
        <p:spPr>
          <a:xfrm rot="11021219" flipH="1">
            <a:off x="8848164" y="-471595"/>
            <a:ext cx="2877670" cy="2654233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Shape 3"/>
          <p:cNvSpPr/>
          <p:nvPr/>
        </p:nvSpPr>
        <p:spPr>
          <a:xfrm>
            <a:off x="3235092" y="1312305"/>
            <a:ext cx="7167154" cy="1350213"/>
          </a:xfrm>
          <a:prstGeom prst="roundRect">
            <a:avLst>
              <a:gd name="adj" fmla="val 5307"/>
            </a:avLst>
          </a:prstGeom>
          <a:noFill/>
          <a:ln w="22860">
            <a:solidFill>
              <a:srgbClr val="4A6B6A"/>
            </a:solidFill>
            <a:prstDash val="solid"/>
          </a:ln>
        </p:spPr>
      </p:sp>
      <p:sp>
        <p:nvSpPr>
          <p:cNvPr id="16" name="Text 6"/>
          <p:cNvSpPr/>
          <p:nvPr/>
        </p:nvSpPr>
        <p:spPr>
          <a:xfrm>
            <a:off x="3317823" y="1359633"/>
            <a:ext cx="7001691" cy="97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140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«Любая дорога начинается с первых шагов, здание с фундамента, а человек становится человеком только в семье»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4A0A35-EE88-4833-B8A3-A9C812DB06A0}"/>
              </a:ext>
            </a:extLst>
          </p:cNvPr>
          <p:cNvSpPr txBox="1"/>
          <p:nvPr/>
        </p:nvSpPr>
        <p:spPr>
          <a:xfrm>
            <a:off x="4109173" y="2773579"/>
            <a:ext cx="6293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>
                <a:latin typeface="Montserrat Medium" panose="020B0604020202020204" charset="-52"/>
              </a:rPr>
              <a:t>Как вы понимаете это высказывание? </a:t>
            </a:r>
          </a:p>
          <a:p>
            <a:pPr algn="r"/>
            <a:r>
              <a:rPr lang="ru-RU" sz="2000" i="1" dirty="0">
                <a:latin typeface="Montserrat Medium" panose="020B0604020202020204" charset="-52"/>
              </a:rPr>
              <a:t>Зачем человеку семья? </a:t>
            </a:r>
          </a:p>
        </p:txBody>
      </p:sp>
      <p:sp>
        <p:nvSpPr>
          <p:cNvPr id="8" name="Freeform 12"/>
          <p:cNvSpPr/>
          <p:nvPr/>
        </p:nvSpPr>
        <p:spPr>
          <a:xfrm>
            <a:off x="96305" y="681318"/>
            <a:ext cx="3056055" cy="6041474"/>
          </a:xfrm>
          <a:custGeom>
            <a:avLst/>
            <a:gdLst/>
            <a:ahLst/>
            <a:cxnLst/>
            <a:rect l="l" t="t" r="r" b="b"/>
            <a:pathLst>
              <a:path w="4886163" h="9510779">
                <a:moveTo>
                  <a:pt x="0" y="0"/>
                </a:moveTo>
                <a:lnTo>
                  <a:pt x="4886163" y="0"/>
                </a:lnTo>
                <a:lnTo>
                  <a:pt x="4886163" y="9510779"/>
                </a:lnTo>
                <a:lnTo>
                  <a:pt x="0" y="95107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2132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7B191F-5799-45D8-BD74-D51E758DFC20}"/>
              </a:ext>
            </a:extLst>
          </p:cNvPr>
          <p:cNvSpPr txBox="1"/>
          <p:nvPr/>
        </p:nvSpPr>
        <p:spPr>
          <a:xfrm>
            <a:off x="5871884" y="1927411"/>
            <a:ext cx="5371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tserrat Medium" panose="020B0604020202020204" charset="-52"/>
              </a:rPr>
              <a:t>Выберите из списка самое главное для вас качество, и мы все вместе построим крепкий, надежный дом под названием «Семья»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 rot="11021219" flipH="1">
            <a:off x="8848164" y="-471595"/>
            <a:ext cx="2877670" cy="2654233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53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3654</TotalTime>
  <Words>315</Words>
  <Application>Microsoft Office PowerPoint</Application>
  <PresentationFormat>Широкоэкранный</PresentationFormat>
  <Paragraphs>35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Quattrocento</vt:lpstr>
      <vt:lpstr>Calibri</vt:lpstr>
      <vt:lpstr>Montserrat Light</vt:lpstr>
      <vt:lpstr>Courier New</vt:lpstr>
      <vt:lpstr>Montserrat ExtraBold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USER</cp:lastModifiedBy>
  <cp:revision>62</cp:revision>
  <dcterms:created xsi:type="dcterms:W3CDTF">2025-05-21T11:30:12Z</dcterms:created>
  <dcterms:modified xsi:type="dcterms:W3CDTF">2025-08-04T06:58:26Z</dcterms:modified>
</cp:coreProperties>
</file>