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8" r:id="rId3"/>
    <p:sldId id="266" r:id="rId4"/>
    <p:sldId id="272" r:id="rId5"/>
    <p:sldId id="257" r:id="rId6"/>
    <p:sldId id="261" r:id="rId7"/>
    <p:sldId id="264" r:id="rId8"/>
    <p:sldId id="273" r:id="rId9"/>
    <p:sldId id="265" r:id="rId10"/>
  </p:sldIdLst>
  <p:sldSz cx="12192000" cy="6858000"/>
  <p:notesSz cx="6858000" cy="9144000"/>
  <p:embeddedFontLst>
    <p:embeddedFont>
      <p:font typeface="Quattrocento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ontserrat Light" panose="020B0604020202020204" charset="-52"/>
      <p:regular r:id="rId16"/>
      <p:italic r:id="rId17"/>
    </p:embeddedFont>
    <p:embeddedFont>
      <p:font typeface="Josefin Sans Semi-Bold" panose="020B0604020202020204" charset="0"/>
      <p:regular r:id="rId18"/>
    </p:embeddedFont>
    <p:embeddedFont>
      <p:font typeface="Montserrat ExtraBold" panose="020B0604020202020204" charset="-52"/>
      <p:bold r:id="rId19"/>
      <p:boldItalic r:id="rId20"/>
    </p:embeddedFont>
    <p:embeddedFont>
      <p:font typeface="Montserrat Medium" panose="020B0604020202020204" charset="-52"/>
      <p:regular r:id="rId21"/>
      <p:italic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00CC66"/>
    <a:srgbClr val="F49E0B"/>
    <a:srgbClr val="E999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76" y="1980694"/>
            <a:ext cx="5155861" cy="4243713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6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6200000">
            <a:off x="9475835" y="2639307"/>
            <a:ext cx="4706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000" dirty="0">
                <a:solidFill>
                  <a:schemeClr val="bg1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</p:spTree>
    <p:extLst>
      <p:ext uri="{BB962C8B-B14F-4D97-AF65-F5344CB8AC3E}">
        <p14:creationId xmlns:p14="http://schemas.microsoft.com/office/powerpoint/2010/main" val="106534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64" y="3868271"/>
            <a:ext cx="2919736" cy="29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4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3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10" Type="http://schemas.openxmlformats.org/officeDocument/2006/relationships/image" Target="../media/image9.png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image" Target="../media/image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10" Type="http://schemas.openxmlformats.org/officeDocument/2006/relationships/image" Target="../media/image16.png"/><Relationship Id="rId9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11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22503" y="3285375"/>
            <a:ext cx="96680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Тема занятия: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Семья как ценность для ребёнка</a:t>
            </a:r>
            <a:endParaRPr lang="en-US" sz="40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5349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0"/>
          <p:cNvSpPr/>
          <p:nvPr/>
        </p:nvSpPr>
        <p:spPr>
          <a:xfrm flipH="1">
            <a:off x="0" y="-234635"/>
            <a:ext cx="2877670" cy="2654233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4869585" y="0"/>
                </a:moveTo>
                <a:lnTo>
                  <a:pt x="0" y="0"/>
                </a:lnTo>
                <a:lnTo>
                  <a:pt x="0" y="4114800"/>
                </a:lnTo>
                <a:lnTo>
                  <a:pt x="4869585" y="4114800"/>
                </a:lnTo>
                <a:lnTo>
                  <a:pt x="48695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Shape 3"/>
          <p:cNvSpPr/>
          <p:nvPr/>
        </p:nvSpPr>
        <p:spPr>
          <a:xfrm>
            <a:off x="3640183" y="1241484"/>
            <a:ext cx="7167154" cy="1928436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16" name="Text 6"/>
          <p:cNvSpPr/>
          <p:nvPr/>
        </p:nvSpPr>
        <p:spPr>
          <a:xfrm>
            <a:off x="3718559" y="1448593"/>
            <a:ext cx="7001691" cy="1442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«Семья – это любовь, счастье, радость материнства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и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отцовства. Семья – это крепкая связь нескольких поколений, где уважение к старшим и забота о детях всегда объединяют, дают чувство уверенности, защищённости, надёжности»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834" y="2234821"/>
            <a:ext cx="8226297" cy="462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2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/>
          <p:cNvSpPr/>
          <p:nvPr/>
        </p:nvSpPr>
        <p:spPr>
          <a:xfrm rot="-7742790">
            <a:off x="8925053" y="-429787"/>
            <a:ext cx="2565930" cy="3027876"/>
          </a:xfrm>
          <a:custGeom>
            <a:avLst/>
            <a:gdLst/>
            <a:ahLst/>
            <a:cxnLst/>
            <a:rect l="l" t="t" r="r" b="b"/>
            <a:pathLst>
              <a:path w="4366134" h="5870432">
                <a:moveTo>
                  <a:pt x="0" y="0"/>
                </a:moveTo>
                <a:lnTo>
                  <a:pt x="4366133" y="0"/>
                </a:lnTo>
                <a:lnTo>
                  <a:pt x="4366133" y="5870432"/>
                </a:lnTo>
                <a:lnTo>
                  <a:pt x="0" y="5870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1"/>
          <p:cNvSpPr txBox="1"/>
          <p:nvPr/>
        </p:nvSpPr>
        <p:spPr>
          <a:xfrm>
            <a:off x="3523748" y="1805852"/>
            <a:ext cx="3733421" cy="204171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E2AA45-FC89-40C9-88A6-12C2B4108C9D}"/>
              </a:ext>
            </a:extLst>
          </p:cNvPr>
          <p:cNvSpPr txBox="1"/>
          <p:nvPr/>
        </p:nvSpPr>
        <p:spPr>
          <a:xfrm>
            <a:off x="632478" y="504655"/>
            <a:ext cx="9515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Montserrat Medium" panose="020B0604020202020204" charset="-52"/>
              </a:rPr>
              <a:t>«Незаконченное предложение»</a:t>
            </a:r>
            <a:endParaRPr lang="ru-RU" sz="2400" dirty="0">
              <a:latin typeface="Montserrat Medium" panose="020B0604020202020204" charset="-52"/>
            </a:endParaRPr>
          </a:p>
        </p:txBody>
      </p:sp>
      <p:sp>
        <p:nvSpPr>
          <p:cNvPr id="25" name="Text 6"/>
          <p:cNvSpPr/>
          <p:nvPr/>
        </p:nvSpPr>
        <p:spPr>
          <a:xfrm>
            <a:off x="495756" y="1180686"/>
            <a:ext cx="6279514" cy="3292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ct val="114000"/>
              </a:lnSpc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1. Семья — это...</a:t>
            </a:r>
          </a:p>
          <a:p>
            <a:pPr algn="just">
              <a:lnSpc>
                <a:spcPct val="114000"/>
              </a:lnSpc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2. Мои родители — это...</a:t>
            </a:r>
          </a:p>
          <a:p>
            <a:pPr algn="just">
              <a:lnSpc>
                <a:spcPct val="114000"/>
              </a:lnSpc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3. Радость в моей семье — это...</a:t>
            </a:r>
          </a:p>
          <a:p>
            <a:pPr algn="just">
              <a:lnSpc>
                <a:spcPct val="114000"/>
              </a:lnSpc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4. Горе моей семьи — это...</a:t>
            </a:r>
          </a:p>
          <a:p>
            <a:pPr algn="just">
              <a:lnSpc>
                <a:spcPct val="114000"/>
              </a:lnSpc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5. Вдали от родного дома я буду вспоминать...</a:t>
            </a:r>
          </a:p>
          <a:p>
            <a:pPr algn="just">
              <a:lnSpc>
                <a:spcPct val="114000"/>
              </a:lnSpc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6. Из традиций моей семьи мне хотелось бы взять в свою будущую семью...</a:t>
            </a:r>
          </a:p>
          <a:p>
            <a:pPr algn="just">
              <a:lnSpc>
                <a:spcPct val="114000"/>
              </a:lnSpc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7. Мне не хотелось бы, чтобы в моей будущей семье...</a:t>
            </a:r>
          </a:p>
          <a:p>
            <a:pPr algn="just">
              <a:lnSpc>
                <a:spcPct val="114000"/>
              </a:lnSpc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8. Я считаю, что самое сокровенное желание моих родителей — это...</a:t>
            </a:r>
          </a:p>
        </p:txBody>
      </p:sp>
      <p:sp>
        <p:nvSpPr>
          <p:cNvPr id="26" name="Shape 3"/>
          <p:cNvSpPr/>
          <p:nvPr/>
        </p:nvSpPr>
        <p:spPr>
          <a:xfrm>
            <a:off x="282713" y="1084151"/>
            <a:ext cx="6705600" cy="5234022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27" name="Freeform 8"/>
          <p:cNvSpPr/>
          <p:nvPr/>
        </p:nvSpPr>
        <p:spPr>
          <a:xfrm>
            <a:off x="6891070" y="3544390"/>
            <a:ext cx="2912192" cy="3270068"/>
          </a:xfrm>
          <a:custGeom>
            <a:avLst/>
            <a:gdLst/>
            <a:ahLst/>
            <a:cxnLst/>
            <a:rect l="l" t="t" r="r" b="b"/>
            <a:pathLst>
              <a:path w="3325068" h="3633954">
                <a:moveTo>
                  <a:pt x="0" y="0"/>
                </a:moveTo>
                <a:lnTo>
                  <a:pt x="3325068" y="0"/>
                </a:lnTo>
                <a:lnTo>
                  <a:pt x="3325068" y="3633954"/>
                </a:lnTo>
                <a:lnTo>
                  <a:pt x="0" y="3633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5204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0"/>
          <p:cNvSpPr/>
          <p:nvPr/>
        </p:nvSpPr>
        <p:spPr>
          <a:xfrm flipH="1">
            <a:off x="-386521" y="-517522"/>
            <a:ext cx="3100985" cy="2285699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4869585" y="0"/>
                </a:moveTo>
                <a:lnTo>
                  <a:pt x="0" y="0"/>
                </a:lnTo>
                <a:lnTo>
                  <a:pt x="0" y="4114800"/>
                </a:lnTo>
                <a:lnTo>
                  <a:pt x="4869585" y="4114800"/>
                </a:lnTo>
                <a:lnTo>
                  <a:pt x="48695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E2AA45-FC89-40C9-88A6-12C2B4108C9D}"/>
              </a:ext>
            </a:extLst>
          </p:cNvPr>
          <p:cNvSpPr txBox="1"/>
          <p:nvPr/>
        </p:nvSpPr>
        <p:spPr>
          <a:xfrm>
            <a:off x="1992492" y="457977"/>
            <a:ext cx="9515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Montserrat Medium" panose="020B0604020202020204" charset="-52"/>
              </a:rPr>
              <a:t>Почему традиционные семейные ценности так важны? </a:t>
            </a:r>
          </a:p>
        </p:txBody>
      </p:sp>
      <p:sp>
        <p:nvSpPr>
          <p:cNvPr id="15" name="Shape 3"/>
          <p:cNvSpPr/>
          <p:nvPr/>
        </p:nvSpPr>
        <p:spPr>
          <a:xfrm>
            <a:off x="1114748" y="1223383"/>
            <a:ext cx="4953475" cy="1491865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20" name="Text 6"/>
          <p:cNvSpPr/>
          <p:nvPr/>
        </p:nvSpPr>
        <p:spPr>
          <a:xfrm>
            <a:off x="1255186" y="1735360"/>
            <a:ext cx="4618045" cy="874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семейные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ценности создают основу для совместной жизни, укрепляют семейные узы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/>
            </a:r>
            <a:b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</a:b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и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помогают преодолевать трудности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 5"/>
          <p:cNvSpPr/>
          <p:nvPr/>
        </p:nvSpPr>
        <p:spPr>
          <a:xfrm>
            <a:off x="1282463" y="1403797"/>
            <a:ext cx="4618044" cy="195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00"/>
              </a:lnSpc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Стабильность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и единство семьи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Shape 27"/>
          <p:cNvSpPr/>
          <p:nvPr/>
        </p:nvSpPr>
        <p:spPr>
          <a:xfrm>
            <a:off x="1114749" y="4546867"/>
            <a:ext cx="8368886" cy="1037828"/>
          </a:xfrm>
          <a:prstGeom prst="roundRect">
            <a:avLst>
              <a:gd name="adj" fmla="val 11020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44" name="Text 5"/>
          <p:cNvSpPr/>
          <p:nvPr/>
        </p:nvSpPr>
        <p:spPr>
          <a:xfrm>
            <a:off x="3692184" y="4683267"/>
            <a:ext cx="2041446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00"/>
              </a:lnSpc>
            </a:pPr>
            <a:r>
              <a:rPr lang="ru-RU" sz="2300" dirty="0" smtClean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Социальная </a:t>
            </a:r>
            <a:r>
              <a:rPr lang="ru-RU" sz="23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стабильность</a:t>
            </a:r>
          </a:p>
        </p:txBody>
      </p:sp>
      <p:sp>
        <p:nvSpPr>
          <p:cNvPr id="45" name="Text 6"/>
          <p:cNvSpPr/>
          <p:nvPr/>
        </p:nvSpPr>
        <p:spPr>
          <a:xfrm>
            <a:off x="1156783" y="5003771"/>
            <a:ext cx="8306825" cy="1105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репкие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семьи, основанные на традиционных ценностях, являются основой стабильного общества</a:t>
            </a:r>
          </a:p>
        </p:txBody>
      </p:sp>
      <p:sp>
        <p:nvSpPr>
          <p:cNvPr id="25" name="Shape 3"/>
          <p:cNvSpPr/>
          <p:nvPr/>
        </p:nvSpPr>
        <p:spPr>
          <a:xfrm>
            <a:off x="6264403" y="1214851"/>
            <a:ext cx="4953475" cy="1491865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26" name="Text 6"/>
          <p:cNvSpPr/>
          <p:nvPr/>
        </p:nvSpPr>
        <p:spPr>
          <a:xfrm>
            <a:off x="6336637" y="1735360"/>
            <a:ext cx="4618045" cy="874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традиции позволяют передавать из поколения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/>
            </a:r>
            <a:b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</a:b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в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поколение ценный опыт, знания и мудрость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Text 5"/>
          <p:cNvSpPr/>
          <p:nvPr/>
        </p:nvSpPr>
        <p:spPr>
          <a:xfrm>
            <a:off x="6432118" y="1419437"/>
            <a:ext cx="4618044" cy="195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00"/>
              </a:lnSpc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Передача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опыта и мудрости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6" name="Shape 3"/>
          <p:cNvSpPr/>
          <p:nvPr/>
        </p:nvSpPr>
        <p:spPr>
          <a:xfrm>
            <a:off x="1114748" y="2895662"/>
            <a:ext cx="4953475" cy="1491865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47" name="Shape 3"/>
          <p:cNvSpPr/>
          <p:nvPr/>
        </p:nvSpPr>
        <p:spPr>
          <a:xfrm>
            <a:off x="6264402" y="2900312"/>
            <a:ext cx="4953475" cy="1491865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48" name="Text 6"/>
          <p:cNvSpPr/>
          <p:nvPr/>
        </p:nvSpPr>
        <p:spPr>
          <a:xfrm>
            <a:off x="1383162" y="3322855"/>
            <a:ext cx="4618045" cy="874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традиционные ценности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помогают ребёнку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усвоить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важные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качества, как уважение, ответственность, доброта, сострадание и патриотизм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Text 5"/>
          <p:cNvSpPr/>
          <p:nvPr/>
        </p:nvSpPr>
        <p:spPr>
          <a:xfrm>
            <a:off x="1347778" y="3055002"/>
            <a:ext cx="4618044" cy="195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00"/>
              </a:lnSpc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Формирование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личности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0" name="Text 5"/>
          <p:cNvSpPr/>
          <p:nvPr/>
        </p:nvSpPr>
        <p:spPr>
          <a:xfrm>
            <a:off x="6432117" y="3057512"/>
            <a:ext cx="4618044" cy="195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00"/>
              </a:lnSpc>
            </a:pPr>
            <a:r>
              <a:rPr lang="ru-RU" sz="2300" dirty="0" smtClean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Сохранение </a:t>
            </a:r>
            <a:r>
              <a:rPr lang="ru-RU" sz="23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культурного наследия</a:t>
            </a:r>
            <a:endParaRPr lang="en-US" sz="23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1" name="Text 6"/>
          <p:cNvSpPr/>
          <p:nvPr/>
        </p:nvSpPr>
        <p:spPr>
          <a:xfrm>
            <a:off x="6336637" y="3395007"/>
            <a:ext cx="4618045" cy="874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семейные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ценности создают основу для совместной жизни, укрепляют семейные узы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/>
            </a:r>
            <a:b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</a:b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и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помогают преодолевать трудности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54" y="4677093"/>
            <a:ext cx="2340126" cy="234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5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/>
          <p:cNvSpPr/>
          <p:nvPr/>
        </p:nvSpPr>
        <p:spPr>
          <a:xfrm rot="-7742790">
            <a:off x="8925053" y="-429787"/>
            <a:ext cx="2565930" cy="3027876"/>
          </a:xfrm>
          <a:custGeom>
            <a:avLst/>
            <a:gdLst/>
            <a:ahLst/>
            <a:cxnLst/>
            <a:rect l="l" t="t" r="r" b="b"/>
            <a:pathLst>
              <a:path w="4366134" h="5870432">
                <a:moveTo>
                  <a:pt x="0" y="0"/>
                </a:moveTo>
                <a:lnTo>
                  <a:pt x="4366133" y="0"/>
                </a:lnTo>
                <a:lnTo>
                  <a:pt x="4366133" y="5870432"/>
                </a:lnTo>
                <a:lnTo>
                  <a:pt x="0" y="5870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8" name="Group 9"/>
          <p:cNvGrpSpPr/>
          <p:nvPr/>
        </p:nvGrpSpPr>
        <p:grpSpPr>
          <a:xfrm>
            <a:off x="3523748" y="1980856"/>
            <a:ext cx="3733421" cy="1866711"/>
            <a:chOff x="0" y="0"/>
            <a:chExt cx="812800" cy="406400"/>
          </a:xfrm>
        </p:grpSpPr>
        <p:sp>
          <p:nvSpPr>
            <p:cNvPr id="9" name="Freeform 10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CCD94"/>
            </a:solidFill>
          </p:spPr>
        </p:sp>
        <p:sp>
          <p:nvSpPr>
            <p:cNvPr id="10" name="TextBox 11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7"/>
          <p:cNvSpPr/>
          <p:nvPr/>
        </p:nvSpPr>
        <p:spPr>
          <a:xfrm rot="7535681" flipH="1">
            <a:off x="5250866" y="1107334"/>
            <a:ext cx="1406724" cy="393218"/>
          </a:xfrm>
          <a:custGeom>
            <a:avLst/>
            <a:gdLst/>
            <a:ahLst/>
            <a:cxnLst/>
            <a:rect l="l" t="t" r="r" b="b"/>
            <a:pathLst>
              <a:path w="2328677" h="657851">
                <a:moveTo>
                  <a:pt x="2328677" y="0"/>
                </a:moveTo>
                <a:lnTo>
                  <a:pt x="0" y="0"/>
                </a:lnTo>
                <a:lnTo>
                  <a:pt x="0" y="657852"/>
                </a:lnTo>
                <a:lnTo>
                  <a:pt x="2328677" y="657852"/>
                </a:lnTo>
                <a:lnTo>
                  <a:pt x="232867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2"/>
          <p:cNvSpPr/>
          <p:nvPr/>
        </p:nvSpPr>
        <p:spPr>
          <a:xfrm rot="229276">
            <a:off x="7229065" y="3053908"/>
            <a:ext cx="1625934" cy="522641"/>
          </a:xfrm>
          <a:custGeom>
            <a:avLst/>
            <a:gdLst/>
            <a:ahLst/>
            <a:cxnLst/>
            <a:rect l="l" t="t" r="r" b="b"/>
            <a:pathLst>
              <a:path w="2315055" h="654003">
                <a:moveTo>
                  <a:pt x="0" y="0"/>
                </a:moveTo>
                <a:lnTo>
                  <a:pt x="2315055" y="0"/>
                </a:lnTo>
                <a:lnTo>
                  <a:pt x="2315055" y="654003"/>
                </a:lnTo>
                <a:lnTo>
                  <a:pt x="0" y="6540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9"/>
          <p:cNvSpPr/>
          <p:nvPr/>
        </p:nvSpPr>
        <p:spPr>
          <a:xfrm rot="-6709456" flipH="1">
            <a:off x="6274573" y="4220970"/>
            <a:ext cx="1693582" cy="519609"/>
          </a:xfrm>
          <a:custGeom>
            <a:avLst/>
            <a:gdLst/>
            <a:ahLst/>
            <a:cxnLst/>
            <a:rect l="l" t="t" r="r" b="b"/>
            <a:pathLst>
              <a:path w="2193211" h="619582">
                <a:moveTo>
                  <a:pt x="2193211" y="0"/>
                </a:moveTo>
                <a:lnTo>
                  <a:pt x="0" y="0"/>
                </a:lnTo>
                <a:lnTo>
                  <a:pt x="0" y="619583"/>
                </a:lnTo>
                <a:lnTo>
                  <a:pt x="2193211" y="619583"/>
                </a:lnTo>
                <a:lnTo>
                  <a:pt x="21932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4"/>
          <p:cNvSpPr/>
          <p:nvPr/>
        </p:nvSpPr>
        <p:spPr>
          <a:xfrm rot="18798741" flipH="1">
            <a:off x="3552842" y="4340607"/>
            <a:ext cx="1543370" cy="436002"/>
          </a:xfrm>
          <a:custGeom>
            <a:avLst/>
            <a:gdLst/>
            <a:ahLst/>
            <a:cxnLst/>
            <a:rect l="l" t="t" r="r" b="b"/>
            <a:pathLst>
              <a:path w="2315055" h="654003">
                <a:moveTo>
                  <a:pt x="2315055" y="0"/>
                </a:moveTo>
                <a:lnTo>
                  <a:pt x="0" y="0"/>
                </a:lnTo>
                <a:lnTo>
                  <a:pt x="0" y="654003"/>
                </a:lnTo>
                <a:lnTo>
                  <a:pt x="2315055" y="654003"/>
                </a:lnTo>
                <a:lnTo>
                  <a:pt x="231505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5"/>
          <p:cNvSpPr/>
          <p:nvPr/>
        </p:nvSpPr>
        <p:spPr>
          <a:xfrm rot="793234" flipH="1">
            <a:off x="2194958" y="3348360"/>
            <a:ext cx="1543370" cy="436002"/>
          </a:xfrm>
          <a:custGeom>
            <a:avLst/>
            <a:gdLst/>
            <a:ahLst/>
            <a:cxnLst/>
            <a:rect l="l" t="t" r="r" b="b"/>
            <a:pathLst>
              <a:path w="2315055" h="654003">
                <a:moveTo>
                  <a:pt x="2315055" y="0"/>
                </a:moveTo>
                <a:lnTo>
                  <a:pt x="0" y="0"/>
                </a:lnTo>
                <a:lnTo>
                  <a:pt x="0" y="654003"/>
                </a:lnTo>
                <a:lnTo>
                  <a:pt x="2315055" y="654003"/>
                </a:lnTo>
                <a:lnTo>
                  <a:pt x="231505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5"/>
          <p:cNvSpPr/>
          <p:nvPr/>
        </p:nvSpPr>
        <p:spPr>
          <a:xfrm rot="3356573" flipH="1">
            <a:off x="2457136" y="1478884"/>
            <a:ext cx="1543370" cy="436002"/>
          </a:xfrm>
          <a:custGeom>
            <a:avLst/>
            <a:gdLst/>
            <a:ahLst/>
            <a:cxnLst/>
            <a:rect l="l" t="t" r="r" b="b"/>
            <a:pathLst>
              <a:path w="2315055" h="654003">
                <a:moveTo>
                  <a:pt x="2315055" y="0"/>
                </a:moveTo>
                <a:lnTo>
                  <a:pt x="0" y="0"/>
                </a:lnTo>
                <a:lnTo>
                  <a:pt x="0" y="654003"/>
                </a:lnTo>
                <a:lnTo>
                  <a:pt x="2315055" y="654003"/>
                </a:lnTo>
                <a:lnTo>
                  <a:pt x="231505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/>
          <p:cNvSpPr txBox="1"/>
          <p:nvPr/>
        </p:nvSpPr>
        <p:spPr>
          <a:xfrm>
            <a:off x="6411940" y="355005"/>
            <a:ext cx="2149474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6"/>
              </a:lnSpc>
              <a:spcBef>
                <a:spcPct val="0"/>
              </a:spcBef>
            </a:pPr>
            <a:r>
              <a:rPr lang="ru-RU" sz="3926" b="1" spc="-219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Верность</a:t>
            </a:r>
            <a:endParaRPr lang="en-US" sz="3926" b="1" spc="-219" dirty="0">
              <a:solidFill>
                <a:schemeClr val="tx1">
                  <a:lumMod val="75000"/>
                  <a:lumOff val="25000"/>
                </a:schemeClr>
              </a:solidFill>
              <a:latin typeface="Josefin Sans Semi-Bold"/>
              <a:ea typeface="Josefin Sans Semi-Bold"/>
              <a:cs typeface="Josefin Sans Semi-Bold"/>
              <a:sym typeface="Josefin Sans Semi-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738458" y="2534020"/>
            <a:ext cx="2582367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6"/>
              </a:lnSpc>
              <a:spcBef>
                <a:spcPct val="0"/>
              </a:spcBef>
            </a:pPr>
            <a:r>
              <a:rPr lang="ru-RU" sz="3926" b="1" spc="-219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Патриотизм</a:t>
            </a:r>
            <a:endParaRPr lang="en-US" sz="3926" b="1" spc="-219" dirty="0">
              <a:solidFill>
                <a:schemeClr val="tx1">
                  <a:lumMod val="75000"/>
                  <a:lumOff val="25000"/>
                </a:schemeClr>
              </a:solidFill>
              <a:latin typeface="Josefin Sans Semi-Bold"/>
              <a:ea typeface="Josefin Sans Semi-Bold"/>
              <a:cs typeface="Josefin Sans Semi-Bold"/>
              <a:sym typeface="Josefin Sans Semi-Bold"/>
            </a:endParaRPr>
          </a:p>
        </p:txBody>
      </p:sp>
      <p:sp>
        <p:nvSpPr>
          <p:cNvPr id="26" name="TextBox 22"/>
          <p:cNvSpPr txBox="1"/>
          <p:nvPr/>
        </p:nvSpPr>
        <p:spPr>
          <a:xfrm>
            <a:off x="5551623" y="5162387"/>
            <a:ext cx="3592074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6"/>
              </a:lnSpc>
              <a:spcBef>
                <a:spcPct val="0"/>
              </a:spcBef>
            </a:pPr>
            <a:r>
              <a:rPr lang="ru-RU" sz="3926" b="1" spc="-219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Ответственность</a:t>
            </a:r>
            <a:endParaRPr lang="en-US" sz="3926" b="1" spc="-219" dirty="0">
              <a:solidFill>
                <a:schemeClr val="tx1">
                  <a:lumMod val="75000"/>
                  <a:lumOff val="25000"/>
                </a:schemeClr>
              </a:solidFill>
              <a:latin typeface="Josefin Sans Semi-Bold"/>
              <a:ea typeface="Josefin Sans Semi-Bold"/>
              <a:cs typeface="Josefin Sans Semi-Bold"/>
              <a:sym typeface="Josefin Sans Semi-Bold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2916" y="4892947"/>
            <a:ext cx="4120357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6"/>
              </a:lnSpc>
              <a:spcBef>
                <a:spcPct val="0"/>
              </a:spcBef>
            </a:pPr>
            <a:r>
              <a:rPr lang="en-US" sz="3926" b="1" spc="-219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Забота</a:t>
            </a:r>
            <a:r>
              <a:rPr lang="ru-RU" sz="3926" b="1" spc="-219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 о старших</a:t>
            </a:r>
            <a:endParaRPr lang="en-US" sz="3926" b="1" spc="-219" dirty="0">
              <a:solidFill>
                <a:schemeClr val="tx1">
                  <a:lumMod val="75000"/>
                  <a:lumOff val="25000"/>
                </a:schemeClr>
              </a:solidFill>
              <a:latin typeface="Josefin Sans Semi-Bold"/>
              <a:ea typeface="Josefin Sans Semi-Bold"/>
              <a:cs typeface="Josefin Sans Semi-Bold"/>
              <a:sym typeface="Josefin Sans Semi-Bold"/>
            </a:endParaRPr>
          </a:p>
        </p:txBody>
      </p:sp>
      <p:sp>
        <p:nvSpPr>
          <p:cNvPr id="28" name="TextBox 20"/>
          <p:cNvSpPr txBox="1"/>
          <p:nvPr/>
        </p:nvSpPr>
        <p:spPr>
          <a:xfrm>
            <a:off x="643263" y="2595767"/>
            <a:ext cx="1879696" cy="643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6"/>
              </a:lnSpc>
              <a:spcBef>
                <a:spcPct val="0"/>
              </a:spcBef>
            </a:pPr>
            <a:r>
              <a:rPr lang="en-US" sz="3926" b="1" spc="-219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Любовь</a:t>
            </a:r>
            <a:endParaRPr lang="en-US" sz="3926" b="1" spc="-219" dirty="0">
              <a:solidFill>
                <a:schemeClr val="tx1">
                  <a:lumMod val="75000"/>
                  <a:lumOff val="25000"/>
                </a:schemeClr>
              </a:solidFill>
              <a:latin typeface="Josefin Sans Semi-Bold"/>
              <a:ea typeface="Josefin Sans Semi-Bold"/>
              <a:cs typeface="Josefin Sans Semi-Bold"/>
              <a:sym typeface="Josefin Sans Semi-Bold"/>
            </a:endParaRPr>
          </a:p>
        </p:txBody>
      </p:sp>
      <p:sp>
        <p:nvSpPr>
          <p:cNvPr id="29" name="TextBox 20"/>
          <p:cNvSpPr txBox="1"/>
          <p:nvPr/>
        </p:nvSpPr>
        <p:spPr>
          <a:xfrm>
            <a:off x="1075405" y="440577"/>
            <a:ext cx="4198906" cy="643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6"/>
              </a:lnSpc>
              <a:spcBef>
                <a:spcPct val="0"/>
              </a:spcBef>
            </a:pPr>
            <a:r>
              <a:rPr lang="ru-RU" sz="3926" b="1" spc="-219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Semi-Bold"/>
                <a:ea typeface="Josefin Sans Semi-Bold"/>
                <a:cs typeface="Josefin Sans Semi-Bold"/>
                <a:sym typeface="Josefin Sans Semi-Bold"/>
              </a:rPr>
              <a:t>Уважение</a:t>
            </a:r>
            <a:endParaRPr lang="en-US" sz="3926" b="1" spc="-219" dirty="0">
              <a:solidFill>
                <a:schemeClr val="tx1">
                  <a:lumMod val="75000"/>
                  <a:lumOff val="25000"/>
                </a:schemeClr>
              </a:solidFill>
              <a:latin typeface="Josefin Sans Semi-Bold"/>
              <a:ea typeface="Josefin Sans Semi-Bold"/>
              <a:cs typeface="Josefin Sans Semi-Bold"/>
              <a:sym typeface="Josefin Sans Semi-Bold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EFCC48-34A7-4459-A615-3739EACE1E60}"/>
              </a:ext>
            </a:extLst>
          </p:cNvPr>
          <p:cNvSpPr txBox="1"/>
          <p:nvPr/>
        </p:nvSpPr>
        <p:spPr>
          <a:xfrm>
            <a:off x="3518643" y="2462350"/>
            <a:ext cx="370169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B0604020202020204" charset="-52"/>
              </a:rPr>
              <a:t>Традиционные ценности</a:t>
            </a:r>
            <a:endParaRPr lang="ru-RU" sz="34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9476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7B191F-5799-45D8-BD74-D51E758DFC20}"/>
              </a:ext>
            </a:extLst>
          </p:cNvPr>
          <p:cNvSpPr txBox="1"/>
          <p:nvPr/>
        </p:nvSpPr>
        <p:spPr>
          <a:xfrm>
            <a:off x="5809131" y="439270"/>
            <a:ext cx="5371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latin typeface="Montserrat Medium" panose="020B0604020202020204" charset="-52"/>
              </a:rPr>
              <a:t>О чём поведала вам притча? </a:t>
            </a:r>
          </a:p>
          <a:p>
            <a:pPr algn="r"/>
            <a:r>
              <a:rPr lang="ru-RU" sz="2400" dirty="0">
                <a:latin typeface="Montserrat Medium" panose="020B0604020202020204" charset="-52"/>
              </a:rPr>
              <a:t>Какой вывод вы сделали? </a:t>
            </a:r>
          </a:p>
        </p:txBody>
      </p:sp>
      <p:sp>
        <p:nvSpPr>
          <p:cNvPr id="7" name="Freeform 8"/>
          <p:cNvSpPr/>
          <p:nvPr/>
        </p:nvSpPr>
        <p:spPr>
          <a:xfrm rot="2619891">
            <a:off x="-287513" y="4683476"/>
            <a:ext cx="2565930" cy="3027876"/>
          </a:xfrm>
          <a:custGeom>
            <a:avLst/>
            <a:gdLst/>
            <a:ahLst/>
            <a:cxnLst/>
            <a:rect l="l" t="t" r="r" b="b"/>
            <a:pathLst>
              <a:path w="4366134" h="5870432">
                <a:moveTo>
                  <a:pt x="0" y="0"/>
                </a:moveTo>
                <a:lnTo>
                  <a:pt x="4366133" y="0"/>
                </a:lnTo>
                <a:lnTo>
                  <a:pt x="4366133" y="5870432"/>
                </a:lnTo>
                <a:lnTo>
                  <a:pt x="0" y="5870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3"/>
          <p:cNvSpPr/>
          <p:nvPr/>
        </p:nvSpPr>
        <p:spPr>
          <a:xfrm rot="14122962">
            <a:off x="-952610" y="-1618130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012" y="1430424"/>
            <a:ext cx="6871446" cy="5284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37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0"/>
          <p:cNvSpPr/>
          <p:nvPr/>
        </p:nvSpPr>
        <p:spPr>
          <a:xfrm rot="11021219" flipH="1">
            <a:off x="8848164" y="-471595"/>
            <a:ext cx="2877670" cy="2654233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4869585" y="0"/>
                </a:moveTo>
                <a:lnTo>
                  <a:pt x="0" y="0"/>
                </a:lnTo>
                <a:lnTo>
                  <a:pt x="0" y="4114800"/>
                </a:lnTo>
                <a:lnTo>
                  <a:pt x="4869585" y="4114800"/>
                </a:lnTo>
                <a:lnTo>
                  <a:pt x="48695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Shape 3"/>
          <p:cNvSpPr/>
          <p:nvPr/>
        </p:nvSpPr>
        <p:spPr>
          <a:xfrm>
            <a:off x="3235092" y="1312305"/>
            <a:ext cx="7167154" cy="1072307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16" name="Text 6"/>
          <p:cNvSpPr/>
          <p:nvPr/>
        </p:nvSpPr>
        <p:spPr>
          <a:xfrm>
            <a:off x="3235092" y="1523434"/>
            <a:ext cx="7001691" cy="97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«Все счастливые семьи похожи друг на друга, каждая несчастливая семья несчастлива по-своему»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99" y="618565"/>
            <a:ext cx="4702831" cy="6338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4A0A35-EE88-4833-B8A3-A9C812DB06A0}"/>
              </a:ext>
            </a:extLst>
          </p:cNvPr>
          <p:cNvSpPr txBox="1"/>
          <p:nvPr/>
        </p:nvSpPr>
        <p:spPr>
          <a:xfrm>
            <a:off x="3530424" y="5579532"/>
            <a:ext cx="5362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>
                <a:latin typeface="Montserrat Medium" panose="020B0604020202020204" charset="-52"/>
              </a:rPr>
              <a:t>Л.Н. Толстой (1828–1910), </a:t>
            </a:r>
            <a:r>
              <a:rPr lang="ru-RU" sz="2000" i="1" dirty="0" smtClean="0">
                <a:latin typeface="Montserrat Medium" panose="020B0604020202020204" charset="-52"/>
              </a:rPr>
              <a:t>русский </a:t>
            </a:r>
            <a:r>
              <a:rPr lang="ru-RU" sz="2000" i="1" dirty="0">
                <a:latin typeface="Montserrat Medium" panose="020B0604020202020204" charset="-52"/>
              </a:rPr>
              <a:t>писатель и мыслитель</a:t>
            </a:r>
          </a:p>
        </p:txBody>
      </p:sp>
    </p:spTree>
    <p:extLst>
      <p:ext uri="{BB962C8B-B14F-4D97-AF65-F5344CB8AC3E}">
        <p14:creationId xmlns:p14="http://schemas.microsoft.com/office/powerpoint/2010/main" val="372132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ABA4F16-9A9C-4A0C-99C2-AA919E3DAD27}"/>
              </a:ext>
            </a:extLst>
          </p:cNvPr>
          <p:cNvSpPr txBox="1"/>
          <p:nvPr/>
        </p:nvSpPr>
        <p:spPr>
          <a:xfrm>
            <a:off x="5979445" y="861453"/>
            <a:ext cx="5190578" cy="343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>
              <a:lnSpc>
                <a:spcPct val="114000"/>
              </a:lnSpc>
            </a:pPr>
            <a:r>
              <a:rPr lang="ru-RU" sz="2400" dirty="0" smtClean="0">
                <a:solidFill>
                  <a:prstClr val="black"/>
                </a:solidFill>
                <a:latin typeface="Montserrat Medium" panose="020B0604020202020204" charset="-52"/>
              </a:rPr>
              <a:t>Семья </a:t>
            </a:r>
            <a:r>
              <a:rPr lang="ru-RU" sz="2400" dirty="0">
                <a:solidFill>
                  <a:prstClr val="black"/>
                </a:solidFill>
                <a:latin typeface="Montserrat Medium" panose="020B0604020202020204" charset="-52"/>
              </a:rPr>
              <a:t>– это близкие </a:t>
            </a:r>
            <a:r>
              <a:rPr lang="ru-RU" sz="2400" dirty="0" smtClean="0">
                <a:solidFill>
                  <a:prstClr val="black"/>
                </a:solidFill>
                <a:latin typeface="Montserrat Medium" panose="020B0604020202020204" charset="-52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Montserrat Medium" panose="020B0604020202020204" charset="-52"/>
              </a:rPr>
            </a:br>
            <a:r>
              <a:rPr lang="ru-RU" sz="2400" dirty="0" smtClean="0">
                <a:solidFill>
                  <a:prstClr val="black"/>
                </a:solidFill>
                <a:latin typeface="Montserrat Medium" panose="020B0604020202020204" charset="-52"/>
              </a:rPr>
              <a:t>и </a:t>
            </a:r>
            <a:r>
              <a:rPr lang="ru-RU" sz="2400" dirty="0">
                <a:solidFill>
                  <a:prstClr val="black"/>
                </a:solidFill>
                <a:latin typeface="Montserrat Medium" panose="020B0604020202020204" charset="-52"/>
              </a:rPr>
              <a:t>родные люди, те, кого мы любим, с кого </a:t>
            </a:r>
            <a:r>
              <a:rPr lang="ru-RU" sz="2400" dirty="0" smtClean="0">
                <a:solidFill>
                  <a:prstClr val="black"/>
                </a:solidFill>
                <a:latin typeface="Montserrat Medium" panose="020B0604020202020204" charset="-52"/>
              </a:rPr>
              <a:t>берём </a:t>
            </a:r>
            <a:r>
              <a:rPr lang="ru-RU" sz="2400" dirty="0">
                <a:solidFill>
                  <a:prstClr val="black"/>
                </a:solidFill>
                <a:latin typeface="Montserrat Medium" panose="020B0604020202020204" charset="-52"/>
              </a:rPr>
              <a:t>пример, о ком заботимся, кому желаем добра и счастья</a:t>
            </a:r>
            <a:r>
              <a:rPr lang="ru-RU" sz="2400" dirty="0" smtClean="0">
                <a:solidFill>
                  <a:prstClr val="black"/>
                </a:solidFill>
                <a:latin typeface="Montserrat Medium" panose="020B0604020202020204" charset="-52"/>
              </a:rPr>
              <a:t>.</a:t>
            </a:r>
          </a:p>
          <a:p>
            <a:pPr lvl="0" indent="457200" algn="just">
              <a:lnSpc>
                <a:spcPct val="114000"/>
              </a:lnSpc>
            </a:pPr>
            <a:r>
              <a:rPr lang="ru-RU" sz="2400" dirty="0" smtClean="0">
                <a:solidFill>
                  <a:prstClr val="black"/>
                </a:solidFill>
                <a:latin typeface="Montserrat Medium" panose="020B0604020202020204" charset="-52"/>
              </a:rPr>
              <a:t> </a:t>
            </a:r>
            <a:endParaRPr lang="ru-RU" sz="2400" dirty="0">
              <a:solidFill>
                <a:prstClr val="black"/>
              </a:solidFill>
              <a:latin typeface="Montserrat Medium" panose="020B0604020202020204" charset="-52"/>
            </a:endParaRPr>
          </a:p>
          <a:p>
            <a:pPr lvl="0" indent="457200" algn="just">
              <a:lnSpc>
                <a:spcPct val="114000"/>
              </a:lnSpc>
            </a:pPr>
            <a:r>
              <a:rPr lang="ru-RU" sz="2400" dirty="0">
                <a:solidFill>
                  <a:prstClr val="black"/>
                </a:solidFill>
                <a:latin typeface="Montserrat Medium" panose="020B0604020202020204" charset="-52"/>
              </a:rPr>
              <a:t>Не забывайте об этом, радуйте своих близких! </a:t>
            </a:r>
          </a:p>
        </p:txBody>
      </p:sp>
      <p:sp>
        <p:nvSpPr>
          <p:cNvPr id="10" name="Freeform 3"/>
          <p:cNvSpPr/>
          <p:nvPr/>
        </p:nvSpPr>
        <p:spPr>
          <a:xfrm rot="14564608">
            <a:off x="-594021" y="-2057399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7"/>
          <p:cNvSpPr/>
          <p:nvPr/>
        </p:nvSpPr>
        <p:spPr>
          <a:xfrm flipH="1">
            <a:off x="322217" y="382731"/>
            <a:ext cx="5657228" cy="6383830"/>
          </a:xfrm>
          <a:custGeom>
            <a:avLst/>
            <a:gdLst/>
            <a:ahLst/>
            <a:cxnLst/>
            <a:rect l="l" t="t" r="r" b="b"/>
            <a:pathLst>
              <a:path w="8948855" h="9469688">
                <a:moveTo>
                  <a:pt x="8948855" y="0"/>
                </a:moveTo>
                <a:lnTo>
                  <a:pt x="0" y="0"/>
                </a:lnTo>
                <a:lnTo>
                  <a:pt x="0" y="9469688"/>
                </a:lnTo>
                <a:lnTo>
                  <a:pt x="8948855" y="9469688"/>
                </a:lnTo>
                <a:lnTo>
                  <a:pt x="8948855" y="0"/>
                </a:lnTo>
                <a:close/>
              </a:path>
            </a:pathLst>
          </a:custGeom>
          <a:blipFill>
            <a:blip r:embed="rId10">
              <a:alphaModFix amt="72000"/>
            </a:blip>
            <a:stretch>
              <a:fillRect/>
            </a:stretch>
          </a:blipFill>
        </p:spPr>
      </p:sp>
      <p:sp>
        <p:nvSpPr>
          <p:cNvPr id="6" name="Freeform 8"/>
          <p:cNvSpPr/>
          <p:nvPr/>
        </p:nvSpPr>
        <p:spPr>
          <a:xfrm flipH="1">
            <a:off x="1323702" y="644211"/>
            <a:ext cx="3461209" cy="5860869"/>
          </a:xfrm>
          <a:custGeom>
            <a:avLst/>
            <a:gdLst/>
            <a:ahLst/>
            <a:cxnLst/>
            <a:rect l="l" t="t" r="r" b="b"/>
            <a:pathLst>
              <a:path w="5599460" h="8527097">
                <a:moveTo>
                  <a:pt x="5599460" y="0"/>
                </a:moveTo>
                <a:lnTo>
                  <a:pt x="0" y="0"/>
                </a:lnTo>
                <a:lnTo>
                  <a:pt x="0" y="8527097"/>
                </a:lnTo>
                <a:lnTo>
                  <a:pt x="5599460" y="8527097"/>
                </a:lnTo>
                <a:lnTo>
                  <a:pt x="559946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1464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3433</TotalTime>
  <Words>263</Words>
  <Application>Microsoft Office PowerPoint</Application>
  <PresentationFormat>Широкоэкранный</PresentationFormat>
  <Paragraphs>37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Quattrocento</vt:lpstr>
      <vt:lpstr>Calibri</vt:lpstr>
      <vt:lpstr>Montserrat Light</vt:lpstr>
      <vt:lpstr>Josefin Sans Semi-Bold</vt:lpstr>
      <vt:lpstr>Montserrat ExtraBold</vt:lpstr>
      <vt:lpstr>Montserrat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Горев Максим Игоревич</dc:creator>
  <cp:lastModifiedBy>USER</cp:lastModifiedBy>
  <cp:revision>50</cp:revision>
  <dcterms:created xsi:type="dcterms:W3CDTF">2025-05-21T11:30:12Z</dcterms:created>
  <dcterms:modified xsi:type="dcterms:W3CDTF">2025-08-04T06:57:48Z</dcterms:modified>
</cp:coreProperties>
</file>