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0" r:id="rId3"/>
    <p:sldId id="264" r:id="rId4"/>
    <p:sldId id="263" r:id="rId5"/>
    <p:sldId id="262" r:id="rId6"/>
    <p:sldId id="261" r:id="rId7"/>
    <p:sldId id="265" r:id="rId8"/>
    <p:sldId id="266" r:id="rId9"/>
    <p:sldId id="267" r:id="rId10"/>
    <p:sldId id="268" r:id="rId11"/>
    <p:sldId id="270" r:id="rId12"/>
    <p:sldId id="271" r:id="rId13"/>
    <p:sldId id="269" r:id="rId14"/>
    <p:sldId id="273" r:id="rId15"/>
    <p:sldId id="272" r:id="rId16"/>
    <p:sldId id="275" r:id="rId17"/>
    <p:sldId id="274" r:id="rId18"/>
    <p:sldId id="276" r:id="rId19"/>
    <p:sldId id="278" r:id="rId20"/>
    <p:sldId id="279" r:id="rId21"/>
    <p:sldId id="280" r:id="rId22"/>
    <p:sldId id="281" r:id="rId23"/>
    <p:sldId id="282" r:id="rId24"/>
  </p:sldIdLst>
  <p:sldSz cx="12192000" cy="6858000"/>
  <p:notesSz cx="6858000" cy="9144000"/>
  <p:embeddedFontLst>
    <p:embeddedFont>
      <p:font typeface="Montserrat ExtraBold" charset="-52"/>
      <p:bold r:id="rId25"/>
      <p:boldItalic r:id="rId26"/>
    </p:embeddedFont>
    <p:embeddedFont>
      <p:font typeface="Montserrat Medium" charset="-52"/>
      <p:regular r:id="rId27"/>
      <p:italic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Montserrat Light" charset="-52"/>
      <p:regular r:id="rId33"/>
      <p:italic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49E0B"/>
    <a:srgbClr val="E9990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22" autoAdjust="0"/>
    <p:restoredTop sz="94660"/>
  </p:normalViewPr>
  <p:slideViewPr>
    <p:cSldViewPr snapToGrid="0">
      <p:cViewPr varScale="1">
        <p:scale>
          <a:sx n="66" d="100"/>
          <a:sy n="66" d="100"/>
        </p:scale>
        <p:origin x="-108" y="-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76" y="1980694"/>
            <a:ext cx="5155861" cy="4243713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10" name="Рисунок 6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2711450" y="500063"/>
            <a:ext cx="588962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4716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9" name="Рисунок 6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2711450" y="500063"/>
            <a:ext cx="588962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746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6200000">
            <a:off x="9475835" y="2639307"/>
            <a:ext cx="4706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000" dirty="0">
                <a:solidFill>
                  <a:schemeClr val="bg1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</p:spTree>
    <p:extLst>
      <p:ext uri="{BB962C8B-B14F-4D97-AF65-F5344CB8AC3E}">
        <p14:creationId xmlns="" xmlns:p14="http://schemas.microsoft.com/office/powerpoint/2010/main" val="106534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64" y="3868271"/>
            <a:ext cx="2919736" cy="29897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574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543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758115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943727B-E46C-48D8-985C-F1988A789C7B}"/>
              </a:ext>
            </a:extLst>
          </p:cNvPr>
          <p:cNvSpPr txBox="1"/>
          <p:nvPr/>
        </p:nvSpPr>
        <p:spPr>
          <a:xfrm>
            <a:off x="2019946" y="557939"/>
            <a:ext cx="815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ExtraBold" panose="020B0604020202020204" charset="-52"/>
              </a:rPr>
              <a:t>Отличия любви от влюблённости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2CC2826-E05E-4C01-864B-A056E14B4CE5}"/>
              </a:ext>
            </a:extLst>
          </p:cNvPr>
          <p:cNvSpPr/>
          <p:nvPr/>
        </p:nvSpPr>
        <p:spPr>
          <a:xfrm>
            <a:off x="998318" y="1396342"/>
            <a:ext cx="3012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ru-RU" sz="2800" i="1" u="sng" dirty="0">
                <a:solidFill>
                  <a:srgbClr val="C00000"/>
                </a:solidFill>
                <a:latin typeface="Montserrat Medium" panose="020B0604020202020204" charset="-52"/>
                <a:cs typeface="Times New Roman" panose="02020603050405020304" pitchFamily="18" charset="0"/>
              </a:rPr>
              <a:t>Влюблённость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3D51455-F815-4DE3-B97C-CF68B1E24D47}"/>
              </a:ext>
            </a:extLst>
          </p:cNvPr>
          <p:cNvSpPr txBox="1"/>
          <p:nvPr/>
        </p:nvSpPr>
        <p:spPr>
          <a:xfrm>
            <a:off x="7652783" y="1396342"/>
            <a:ext cx="2784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ru-RU" sz="2800" i="1" u="sng" dirty="0">
                <a:solidFill>
                  <a:srgbClr val="C00000"/>
                </a:solidFill>
                <a:latin typeface="Montserrat Medium" panose="020B0604020202020204" charset="-52"/>
                <a:cs typeface="Times New Roman" panose="02020603050405020304" pitchFamily="18" charset="0"/>
              </a:rPr>
              <a:t>Любовь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A93D49B3-0E8E-48BB-B437-FB57BD190EA7}"/>
              </a:ext>
            </a:extLst>
          </p:cNvPr>
          <p:cNvCxnSpPr>
            <a:cxnSpLocks/>
          </p:cNvCxnSpPr>
          <p:nvPr/>
        </p:nvCxnSpPr>
        <p:spPr>
          <a:xfrm>
            <a:off x="1720312" y="1208868"/>
            <a:ext cx="785764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8E073FA7-F794-407C-ACA9-93A7B1A6485A}"/>
              </a:ext>
            </a:extLst>
          </p:cNvPr>
          <p:cNvCxnSpPr/>
          <p:nvPr/>
        </p:nvCxnSpPr>
        <p:spPr>
          <a:xfrm>
            <a:off x="1627322" y="433953"/>
            <a:ext cx="799712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394951A3-E079-49B5-B758-A802E321EA08}"/>
              </a:ext>
            </a:extLst>
          </p:cNvPr>
          <p:cNvCxnSpPr>
            <a:cxnSpLocks/>
          </p:cNvCxnSpPr>
          <p:nvPr/>
        </p:nvCxnSpPr>
        <p:spPr>
          <a:xfrm>
            <a:off x="5625884" y="1208868"/>
            <a:ext cx="23248" cy="488196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D18D72D-EBF9-4214-8815-78729519F73D}"/>
              </a:ext>
            </a:extLst>
          </p:cNvPr>
          <p:cNvSpPr txBox="1"/>
          <p:nvPr/>
        </p:nvSpPr>
        <p:spPr>
          <a:xfrm>
            <a:off x="1012127" y="2043547"/>
            <a:ext cx="38061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Яркая,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Непродолжительная по времени,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Нравится физическая внешность,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Идеализация объекта влюблённости,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Эгоистичность,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Недостатки не замечаются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Отношение: берущий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C8FFBDC-F764-4622-B553-ED66CD5BDDED}"/>
              </a:ext>
            </a:extLst>
          </p:cNvPr>
          <p:cNvSpPr txBox="1"/>
          <p:nvPr/>
        </p:nvSpPr>
        <p:spPr>
          <a:xfrm>
            <a:off x="6119248" y="2171257"/>
            <a:ext cx="48070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Не столь яркая внешне,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Продолжительная по времени,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Нравится все проявления личности,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Реальное восприятие человека (люблю таким, какой он есть),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Люблю, не смотря на недостатки,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Самоотдача,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Отношение: дающий.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4866F51-F253-41B9-B9F3-2A6533ECE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229" y="294473"/>
            <a:ext cx="1388994" cy="10067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7045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A88C8FE-834F-4740-8960-51A91C3C6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50" y="76724"/>
            <a:ext cx="8539565" cy="670455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E5D08A75-9544-4F9E-80FF-C18EEEA17060}"/>
              </a:ext>
            </a:extLst>
          </p:cNvPr>
          <p:cNvSpPr/>
          <p:nvPr/>
        </p:nvSpPr>
        <p:spPr>
          <a:xfrm>
            <a:off x="6478291" y="826299"/>
            <a:ext cx="1949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ontserrat ExtraBold" panose="020B0604020202020204" charset="-52"/>
              </a:rPr>
              <a:t>5 недель</a:t>
            </a:r>
          </a:p>
        </p:txBody>
      </p:sp>
    </p:spTree>
    <p:extLst>
      <p:ext uri="{BB962C8B-B14F-4D97-AF65-F5344CB8AC3E}">
        <p14:creationId xmlns="" xmlns:p14="http://schemas.microsoft.com/office/powerpoint/2010/main" val="2247700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D178C9B-19EB-49E9-B1B6-D5EC00FFF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54" y="191055"/>
            <a:ext cx="8973519" cy="66669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2191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E4E731A-DAC0-43D2-886D-EAD0E605A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37" r="9278"/>
          <a:stretch/>
        </p:blipFill>
        <p:spPr>
          <a:xfrm>
            <a:off x="432694" y="112363"/>
            <a:ext cx="9018080" cy="66332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660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9E71BCE-2920-4895-9C4F-5F0EE6C8C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50" y="2498913"/>
            <a:ext cx="5947659" cy="3965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48C0974-2B2B-4D8F-98BA-D6CA0FA6F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023" y="931502"/>
            <a:ext cx="5260076" cy="3445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9881842-03E2-45C3-9896-984ABA7EBD11}"/>
              </a:ext>
            </a:extLst>
          </p:cNvPr>
          <p:cNvSpPr txBox="1"/>
          <p:nvPr/>
        </p:nvSpPr>
        <p:spPr>
          <a:xfrm>
            <a:off x="244650" y="516361"/>
            <a:ext cx="57550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ExtraBold" panose="020B0604020202020204" charset="-52"/>
              </a:rPr>
              <a:t>Сомнения и страхи во время незапланированной беременности</a:t>
            </a:r>
          </a:p>
        </p:txBody>
      </p:sp>
    </p:spTree>
    <p:extLst>
      <p:ext uri="{BB962C8B-B14F-4D97-AF65-F5344CB8AC3E}">
        <p14:creationId xmlns="" xmlns:p14="http://schemas.microsoft.com/office/powerpoint/2010/main" val="483806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5A68804-B732-491B-8FFD-CC0C7DDACBB6}"/>
              </a:ext>
            </a:extLst>
          </p:cNvPr>
          <p:cNvSpPr txBox="1"/>
          <p:nvPr/>
        </p:nvSpPr>
        <p:spPr>
          <a:xfrm>
            <a:off x="526941" y="294468"/>
            <a:ext cx="10616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ExtraBold" panose="020B0604020202020204" charset="-52"/>
              </a:rPr>
              <a:t>Девушка, принимая решения сделать аборт, думает ошибочно ……………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5C39BCE-2DA2-4856-8B84-CA7FD7ECD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09" y="2100322"/>
            <a:ext cx="6468810" cy="431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D7F2F1D-62E0-4A28-8629-C88211F6F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052" y="1248575"/>
            <a:ext cx="4836304" cy="3585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88130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0561501-7363-45A9-89C1-36C3AE2F9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623" y="747532"/>
            <a:ext cx="3085852" cy="3085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92A75B02-D79D-4582-A3EC-BF49FD74BCD2}"/>
              </a:ext>
            </a:extLst>
          </p:cNvPr>
          <p:cNvSpPr/>
          <p:nvPr/>
        </p:nvSpPr>
        <p:spPr>
          <a:xfrm>
            <a:off x="549272" y="1053381"/>
            <a:ext cx="3881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Montserrat ExtraBold" panose="020B0604020202020204" charset="-52"/>
              </a:rPr>
              <a:t>1. Там не ребенок?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1150F14-6F38-4A5D-860F-6D659912F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72" y="2162187"/>
            <a:ext cx="3881191" cy="2910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2334F26-FF20-4C48-9EE4-BEEA43D01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451" y="1711905"/>
            <a:ext cx="4150376" cy="3085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3D25694-425F-4255-8B41-36ED8090F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1242" y="3567896"/>
            <a:ext cx="4158615" cy="3085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B800CD9-3558-443F-9A12-89576A338CA3}"/>
              </a:ext>
            </a:extLst>
          </p:cNvPr>
          <p:cNvSpPr/>
          <p:nvPr/>
        </p:nvSpPr>
        <p:spPr>
          <a:xfrm>
            <a:off x="795519" y="1477143"/>
            <a:ext cx="10711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ontserrat ExtraBold" panose="020B0604020202020204" charset="-52"/>
              </a:rPr>
              <a:t>5 недель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4D378B91-9E6B-4D39-A5EC-B5ADEC384A61}"/>
              </a:ext>
            </a:extLst>
          </p:cNvPr>
          <p:cNvSpPr/>
          <p:nvPr/>
        </p:nvSpPr>
        <p:spPr>
          <a:xfrm>
            <a:off x="795519" y="240356"/>
            <a:ext cx="10145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Montserrat ExtraBold" panose="020B0604020202020204" charset="-52"/>
              </a:rPr>
              <a:t>Ошибочные заблуждения о последствиях аборта</a:t>
            </a:r>
          </a:p>
        </p:txBody>
      </p:sp>
    </p:spTree>
    <p:extLst>
      <p:ext uri="{BB962C8B-B14F-4D97-AF65-F5344CB8AC3E}">
        <p14:creationId xmlns="" xmlns:p14="http://schemas.microsoft.com/office/powerpoint/2010/main" val="1869350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968F192-9809-4D4A-8C74-BBEB81EA1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360" y="1820177"/>
            <a:ext cx="8595256" cy="5026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DBEEFD9-6DA1-4BFB-BC84-E80CAE659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30" y="1859594"/>
            <a:ext cx="2391530" cy="19883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4D261F4-7CE2-4768-9AF3-E9E901226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30" y="4802008"/>
            <a:ext cx="2391530" cy="19062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A58872C-EFEB-44BB-88B0-B508D3B3BC69}"/>
              </a:ext>
            </a:extLst>
          </p:cNvPr>
          <p:cNvSpPr txBox="1"/>
          <p:nvPr/>
        </p:nvSpPr>
        <p:spPr>
          <a:xfrm>
            <a:off x="309966" y="754381"/>
            <a:ext cx="10838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Montserrat ExtraBold" panose="020B0604020202020204" charset="-52"/>
              </a:rPr>
              <a:t>Медикаментозный аборт – это сильнейший удар по эндокринной и репродуктивной системам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B129821-BD0E-4294-9645-FCA1DF5FB0C8}"/>
              </a:ext>
            </a:extLst>
          </p:cNvPr>
          <p:cNvSpPr/>
          <p:nvPr/>
        </p:nvSpPr>
        <p:spPr>
          <a:xfrm>
            <a:off x="700502" y="231161"/>
            <a:ext cx="10145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Montserrat ExtraBold" panose="020B0604020202020204" charset="-52"/>
              </a:rPr>
              <a:t>Ошибочные заблуждения о последствиях аборта</a:t>
            </a:r>
          </a:p>
        </p:txBody>
      </p:sp>
    </p:spTree>
    <p:extLst>
      <p:ext uri="{BB962C8B-B14F-4D97-AF65-F5344CB8AC3E}">
        <p14:creationId xmlns="" xmlns:p14="http://schemas.microsoft.com/office/powerpoint/2010/main" val="3976055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58E8E4B-416D-4649-883E-4C43F0D63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989"/>
            <a:ext cx="8276095" cy="6034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DE357BF-47C9-41E8-9323-B7708B591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521" y="1892675"/>
            <a:ext cx="1987468" cy="307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44F51F8-02E8-4272-B8CE-8C191962B74B}"/>
              </a:ext>
            </a:extLst>
          </p:cNvPr>
          <p:cNvSpPr txBox="1"/>
          <p:nvPr/>
        </p:nvSpPr>
        <p:spPr>
          <a:xfrm>
            <a:off x="8276095" y="905229"/>
            <a:ext cx="3192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ExtraBold" panose="020B0604020202020204" charset="-52"/>
              </a:rPr>
              <a:t>2. Аборт </a:t>
            </a:r>
          </a:p>
          <a:p>
            <a:r>
              <a:rPr lang="ru-RU" sz="2800" dirty="0">
                <a:latin typeface="Montserrat ExtraBold" panose="020B0604020202020204" charset="-52"/>
              </a:rPr>
              <a:t>не убийство?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3E55F5DD-2270-468E-896C-22C6C0DB33A7}"/>
              </a:ext>
            </a:extLst>
          </p:cNvPr>
          <p:cNvSpPr/>
          <p:nvPr/>
        </p:nvSpPr>
        <p:spPr>
          <a:xfrm>
            <a:off x="729714" y="183430"/>
            <a:ext cx="10145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Montserrat ExtraBold" panose="020B0604020202020204" charset="-52"/>
              </a:rPr>
              <a:t>Ошибочные заблуждения о последствиях аборта</a:t>
            </a:r>
          </a:p>
        </p:txBody>
      </p:sp>
    </p:spTree>
    <p:extLst>
      <p:ext uri="{BB962C8B-B14F-4D97-AF65-F5344CB8AC3E}">
        <p14:creationId xmlns="" xmlns:p14="http://schemas.microsoft.com/office/powerpoint/2010/main" val="3184304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0520D6A-2DDB-4C8D-9EA8-80F0B00189F2}"/>
              </a:ext>
            </a:extLst>
          </p:cNvPr>
          <p:cNvSpPr/>
          <p:nvPr/>
        </p:nvSpPr>
        <p:spPr>
          <a:xfrm>
            <a:off x="6230324" y="1118756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Montserrat ExtraBold" panose="020B0604020202020204" charset="-52"/>
              </a:rPr>
              <a:t>3. Женщина думает, что </a:t>
            </a:r>
          </a:p>
          <a:p>
            <a:r>
              <a:rPr lang="ru-RU" sz="2400" dirty="0">
                <a:latin typeface="Montserrat ExtraBold" panose="020B0604020202020204" charset="-52"/>
              </a:rPr>
              <a:t>    не будет последствий.</a:t>
            </a:r>
          </a:p>
          <a:p>
            <a:endParaRPr lang="ru-RU" sz="2400" dirty="0">
              <a:latin typeface="Montserrat ExtraBold" panose="020B0604020202020204" charset="-52"/>
            </a:endParaRPr>
          </a:p>
          <a:p>
            <a:r>
              <a:rPr lang="ru-RU" sz="2400" dirty="0">
                <a:latin typeface="Montserrat ExtraBold" panose="020B0604020202020204" charset="-52"/>
              </a:rPr>
              <a:t>4. Женщина думает, что </a:t>
            </a:r>
          </a:p>
          <a:p>
            <a:r>
              <a:rPr lang="ru-RU" sz="2400" dirty="0">
                <a:latin typeface="Montserrat ExtraBold" panose="020B0604020202020204" charset="-52"/>
              </a:rPr>
              <a:t>    ребёнок ничего ещё </a:t>
            </a:r>
          </a:p>
          <a:p>
            <a:r>
              <a:rPr lang="ru-RU" sz="2400" dirty="0">
                <a:latin typeface="Montserrat ExtraBold" panose="020B0604020202020204" charset="-52"/>
              </a:rPr>
              <a:t>    не чувствует.</a:t>
            </a:r>
          </a:p>
          <a:p>
            <a:endParaRPr lang="ru-RU" sz="2400" dirty="0">
              <a:latin typeface="Montserrat ExtraBold" panose="020B0604020202020204" charset="-52"/>
            </a:endParaRPr>
          </a:p>
          <a:p>
            <a:r>
              <a:rPr lang="ru-RU" sz="2400" dirty="0">
                <a:latin typeface="Montserrat ExtraBold" panose="020B0604020202020204" charset="-52"/>
              </a:rPr>
              <a:t>5. </a:t>
            </a:r>
            <a:r>
              <a:rPr lang="ru-RU" sz="2400" dirty="0" err="1">
                <a:latin typeface="Montserrat ExtraBold" panose="020B0604020202020204" charset="-52"/>
              </a:rPr>
              <a:t>Постабортный</a:t>
            </a:r>
            <a:r>
              <a:rPr lang="ru-RU" sz="2400" dirty="0">
                <a:latin typeface="Montserrat ExtraBold" panose="020B0604020202020204" charset="-52"/>
              </a:rPr>
              <a:t> синдром.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98693B8-9799-43CC-A82D-F29BDEBDC12D}"/>
              </a:ext>
            </a:extLst>
          </p:cNvPr>
          <p:cNvSpPr txBox="1"/>
          <p:nvPr/>
        </p:nvSpPr>
        <p:spPr>
          <a:xfrm>
            <a:off x="800744" y="387457"/>
            <a:ext cx="10321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Montserrat ExtraBold" panose="020B0604020202020204" charset="-52"/>
              </a:rPr>
              <a:t>Ошибочные заблуждения о последствиях аборта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D681A14-9EA5-486F-8073-48006B575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05" y="1182449"/>
            <a:ext cx="5373972" cy="2983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AD780E0-8DF1-46BA-9D15-FABB2C9B9C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07" y="4310130"/>
            <a:ext cx="3883948" cy="2547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98B5B67-A77F-4A72-B284-A79D3015B1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37" y="4268701"/>
            <a:ext cx="3883949" cy="2589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26098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701902" y="2744826"/>
            <a:ext cx="556434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Montserrat ExtraBold" panose="020B0604020202020204" charset="-52"/>
              </a:rPr>
              <a:t>Тема занятия: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Montserrat ExtraBold" panose="020B0604020202020204" charset="-52"/>
              </a:rPr>
              <a:t>Здоровый </a:t>
            </a:r>
            <a:r>
              <a:rPr lang="ru-RU" sz="3200" dirty="0">
                <a:solidFill>
                  <a:schemeClr val="bg1"/>
                </a:solidFill>
                <a:latin typeface="Montserrat ExtraBold" panose="020B0604020202020204" charset="-52"/>
              </a:rPr>
              <a:t>образ жизни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90E15F61-1A58-418D-B568-C802F06961C7}"/>
              </a:ext>
            </a:extLst>
          </p:cNvPr>
          <p:cNvSpPr/>
          <p:nvPr/>
        </p:nvSpPr>
        <p:spPr>
          <a:xfrm>
            <a:off x="4541411" y="3822896"/>
            <a:ext cx="2520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>
                <a:solidFill>
                  <a:prstClr val="white"/>
                </a:solidFill>
                <a:latin typeface="Montserrat Medium" panose="020B0604020202020204" charset="-52"/>
              </a:rPr>
              <a:t>8-9 классы</a:t>
            </a:r>
          </a:p>
        </p:txBody>
      </p:sp>
    </p:spTree>
    <p:extLst>
      <p:ext uri="{BB962C8B-B14F-4D97-AF65-F5344CB8AC3E}">
        <p14:creationId xmlns="" xmlns:p14="http://schemas.microsoft.com/office/powerpoint/2010/main" val="2703782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125D888-D0B4-4AB6-BF15-022EB95055CC}"/>
              </a:ext>
            </a:extLst>
          </p:cNvPr>
          <p:cNvSpPr txBox="1"/>
          <p:nvPr/>
        </p:nvSpPr>
        <p:spPr>
          <a:xfrm>
            <a:off x="547607" y="294468"/>
            <a:ext cx="1024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ExtraBold" panose="020B0604020202020204" charset="-52"/>
              </a:rPr>
              <a:t>Ближайшие и отсроченные последствия аборта: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892B842-26A5-422A-98E1-81A33648FA27}"/>
              </a:ext>
            </a:extLst>
          </p:cNvPr>
          <p:cNvSpPr txBox="1"/>
          <p:nvPr/>
        </p:nvSpPr>
        <p:spPr>
          <a:xfrm>
            <a:off x="325465" y="1023554"/>
            <a:ext cx="646279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prstClr val="black"/>
                </a:solidFill>
                <a:latin typeface="Montserrat Medium" panose="020B0604020202020204" charset="-52"/>
                <a:cs typeface="Times New Roman" panose="02020603050405020304" pitchFamily="18" charset="0"/>
              </a:rPr>
              <a:t>Постабортный</a:t>
            </a:r>
            <a:r>
              <a:rPr lang="ru-RU" sz="2000" dirty="0">
                <a:solidFill>
                  <a:prstClr val="black"/>
                </a:solidFill>
                <a:latin typeface="Montserrat Medium" panose="020B0604020202020204" charset="-52"/>
                <a:cs typeface="Times New Roman" panose="02020603050405020304" pitchFamily="18" charset="0"/>
              </a:rPr>
              <a:t> синдром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Montserrat Medium" panose="020B0604020202020204" charset="-52"/>
                <a:cs typeface="Times New Roman" panose="02020603050405020304" pitchFamily="18" charset="0"/>
              </a:rPr>
              <a:t>Дисфункция иммунной, эндокринной, почечно-печеночной и других систем организма,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Montserrat Medium" panose="020B0604020202020204" charset="-52"/>
                <a:cs typeface="Times New Roman" panose="02020603050405020304" pitchFamily="18" charset="0"/>
              </a:rPr>
              <a:t>Воспалительные заболевания матки, яичников, маточных труб и окружающих тканей,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Montserrat Medium" panose="020B0604020202020204" charset="-52"/>
                <a:cs typeface="Times New Roman" panose="02020603050405020304" pitchFamily="18" charset="0"/>
              </a:rPr>
              <a:t>Онкологические заболевания (особенно рак груди),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Montserrat Medium" panose="020B0604020202020204" charset="-52"/>
                <a:cs typeface="Times New Roman" panose="02020603050405020304" pitchFamily="18" charset="0"/>
              </a:rPr>
              <a:t>Перфорация (прободение) и удаление матки,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Montserrat Medium" panose="020B0604020202020204" charset="-52"/>
                <a:cs typeface="Times New Roman" panose="02020603050405020304" pitchFamily="18" charset="0"/>
              </a:rPr>
              <a:t>Внематочная беременность,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prstClr val="black"/>
                </a:solidFill>
                <a:latin typeface="Montserrat Medium" panose="020B0604020202020204" charset="-52"/>
                <a:cs typeface="Times New Roman" panose="02020603050405020304" pitchFamily="18" charset="0"/>
              </a:rPr>
              <a:t>Невынашивание</a:t>
            </a:r>
            <a:r>
              <a:rPr lang="ru-RU" sz="2000" dirty="0">
                <a:solidFill>
                  <a:prstClr val="black"/>
                </a:solidFill>
                <a:latin typeface="Montserrat Medium" panose="020B0604020202020204" charset="-52"/>
                <a:cs typeface="Times New Roman" panose="02020603050405020304" pitchFamily="18" charset="0"/>
              </a:rPr>
              <a:t> беременности,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Montserrat Medium" panose="020B0604020202020204" charset="-52"/>
                <a:cs typeface="Times New Roman" panose="02020603050405020304" pitchFamily="18" charset="0"/>
              </a:rPr>
              <a:t>Кровотечение,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Montserrat Medium" panose="020B0604020202020204" charset="-52"/>
                <a:cs typeface="Times New Roman" panose="02020603050405020304" pitchFamily="18" charset="0"/>
              </a:rPr>
              <a:t>Бесплодие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Montserrat Medium" panose="020B0604020202020204" charset="-52"/>
                <a:cs typeface="Times New Roman" panose="02020603050405020304" pitchFamily="18" charset="0"/>
              </a:rPr>
              <a:t>и другое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B2A1D4B-93F3-4327-8D31-FC6803396D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070" y="1008289"/>
            <a:ext cx="4018917" cy="3014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B95C68E-2CC4-44B6-8FC5-ADD1B0ED0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882" y="4130426"/>
            <a:ext cx="3889764" cy="259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47110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D2C79EC-0336-407F-9510-BD1DE6A8AFDE}"/>
              </a:ext>
            </a:extLst>
          </p:cNvPr>
          <p:cNvSpPr/>
          <p:nvPr/>
        </p:nvSpPr>
        <p:spPr>
          <a:xfrm>
            <a:off x="196312" y="347137"/>
            <a:ext cx="11081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Montserrat ExtraBold" panose="020B0604020202020204" charset="-52"/>
              </a:rPr>
              <a:t>В 5, 9 и 12 недель - не сгусток крови, а ребёнок! 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Montserrat ExtraBold" panose="020B0604020202020204" charset="-52"/>
              </a:rPr>
              <a:t>АБОРТ</a:t>
            </a:r>
            <a:r>
              <a:rPr lang="ru-RU" sz="2800" dirty="0">
                <a:latin typeface="Montserrat ExtraBold" panose="020B0604020202020204" charset="-52"/>
              </a:rPr>
              <a:t> в 5, в 9, в 12недель – </a:t>
            </a:r>
            <a:r>
              <a:rPr lang="ru-RU" sz="2800" dirty="0">
                <a:solidFill>
                  <a:srgbClr val="C00000"/>
                </a:solidFill>
                <a:latin typeface="Montserrat ExtraBold" panose="020B0604020202020204" charset="-52"/>
              </a:rPr>
              <a:t>УБИЙСТВО</a:t>
            </a:r>
            <a:r>
              <a:rPr lang="ru-RU" sz="2800" dirty="0">
                <a:latin typeface="Montserrat ExtraBold" panose="020B0604020202020204" charset="-52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AC7E22F-7CE6-4429-AAE6-17DE3C9A4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261" y="1366723"/>
            <a:ext cx="3033389" cy="3033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7E53846-FB70-4F77-95FD-42E176EEF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71" y="1964804"/>
            <a:ext cx="3888631" cy="2928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BA9AD99-7D6A-491C-91F4-2BBF947BF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765" y="1836039"/>
            <a:ext cx="4293031" cy="3185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816662C-7369-431D-99A5-DCE6D44C8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3914" y="3546978"/>
            <a:ext cx="4114644" cy="3054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28797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FF54CBE-2C3F-4705-B423-4D5F0D1944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080"/>
          <a:stretch>
            <a:fillRect/>
          </a:stretch>
        </p:blipFill>
        <p:spPr>
          <a:xfrm>
            <a:off x="89054" y="440470"/>
            <a:ext cx="6906813" cy="4263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FFE3CF6-C5F4-4D74-8006-3F18C7050D32}"/>
              </a:ext>
            </a:extLst>
          </p:cNvPr>
          <p:cNvSpPr/>
          <p:nvPr/>
        </p:nvSpPr>
        <p:spPr>
          <a:xfrm>
            <a:off x="519587" y="5990094"/>
            <a:ext cx="61863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Montserrat ExtraBold" panose="020B0604020202020204" charset="-52"/>
              </a:rPr>
              <a:t>Сегодня, день разочарований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F21CBA4-F3BE-4878-8784-7A00FCCB2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171" y="316788"/>
            <a:ext cx="4157596" cy="31122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13AE652-1B32-49E1-85EF-6EF29EE2C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896" y="3488786"/>
            <a:ext cx="4920507" cy="33692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4D7B4DB-2EB0-4547-9142-94E92D21F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9179" y="4016932"/>
            <a:ext cx="2158171" cy="15911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86530CD-6732-44E5-9F98-02F02BD45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0417" y="5166562"/>
            <a:ext cx="1969179" cy="13107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04455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2D7A2BE-C47C-405C-B38E-FA60353A425B}"/>
              </a:ext>
            </a:extLst>
          </p:cNvPr>
          <p:cNvSpPr/>
          <p:nvPr/>
        </p:nvSpPr>
        <p:spPr>
          <a:xfrm>
            <a:off x="728419" y="517070"/>
            <a:ext cx="100274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ЧТОЖЕ ДЕЛАТЬ </a:t>
            </a:r>
          </a:p>
          <a:p>
            <a:pPr lvl="0" algn="ctr" defTabSz="457200"/>
            <a:r>
              <a:rPr lang="ru-RU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беременеть </a:t>
            </a:r>
            <a:r>
              <a:rPr lang="ru-RU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убивать </a:t>
            </a:r>
            <a:r>
              <a:rPr lang="ru-RU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 рождения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EF9FD8C9-C4BF-4A92-80D8-45898CB59DF8}"/>
              </a:ext>
            </a:extLst>
          </p:cNvPr>
          <p:cNvSpPr/>
          <p:nvPr/>
        </p:nvSpPr>
        <p:spPr>
          <a:xfrm>
            <a:off x="464947" y="2074355"/>
            <a:ext cx="10430359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заниматься сексом раньше времени, раньше того срока пока ВЫ не будете готовы нести ответственность за отношения и за детей.</a:t>
            </a:r>
          </a:p>
        </p:txBody>
      </p:sp>
      <p:sp>
        <p:nvSpPr>
          <p:cNvPr id="4" name="Стрелка: вниз 3">
            <a:extLst>
              <a:ext uri="{FF2B5EF4-FFF2-40B4-BE49-F238E27FC236}">
                <a16:creationId xmlns="" xmlns:a16="http://schemas.microsoft.com/office/drawing/2014/main" id="{6F6F65B7-11CD-4764-AFDE-A20DE0AF7D8D}"/>
              </a:ext>
            </a:extLst>
          </p:cNvPr>
          <p:cNvSpPr/>
          <p:nvPr/>
        </p:nvSpPr>
        <p:spPr>
          <a:xfrm>
            <a:off x="5525145" y="1471178"/>
            <a:ext cx="186974" cy="5263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7569820-7986-4252-A70E-97B7A4E8DF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61" y="3469811"/>
            <a:ext cx="2616270" cy="1744724"/>
          </a:xfrm>
          <a:prstGeom prst="rect">
            <a:avLst/>
          </a:prstGeom>
        </p:spPr>
      </p:pic>
      <p:sp>
        <p:nvSpPr>
          <p:cNvPr id="5" name="Стрелка: вниз 4">
            <a:extLst>
              <a:ext uri="{FF2B5EF4-FFF2-40B4-BE49-F238E27FC236}">
                <a16:creationId xmlns="" xmlns:a16="http://schemas.microsoft.com/office/drawing/2014/main" id="{3744B98D-6F27-425A-9DE8-B3AE6DE2F72E}"/>
              </a:ext>
            </a:extLst>
          </p:cNvPr>
          <p:cNvSpPr/>
          <p:nvPr/>
        </p:nvSpPr>
        <p:spPr>
          <a:xfrm>
            <a:off x="5585707" y="3076294"/>
            <a:ext cx="156413" cy="1012462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43810A4F-3DB7-49A3-A98F-D98968AB571F}"/>
              </a:ext>
            </a:extLst>
          </p:cNvPr>
          <p:cNvSpPr/>
          <p:nvPr/>
        </p:nvSpPr>
        <p:spPr>
          <a:xfrm>
            <a:off x="464948" y="5159681"/>
            <a:ext cx="9422971" cy="13172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93082EB-61FC-4969-88A5-6BB3117B3A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235" y="3769003"/>
            <a:ext cx="2161396" cy="23343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9980B75-B04C-437C-9879-1CE93783C8DA}"/>
              </a:ext>
            </a:extLst>
          </p:cNvPr>
          <p:cNvSpPr txBox="1"/>
          <p:nvPr/>
        </p:nvSpPr>
        <p:spPr>
          <a:xfrm>
            <a:off x="728419" y="5269389"/>
            <a:ext cx="8927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 уберечь себя от разочарований в отношениях и предательства, сохранить себя для ЕДИНСТВЕННОГО и ЕДИНСТВЕННОЙ, сохранить чистоту и дать себе шанс ПОЛУБИТЬ, БЫТЬ НУЖНЫМ, ВЕРНЫМ и СЧАСТЛИВЫМ.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AF7E841-FBA9-421B-9669-D89750A7C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72" y="3200003"/>
            <a:ext cx="2616271" cy="19596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EC4D095-8EAF-4F78-9ADA-A259273E5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756" y="3155900"/>
            <a:ext cx="2988308" cy="19888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7242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305652A-8BDB-4714-A0AF-5512F882E2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45" y="4103153"/>
            <a:ext cx="3592334" cy="2396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FBBE911-C10E-4DDF-B3DC-FECFBFC0B181}"/>
              </a:ext>
            </a:extLst>
          </p:cNvPr>
          <p:cNvSpPr/>
          <p:nvPr/>
        </p:nvSpPr>
        <p:spPr>
          <a:xfrm>
            <a:off x="2498106" y="425067"/>
            <a:ext cx="64828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/>
            <a:r>
              <a:rPr lang="ru-RU" sz="44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tserrat ExtraBold" panose="020B0604020202020204" charset="-52"/>
                <a:cs typeface="Times New Roman" panose="02020603050405020304" pitchFamily="18" charset="0"/>
              </a:rPr>
              <a:t>«Разговор о любви»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E6E93DC-44D4-416B-83D1-C09D050F0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" y="1307062"/>
            <a:ext cx="2778208" cy="2882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58B3D3F-ED85-41D9-AD67-33CCAF7735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23" y="4406274"/>
            <a:ext cx="3393722" cy="2262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716B74A-4E7B-4FAF-BBCF-084E4AFDC5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866" y="1411364"/>
            <a:ext cx="3712400" cy="2474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4D81971-8A8E-4BC3-8E3B-C5EA14DBF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9538" y="666427"/>
            <a:ext cx="5945031" cy="61915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1453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4578A639-24AE-46D2-84B9-67B5FE6DF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99" y="3861997"/>
            <a:ext cx="4594345" cy="3059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C5A0330-BBE6-4771-8F73-5E1834D5C6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787" y="2871163"/>
            <a:ext cx="4187817" cy="2791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5CD66D7-B8EC-492A-AF9E-2301747E22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144" t="16271" r="33135" b="16384"/>
          <a:stretch/>
        </p:blipFill>
        <p:spPr>
          <a:xfrm>
            <a:off x="150236" y="3429000"/>
            <a:ext cx="3114491" cy="3302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84B9CB2-A972-4526-B358-D849848E8D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521" y="193504"/>
            <a:ext cx="4464551" cy="2977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F518997-ADD4-4B26-976E-5027ACA11F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37" y="236977"/>
            <a:ext cx="4337911" cy="2890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65BD63E-3AEF-49E2-AA68-953A7317FF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170" y="884142"/>
            <a:ext cx="4270551" cy="28319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56645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F3BC733-5EBD-4B56-AFEF-51E4614F1218}"/>
              </a:ext>
            </a:extLst>
          </p:cNvPr>
          <p:cNvSpPr txBox="1"/>
          <p:nvPr/>
        </p:nvSpPr>
        <p:spPr>
          <a:xfrm>
            <a:off x="3239147" y="2869767"/>
            <a:ext cx="6958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rgbClr val="C00000"/>
                </a:solidFill>
                <a:latin typeface="Montserrat ExtraBold" panose="020B0604020202020204" charset="-52"/>
              </a:rPr>
              <a:t>Любовь …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EBF29A5-8AB6-4E5F-B043-D372719C69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95" y="4242435"/>
            <a:ext cx="3152794" cy="2522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9C53DB6-C5BC-488D-AB0A-C8256DF2A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0" y="187309"/>
            <a:ext cx="3548927" cy="2365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57D1C6B-F071-4E58-80D3-3EA4206D6F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85" y="187309"/>
            <a:ext cx="3809030" cy="28567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BA3957F-AD9C-48FF-BB13-C3D1FBABCE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4" y="2538275"/>
            <a:ext cx="2606727" cy="17271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129A614-EF56-41B5-BFA5-4C14A3A9B9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982" y="240223"/>
            <a:ext cx="2833090" cy="3541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AD824E30-86A0-4DAC-9F8D-0A37A1232D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585" y="4070096"/>
            <a:ext cx="2905017" cy="19397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F22C0E91-F901-4B02-8915-7191BDB21A9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408"/>
          <a:stretch/>
        </p:blipFill>
        <p:spPr>
          <a:xfrm>
            <a:off x="3864270" y="4194488"/>
            <a:ext cx="3872483" cy="2558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36853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488AD86-C534-451E-848E-A374E2957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048" y="121336"/>
            <a:ext cx="6468417" cy="67366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93D29EA-42A5-47D0-BA27-C4A082B6D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9345"/>
            <a:ext cx="4371211" cy="218865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5E8EFB6F-510F-47FA-8395-6F68FC66E86F}"/>
              </a:ext>
            </a:extLst>
          </p:cNvPr>
          <p:cNvSpPr/>
          <p:nvPr/>
        </p:nvSpPr>
        <p:spPr>
          <a:xfrm>
            <a:off x="3648367" y="673512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45720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долготерпит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милосердствует, 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не завидует,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не превозносится,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гордится,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бесчинствует, 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ищет своего,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раздражается,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мыслит зла, 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радуется неправде,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сорадуется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истине;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покрывает, всему верит, 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надеется, все переносит.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никогда не перестает                                                         </a:t>
            </a:r>
          </a:p>
          <a:p>
            <a:pPr lvl="0" defTabSz="45720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Апостол Павел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E3AC06A-1006-4450-B199-8B465BC34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0365" y="-567573"/>
            <a:ext cx="5218628" cy="52369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10651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05987EE-34D5-4439-B911-FD4EDF5EC755}"/>
              </a:ext>
            </a:extLst>
          </p:cNvPr>
          <p:cNvSpPr txBox="1"/>
          <p:nvPr/>
        </p:nvSpPr>
        <p:spPr>
          <a:xfrm>
            <a:off x="2842508" y="322195"/>
            <a:ext cx="582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ExtraBold" panose="020B0604020202020204" charset="-52"/>
              </a:rPr>
              <a:t>1. Отличие: Время… Срок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2A5514F-DD35-4DAE-9B22-C56E26BE3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9" y="1055461"/>
            <a:ext cx="4087540" cy="29459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A650C34-BD47-4EF6-B4BD-124B81FFB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85" y="388174"/>
            <a:ext cx="3475593" cy="23592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AC3DEE9-1E52-4644-9F1E-16236FE1CB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78" y="1567804"/>
            <a:ext cx="2943929" cy="25721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6742700-D9A6-49AC-A8C1-ABFAFDD368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8" y="2707460"/>
            <a:ext cx="11571824" cy="3828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60517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67C9ECB-2360-4198-B3FB-F2550983476E}"/>
              </a:ext>
            </a:extLst>
          </p:cNvPr>
          <p:cNvSpPr txBox="1"/>
          <p:nvPr/>
        </p:nvSpPr>
        <p:spPr>
          <a:xfrm>
            <a:off x="1934705" y="587622"/>
            <a:ext cx="8322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ExtraBold" panose="020B0604020202020204" charset="-52"/>
              </a:rPr>
              <a:t>2. Влюбляются во что-то или за что-то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CCBBCB5-47FE-4FF8-90FD-B749B9BB95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717" y="1307435"/>
            <a:ext cx="4290596" cy="3091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91CB32F-E75C-4AF4-B186-D92E4689D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074" y="1303186"/>
            <a:ext cx="2598115" cy="3247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7411A5B-A60E-4F39-A357-880086A47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6" y="1451638"/>
            <a:ext cx="4190150" cy="5004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7D71874C-6217-4E9D-8F6F-69C4453E76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98" t="16198" r="33263" b="16158"/>
          <a:stretch/>
        </p:blipFill>
        <p:spPr>
          <a:xfrm>
            <a:off x="4540626" y="4550829"/>
            <a:ext cx="3344152" cy="2246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33469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ACFFC62-5611-4752-919B-52DA8DD01226}"/>
              </a:ext>
            </a:extLst>
          </p:cNvPr>
          <p:cNvSpPr txBox="1"/>
          <p:nvPr/>
        </p:nvSpPr>
        <p:spPr>
          <a:xfrm>
            <a:off x="1229532" y="619932"/>
            <a:ext cx="9732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ExtraBold" panose="020B0604020202020204" charset="-52"/>
              </a:rPr>
              <a:t>Влюблённость эгоистична, любовь жертвенна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A03C724-F427-41D0-8F1C-96C3965D5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8" y="1287206"/>
            <a:ext cx="5997782" cy="4496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DE68049-4548-42C3-8B66-16C1DBC995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792" y="1287206"/>
            <a:ext cx="4813175" cy="3215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EA1FB63-67ED-4EC8-95C0-2AFEDD29F4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951" y="4120668"/>
            <a:ext cx="3972080" cy="2647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550815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348</Words>
  <Application>Microsoft Office PowerPoint</Application>
  <PresentationFormat>Произвольный</PresentationFormat>
  <Paragraphs>65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Montserrat ExtraBold</vt:lpstr>
      <vt:lpstr>Montserrat Medium</vt:lpstr>
      <vt:lpstr>Times New Roman</vt:lpstr>
      <vt:lpstr>Calibri</vt:lpstr>
      <vt:lpstr>Montserrat Light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Горев Максим Игоревич</dc:creator>
  <cp:lastModifiedBy>Админ</cp:lastModifiedBy>
  <cp:revision>27</cp:revision>
  <dcterms:created xsi:type="dcterms:W3CDTF">2025-05-21T11:30:12Z</dcterms:created>
  <dcterms:modified xsi:type="dcterms:W3CDTF">2025-08-27T17:46:12Z</dcterms:modified>
</cp:coreProperties>
</file>