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56" r:id="rId2"/>
    <p:sldId id="268" r:id="rId3"/>
    <p:sldId id="305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</p:sldIdLst>
  <p:sldSz cx="12192000" cy="6858000"/>
  <p:notesSz cx="6858000" cy="9144000"/>
  <p:embeddedFontLst>
    <p:embeddedFont>
      <p:font typeface="Montserrat ExtraBold" charset="-52"/>
      <p:bold r:id="rId18"/>
      <p:boldItalic r:id="rId19"/>
    </p:embeddedFont>
    <p:embeddedFont>
      <p:font typeface="Quattrocento" charset="0"/>
      <p:regular r:id="rId20"/>
    </p:embeddedFont>
    <p:embeddedFont>
      <p:font typeface="Montserrat Medium" charset="-52"/>
      <p:regular r:id="rId21"/>
      <p:italic r:id="rId22"/>
    </p:embeddedFont>
    <p:embeddedFont>
      <p:font typeface="Montserrat Light" charset="-52"/>
      <p:regular r:id="rId23"/>
      <p:italic r:id="rId24"/>
    </p:embeddedFont>
    <p:embeddedFont>
      <p:font typeface="Calibri" pitchFamily="34" charset="0"/>
      <p:regular r:id="rId25"/>
      <p:bold r:id="rId26"/>
      <p:italic r:id="rId27"/>
      <p:boldItalic r:id="rId2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9966"/>
    <a:srgbClr val="00CC66"/>
    <a:srgbClr val="F49E0B"/>
    <a:srgbClr val="E9990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84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4E62AE-ADE8-4B57-AFE6-29C5113C035A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E5A63A-3A95-4EDC-9687-9C55DD353C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9699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111" y="762958"/>
            <a:ext cx="11032029" cy="57869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7876" y="1980694"/>
            <a:ext cx="5155861" cy="4243713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 rot="16200000">
            <a:off x="9012176" y="3150550"/>
            <a:ext cx="5609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49E0B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400" dirty="0">
                <a:solidFill>
                  <a:srgbClr val="F49E0B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0976" y="500402"/>
            <a:ext cx="5890175" cy="60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7164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 rot="16200000">
            <a:off x="9012176" y="3150550"/>
            <a:ext cx="5609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49E0B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400" dirty="0">
                <a:solidFill>
                  <a:srgbClr val="F49E0B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111" y="762958"/>
            <a:ext cx="11032029" cy="57869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0976" y="500402"/>
            <a:ext cx="5890175" cy="60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468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>
          <a:xfrm rot="16200000">
            <a:off x="9475835" y="2639307"/>
            <a:ext cx="47067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000" dirty="0">
                <a:solidFill>
                  <a:schemeClr val="bg1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</p:spTree>
    <p:extLst>
      <p:ext uri="{BB962C8B-B14F-4D97-AF65-F5344CB8AC3E}">
        <p14:creationId xmlns:p14="http://schemas.microsoft.com/office/powerpoint/2010/main" xmlns="" val="1065346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72264" y="3868271"/>
            <a:ext cx="2919736" cy="298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5745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543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0" r:id="rId3"/>
    <p:sldLayoutId id="214748365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7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7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7" Type="http://schemas.microsoft.com/office/2007/relationships/hdphoto" Target="../media/hdphoto9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6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7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7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7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7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5811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3"/>
          <p:cNvSpPr/>
          <p:nvPr/>
        </p:nvSpPr>
        <p:spPr>
          <a:xfrm rot="18368616">
            <a:off x="8198147" y="-1735829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38065" y="353692"/>
            <a:ext cx="8388704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>
              <a:lnSpc>
                <a:spcPct val="100000"/>
              </a:lnSpc>
              <a:defRPr sz="2800">
                <a:latin typeface="Montserrat Medium" panose="020B0604020202020204" charset="-52"/>
              </a:defRPr>
            </a:lvl1pPr>
          </a:lstStyle>
          <a:p>
            <a:r>
              <a:rPr lang="ru-RU" b="1" dirty="0"/>
              <a:t>Уютно и красиво для каждого </a:t>
            </a:r>
            <a:endParaRPr lang="ru-RU" dirty="0"/>
          </a:p>
          <a:p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9026769" y="1850904"/>
            <a:ext cx="1998641" cy="35342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>
              <a:lnSpc>
                <a:spcPct val="114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defRPr>
            </a:lvl1pPr>
          </a:lstStyle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Мужская натура часто требует размашистых решений,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простора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8065" y="1029718"/>
            <a:ext cx="8162130" cy="544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405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3"/>
          <p:cNvSpPr/>
          <p:nvPr/>
        </p:nvSpPr>
        <p:spPr>
          <a:xfrm rot="18368616">
            <a:off x="8198147" y="-1735829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38065" y="353692"/>
            <a:ext cx="8388704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>
              <a:lnSpc>
                <a:spcPct val="100000"/>
              </a:lnSpc>
              <a:defRPr sz="2800">
                <a:latin typeface="Montserrat Medium" panose="020B0604020202020204" charset="-52"/>
              </a:defRPr>
            </a:lvl1pPr>
          </a:lstStyle>
          <a:p>
            <a:r>
              <a:rPr lang="ru-RU" b="1" dirty="0"/>
              <a:t>Уютно и красиво для каждого </a:t>
            </a:r>
            <a:endParaRPr lang="ru-RU" dirty="0"/>
          </a:p>
          <a:p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72979" y="1159356"/>
            <a:ext cx="2263727" cy="35342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>
              <a:lnSpc>
                <a:spcPct val="114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defRPr>
            </a:lvl1pPr>
          </a:lstStyle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Женщинам требуются уют и тепло, интерьер, напоминающий уютное «гнездышко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»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911" b="15214"/>
          <a:stretch/>
        </p:blipFill>
        <p:spPr>
          <a:xfrm>
            <a:off x="2707043" y="920407"/>
            <a:ext cx="6999665" cy="552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413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3"/>
          <p:cNvSpPr/>
          <p:nvPr/>
        </p:nvSpPr>
        <p:spPr>
          <a:xfrm rot="16604095">
            <a:off x="7995050" y="-2057400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38065" y="353692"/>
            <a:ext cx="8388704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>
              <a:lnSpc>
                <a:spcPct val="100000"/>
              </a:lnSpc>
              <a:defRPr sz="2800">
                <a:latin typeface="Montserrat Medium" panose="020B0604020202020204" charset="-52"/>
              </a:defRPr>
            </a:lvl1pPr>
          </a:lstStyle>
          <a:p>
            <a:r>
              <a:rPr lang="ru-RU" b="1" dirty="0"/>
              <a:t>Уютно и красиво для каждого </a:t>
            </a:r>
            <a:endParaRPr lang="ru-RU" dirty="0"/>
          </a:p>
          <a:p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537493" y="1484783"/>
            <a:ext cx="2767452" cy="4420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>
              <a:lnSpc>
                <a:spcPct val="114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defRPr>
            </a:lvl1pPr>
          </a:lstStyle>
          <a:p>
            <a:pPr algn="ctr"/>
            <a:r>
              <a:rPr lang="ru-RU" sz="2200" dirty="0">
                <a:solidFill>
                  <a:schemeClr val="tx2">
                    <a:lumMod val="75000"/>
                  </a:schemeClr>
                </a:solidFill>
              </a:rPr>
              <a:t>Детям необходим проект интерьера, учитывающий их энергичность, любознательность и свойство быстро расти, что требует наличия трансформируемых 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</a:rPr>
              <a:t>решений</a:t>
            </a:r>
            <a:endParaRPr lang="ru-RU" sz="2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302" y="1067074"/>
            <a:ext cx="7884368" cy="525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409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3"/>
          <p:cNvSpPr/>
          <p:nvPr/>
        </p:nvSpPr>
        <p:spPr>
          <a:xfrm rot="18368616">
            <a:off x="8198147" y="-1735829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38065" y="353692"/>
            <a:ext cx="8388704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>
              <a:lnSpc>
                <a:spcPct val="100000"/>
              </a:lnSpc>
              <a:defRPr sz="2800">
                <a:latin typeface="Montserrat Medium" panose="020B0604020202020204" charset="-52"/>
              </a:defRPr>
            </a:lvl1pPr>
          </a:lstStyle>
          <a:p>
            <a:r>
              <a:rPr lang="ru-RU" b="1" dirty="0"/>
              <a:t>Личное </a:t>
            </a:r>
            <a:r>
              <a:rPr lang="ru-RU" b="1" dirty="0" smtClean="0"/>
              <a:t>пространство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85322" y="1050234"/>
            <a:ext cx="5577160" cy="557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809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3"/>
          <p:cNvSpPr/>
          <p:nvPr/>
        </p:nvSpPr>
        <p:spPr>
          <a:xfrm rot="18368616">
            <a:off x="8198147" y="-1735829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38064" y="353692"/>
            <a:ext cx="10264397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>
              <a:lnSpc>
                <a:spcPct val="100000"/>
              </a:lnSpc>
              <a:defRPr sz="2800">
                <a:latin typeface="Montserrat Medium" panose="020B0604020202020204" charset="-52"/>
              </a:defRPr>
            </a:lvl1pPr>
          </a:lstStyle>
          <a:p>
            <a:r>
              <a:rPr lang="ru-RU" b="1" dirty="0"/>
              <a:t>Общее пространство для общения и приема </a:t>
            </a:r>
            <a:r>
              <a:rPr lang="ru-RU" b="1" dirty="0" smtClean="0"/>
              <a:t>гостей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5834" y="1119187"/>
            <a:ext cx="8084967" cy="533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705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3"/>
          <p:cNvSpPr/>
          <p:nvPr/>
        </p:nvSpPr>
        <p:spPr>
          <a:xfrm rot="18368616">
            <a:off x="8198147" y="-1735829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38065" y="353692"/>
            <a:ext cx="8388704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>
              <a:lnSpc>
                <a:spcPct val="100000"/>
              </a:lnSpc>
              <a:defRPr sz="2800">
                <a:latin typeface="Montserrat Medium" panose="020B0604020202020204" charset="-52"/>
              </a:defRPr>
            </a:lvl1pPr>
          </a:lstStyle>
          <a:p>
            <a:r>
              <a:rPr lang="ru-RU" b="1" dirty="0"/>
              <a:t>Атмосфера в доме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8065" y="1431214"/>
            <a:ext cx="8276456" cy="5340901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38065" y="878362"/>
            <a:ext cx="11180729" cy="4121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>
              <a:lnSpc>
                <a:spcPct val="114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defRPr>
            </a:lvl1pPr>
          </a:lstStyle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Общее настроение,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доброжелательность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, готовность принять и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помочь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011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62507" y="3198290"/>
            <a:ext cx="931056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Тема занятия:</a:t>
            </a:r>
          </a:p>
          <a:p>
            <a:pPr algn="ctr"/>
            <a:r>
              <a:rPr lang="ru-RU" sz="4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Красота, комфорт и уют </a:t>
            </a:r>
            <a:r>
              <a:rPr lang="ru-RU" sz="4000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в доме</a:t>
            </a:r>
            <a:endParaRPr lang="ru-RU" sz="4000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349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3"/>
          <p:cNvSpPr/>
          <p:nvPr/>
        </p:nvSpPr>
        <p:spPr>
          <a:xfrm rot="18368616">
            <a:off x="8198147" y="-1735829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60388" y="716701"/>
            <a:ext cx="2474894" cy="53324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algn="ctr">
              <a:lnSpc>
                <a:spcPct val="114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defRPr>
            </a:lvl1pPr>
          </a:lstStyle>
          <a:p>
            <a:r>
              <a:rPr lang="ru-RU" dirty="0"/>
              <a:t>Дом — это не просто место, где мы живем, это наш уютный уголок, наш мир, где мы должны себя чувствовать защищенно, спокойно, радостно и уютно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</a:p>
          <a:p>
            <a:r>
              <a:rPr lang="ru-RU" dirty="0" smtClean="0"/>
              <a:t>Дом </a:t>
            </a:r>
            <a:r>
              <a:rPr lang="ru-RU" dirty="0"/>
              <a:t>– это место силы.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988019" y="789172"/>
            <a:ext cx="8299938" cy="518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500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3"/>
          <p:cNvSpPr/>
          <p:nvPr/>
        </p:nvSpPr>
        <p:spPr>
          <a:xfrm rot="18368616">
            <a:off x="8198147" y="-1735829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3568" y="404665"/>
            <a:ext cx="5459324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>
              <a:lnSpc>
                <a:spcPts val="5999"/>
              </a:lnSpc>
              <a:defRPr sz="2800">
                <a:latin typeface="Montserrat Medium" panose="020B0604020202020204" charset="-52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Организация пространства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12110" y="1033224"/>
            <a:ext cx="7968074" cy="5303098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50368" y="1173901"/>
            <a:ext cx="2474894" cy="38099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algn="ctr">
              <a:lnSpc>
                <a:spcPct val="114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defRPr>
            </a:lvl1pPr>
          </a:lstStyle>
          <a:p>
            <a:r>
              <a:rPr lang="ru-RU" dirty="0"/>
              <a:t>Уют может подразумевать открытые пространства, которые способствуют взаимодействию с семьёй и </a:t>
            </a:r>
            <a:r>
              <a:rPr lang="ru-RU" dirty="0" smtClean="0"/>
              <a:t>друзьями</a:t>
            </a: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6390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6"/>
          <p:cNvSpPr/>
          <p:nvPr/>
        </p:nvSpPr>
        <p:spPr>
          <a:xfrm>
            <a:off x="-154488" y="1926106"/>
            <a:ext cx="6847516" cy="874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00"/>
              </a:lnSpc>
            </a:pP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Quattrocento" pitchFamily="34" charset="0"/>
              <a:cs typeface="Quattrocento" pitchFamily="34" charset="-120"/>
            </a:endParaRPr>
          </a:p>
        </p:txBody>
      </p:sp>
      <p:sp>
        <p:nvSpPr>
          <p:cNvPr id="22" name="Freeform 3"/>
          <p:cNvSpPr/>
          <p:nvPr/>
        </p:nvSpPr>
        <p:spPr>
          <a:xfrm rot="18368616">
            <a:off x="8198147" y="-1735829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3568" y="404665"/>
            <a:ext cx="5342094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>
              <a:lnSpc>
                <a:spcPct val="100000"/>
              </a:lnSpc>
              <a:defRPr sz="2800">
                <a:latin typeface="Montserrat Medium" panose="020B0604020202020204" charset="-52"/>
              </a:defRPr>
            </a:lvl1pPr>
          </a:lstStyle>
          <a:p>
            <a:r>
              <a:rPr lang="ru-RU" dirty="0"/>
              <a:t>Организация пространства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087" b="490"/>
          <a:stretch/>
        </p:blipFill>
        <p:spPr>
          <a:xfrm>
            <a:off x="556906" y="1087208"/>
            <a:ext cx="7789058" cy="4985345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8582974" y="2755843"/>
            <a:ext cx="2676489" cy="33002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>
              <a:lnSpc>
                <a:spcPct val="114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defRPr>
            </a:lvl1pPr>
          </a:lstStyle>
          <a:p>
            <a:pPr algn="ctr"/>
            <a:r>
              <a:rPr lang="ru-RU" dirty="0"/>
              <a:t>Комфорт — чётко разграниченные зоны для работы, отдыха и приёма </a:t>
            </a:r>
            <a:r>
              <a:rPr lang="ru-RU" dirty="0" smtClean="0"/>
              <a:t>пищи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2550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3"/>
          <p:cNvSpPr/>
          <p:nvPr/>
        </p:nvSpPr>
        <p:spPr>
          <a:xfrm rot="18368616">
            <a:off x="8198147" y="-1735829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3568" y="404665"/>
            <a:ext cx="5342094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>
              <a:lnSpc>
                <a:spcPct val="100000"/>
              </a:lnSpc>
              <a:defRPr sz="2800">
                <a:latin typeface="Montserrat Medium" panose="020B0604020202020204" charset="-52"/>
              </a:defRPr>
            </a:lvl1pPr>
          </a:lstStyle>
          <a:p>
            <a:r>
              <a:rPr lang="ru-RU" dirty="0" err="1"/>
              <a:t>Мебелировка</a:t>
            </a: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00789" y="1422664"/>
            <a:ext cx="2878113" cy="25012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>
              <a:lnSpc>
                <a:spcPct val="114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defRPr>
            </a:lvl1pPr>
          </a:lstStyle>
          <a:p>
            <a:pPr algn="ctr"/>
            <a:r>
              <a:rPr lang="ru-RU" dirty="0"/>
              <a:t>Уют часто предполагает мягкие диваны и кресла для </a:t>
            </a:r>
            <a:r>
              <a:rPr lang="ru-RU" dirty="0" smtClean="0"/>
              <a:t>расслабления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4615" y="1157268"/>
            <a:ext cx="7886000" cy="527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070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3"/>
          <p:cNvSpPr/>
          <p:nvPr/>
        </p:nvSpPr>
        <p:spPr>
          <a:xfrm rot="18368616">
            <a:off x="8198147" y="-1735829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96352" y="404665"/>
            <a:ext cx="5342094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>
              <a:lnSpc>
                <a:spcPct val="100000"/>
              </a:lnSpc>
              <a:defRPr sz="2800">
                <a:latin typeface="Montserrat Medium" panose="020B0604020202020204" charset="-52"/>
              </a:defRPr>
            </a:lvl1pPr>
          </a:lstStyle>
          <a:p>
            <a:r>
              <a:rPr lang="ru-RU" dirty="0" err="1"/>
              <a:t>Мебелировка</a:t>
            </a: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96352" y="1110895"/>
            <a:ext cx="2495334" cy="25012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>
              <a:lnSpc>
                <a:spcPct val="114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defRPr>
            </a:lvl1pPr>
          </a:lstStyle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Комфорт — мебель, которая может служить нескольким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целям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7075" y="404665"/>
            <a:ext cx="6492842" cy="605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384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3"/>
          <p:cNvSpPr/>
          <p:nvPr/>
        </p:nvSpPr>
        <p:spPr>
          <a:xfrm rot="18368616">
            <a:off x="8198147" y="-1735829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3568" y="404665"/>
            <a:ext cx="5342094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>
              <a:lnSpc>
                <a:spcPct val="100000"/>
              </a:lnSpc>
              <a:defRPr sz="2800">
                <a:latin typeface="Montserrat Medium" panose="020B0604020202020204" charset="-52"/>
              </a:defRPr>
            </a:lvl1pPr>
          </a:lstStyle>
          <a:p>
            <a:r>
              <a:rPr lang="ru-RU" b="1" dirty="0"/>
              <a:t>Декор</a:t>
            </a: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022463" y="1153342"/>
            <a:ext cx="2495334" cy="25012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>
              <a:lnSpc>
                <a:spcPct val="114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defRPr>
            </a:lvl1pPr>
          </a:lstStyle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Уют может включать личные вещи, фотографии, сувениры, которые делают дом уникальным и отражают характер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владельца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6" y="987952"/>
            <a:ext cx="7206063" cy="542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952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3"/>
          <p:cNvSpPr/>
          <p:nvPr/>
        </p:nvSpPr>
        <p:spPr>
          <a:xfrm rot="18368616">
            <a:off x="8198147" y="-1735829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3568" y="404665"/>
            <a:ext cx="5342094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>
              <a:lnSpc>
                <a:spcPct val="100000"/>
              </a:lnSpc>
              <a:defRPr sz="2800">
                <a:latin typeface="Montserrat Medium" panose="020B0604020202020204" charset="-52"/>
              </a:defRPr>
            </a:lvl1pPr>
          </a:lstStyle>
          <a:p>
            <a:r>
              <a:rPr lang="ru-RU" b="1" dirty="0"/>
              <a:t>Декор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7828" y="751794"/>
            <a:ext cx="8674337" cy="486356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1154941"/>
            <a:ext cx="2495334" cy="45500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>
              <a:lnSpc>
                <a:spcPct val="114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defRPr>
            </a:lvl1pPr>
          </a:lstStyle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Комфорт, как правило, связан с более формальным декором, например, с бытовой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техникой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702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3727</TotalTime>
  <Words>211</Words>
  <Application>Microsoft Office PowerPoint</Application>
  <PresentationFormat>Произвольный</PresentationFormat>
  <Paragraphs>27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Montserrat ExtraBold</vt:lpstr>
      <vt:lpstr>Quattrocento</vt:lpstr>
      <vt:lpstr>Montserrat Medium</vt:lpstr>
      <vt:lpstr>Montserrat Light</vt:lpstr>
      <vt:lpstr>Calibri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Горев Максим Игоревич</dc:creator>
  <cp:lastModifiedBy>Админ</cp:lastModifiedBy>
  <cp:revision>101</cp:revision>
  <dcterms:created xsi:type="dcterms:W3CDTF">2025-05-21T11:30:12Z</dcterms:created>
  <dcterms:modified xsi:type="dcterms:W3CDTF">2025-08-22T03:49:32Z</dcterms:modified>
</cp:coreProperties>
</file>