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sldIdLst>
    <p:sldId id="256" r:id="rId2"/>
    <p:sldId id="268" r:id="rId3"/>
    <p:sldId id="264" r:id="rId4"/>
    <p:sldId id="283" r:id="rId5"/>
    <p:sldId id="294" r:id="rId6"/>
    <p:sldId id="292" r:id="rId7"/>
    <p:sldId id="296" r:id="rId8"/>
    <p:sldId id="297" r:id="rId9"/>
    <p:sldId id="273" r:id="rId10"/>
  </p:sldIdLst>
  <p:sldSz cx="12192000" cy="6858000"/>
  <p:notesSz cx="6858000" cy="9144000"/>
  <p:embeddedFontLst>
    <p:embeddedFont>
      <p:font typeface="Platypi Medium" panose="020B0604020202020204" charset="0"/>
      <p:regular r:id="rId12"/>
    </p:embeddedFont>
    <p:embeddedFont>
      <p:font typeface="Quattrocento" panose="020B0604020202020204" charset="0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Montserrat Light" panose="020B0604020202020204" charset="-52"/>
      <p:regular r:id="rId18"/>
      <p:italic r:id="rId19"/>
    </p:embeddedFont>
    <p:embeddedFont>
      <p:font typeface="Montserrat ExtraBold" panose="020B0604020202020204" charset="-52"/>
      <p:bold r:id="rId20"/>
      <p:boldItalic r:id="rId21"/>
    </p:embeddedFont>
    <p:embeddedFont>
      <p:font typeface="Montserrat Medium" panose="020B0604020202020204" charset="-52"/>
      <p:regular r:id="rId22"/>
      <p:italic r:id="rId2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66"/>
    <a:srgbClr val="00CC66"/>
    <a:srgbClr val="F49E0B"/>
    <a:srgbClr val="E999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E62AE-ADE8-4B57-AFE6-29C5113C035A}" type="datetimeFigureOut">
              <a:rPr lang="ru-RU" smtClean="0"/>
              <a:t>11.08.2025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E5A63A-3A95-4EDC-9687-9C55DD353C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6996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876" y="1980694"/>
            <a:ext cx="5155861" cy="4243713"/>
          </a:xfrm>
          <a:prstGeom prst="rect">
            <a:avLst/>
          </a:prstGeom>
        </p:spPr>
      </p:pic>
      <p:sp>
        <p:nvSpPr>
          <p:cNvPr id="9" name="Прямоугольник 8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64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Прямоугольник 3"/>
          <p:cNvSpPr/>
          <p:nvPr userDrawn="1"/>
        </p:nvSpPr>
        <p:spPr>
          <a:xfrm rot="16200000">
            <a:off x="9012176" y="3150550"/>
            <a:ext cx="5609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F49E0B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400" dirty="0">
                <a:solidFill>
                  <a:srgbClr val="F49E0B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11" y="762958"/>
            <a:ext cx="11032029" cy="57869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76" y="500402"/>
            <a:ext cx="5890175" cy="60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68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Прямоугольник 2"/>
          <p:cNvSpPr/>
          <p:nvPr userDrawn="1"/>
        </p:nvSpPr>
        <p:spPr>
          <a:xfrm rot="16200000">
            <a:off x="9475835" y="2639307"/>
            <a:ext cx="470673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«МОЯ СЕМЬЯ» </a:t>
            </a:r>
            <a:r>
              <a:rPr lang="ru-RU" sz="2000" dirty="0">
                <a:solidFill>
                  <a:schemeClr val="bg1"/>
                </a:solidFill>
                <a:latin typeface="Montserrat Light" panose="00000400000000000000" pitchFamily="2" charset="-52"/>
              </a:rPr>
              <a:t>(СЕМЬЕВЕДЕНИЕ)</a:t>
            </a:r>
          </a:p>
        </p:txBody>
      </p:sp>
    </p:spTree>
    <p:extLst>
      <p:ext uri="{BB962C8B-B14F-4D97-AF65-F5344CB8AC3E}">
        <p14:creationId xmlns:p14="http://schemas.microsoft.com/office/powerpoint/2010/main" val="1065346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264" y="3868271"/>
            <a:ext cx="2919736" cy="29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45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435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0" r:id="rId3"/>
    <p:sldLayoutId id="214748365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11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820195" y="3198290"/>
            <a:ext cx="579517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  <a:latin typeface="Montserrat ExtraBold" panose="00000900000000000000" pitchFamily="2" charset="-52"/>
              </a:rPr>
              <a:t>Тема занятия:</a:t>
            </a:r>
          </a:p>
          <a:p>
            <a:pPr algn="ctr"/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Семейный бюджет</a:t>
            </a:r>
            <a:r>
              <a:rPr lang="ru-RU" sz="40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.</a:t>
            </a:r>
            <a:endParaRPr lang="ru-RU" sz="40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5349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902926" y="807868"/>
            <a:ext cx="546898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700" dirty="0">
                <a:latin typeface="Montserrat Medium" panose="020B0604020202020204" charset="-52"/>
              </a:rPr>
              <a:t>«Кто не считает свои деньги, тот проявляет неуважение к своему труду»</a:t>
            </a:r>
            <a:endParaRPr lang="ru-RU" sz="27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7924847">
            <a:off x="8397578" y="-1671917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 6"/>
          <p:cNvSpPr/>
          <p:nvPr/>
        </p:nvSpPr>
        <p:spPr>
          <a:xfrm>
            <a:off x="4651157" y="2235847"/>
            <a:ext cx="5673919" cy="39414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r">
              <a:lnSpc>
                <a:spcPts val="2100"/>
              </a:lnSpc>
            </a:pPr>
            <a:r>
              <a:rPr lang="ru-RU" sz="240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Народная мудрость</a:t>
            </a:r>
            <a:endParaRPr lang="ru-RU" sz="2400" i="1" dirty="0">
              <a:solidFill>
                <a:schemeClr val="tx1">
                  <a:lumMod val="75000"/>
                  <a:lumOff val="25000"/>
                </a:schemeClr>
              </a:solidFill>
              <a:latin typeface="Quattrocento" pitchFamily="34" charset="0"/>
              <a:cs typeface="Quattrocento" pitchFamily="34" charset="-120"/>
            </a:endParaRPr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54583" cy="683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77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781005" y="1558807"/>
            <a:ext cx="628951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Семейный бюджет — это финансовый план, в котором учитываются все доходы и расходы семьи за определённый период.</a:t>
            </a:r>
            <a:endParaRPr lang="ru-RU" sz="2800" dirty="0">
              <a:latin typeface="Montserrat Medium" panose="020B0604020202020204" charset="-52"/>
            </a:endParaRPr>
          </a:p>
        </p:txBody>
      </p:sp>
      <p:sp>
        <p:nvSpPr>
          <p:cNvPr id="9" name="Freeform 3"/>
          <p:cNvSpPr/>
          <p:nvPr/>
        </p:nvSpPr>
        <p:spPr>
          <a:xfrm rot="16969843">
            <a:off x="8080256" y="-1617358"/>
            <a:ext cx="3446145" cy="4114800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61B29A5-05CB-4971-A593-909E86682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55" y="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654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/>
          <p:cNvSpPr/>
          <p:nvPr/>
        </p:nvSpPr>
        <p:spPr>
          <a:xfrm>
            <a:off x="661492" y="317976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Доходы</a:t>
            </a:r>
          </a:p>
        </p:txBody>
      </p:sp>
      <p:sp>
        <p:nvSpPr>
          <p:cNvPr id="3" name="Text 2"/>
          <p:cNvSpPr/>
          <p:nvPr/>
        </p:nvSpPr>
        <p:spPr>
          <a:xfrm>
            <a:off x="661492" y="3664049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Заработная плата, прибыль от инвестиций, государственные пособия, пассивный доход.</a:t>
            </a:r>
          </a:p>
        </p:txBody>
      </p:sp>
      <p:sp>
        <p:nvSpPr>
          <p:cNvPr id="4" name="Text 3"/>
          <p:cNvSpPr/>
          <p:nvPr/>
        </p:nvSpPr>
        <p:spPr>
          <a:xfrm>
            <a:off x="4444107" y="317976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Расходы</a:t>
            </a:r>
          </a:p>
        </p:txBody>
      </p:sp>
      <p:sp>
        <p:nvSpPr>
          <p:cNvPr id="5" name="Text 4"/>
          <p:cNvSpPr/>
          <p:nvPr/>
        </p:nvSpPr>
        <p:spPr>
          <a:xfrm>
            <a:off x="4444107" y="3664049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Аренда/ипотека, коммунальные услуги, продукты, транспорт, медицинские расходы, развлечения.</a:t>
            </a:r>
          </a:p>
        </p:txBody>
      </p:sp>
      <p:sp>
        <p:nvSpPr>
          <p:cNvPr id="6" name="Text 5"/>
          <p:cNvSpPr/>
          <p:nvPr/>
        </p:nvSpPr>
        <p:spPr>
          <a:xfrm>
            <a:off x="8226723" y="317976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Периодические</a:t>
            </a:r>
          </a:p>
        </p:txBody>
      </p:sp>
      <p:sp>
        <p:nvSpPr>
          <p:cNvPr id="7" name="Text 6"/>
          <p:cNvSpPr/>
          <p:nvPr/>
        </p:nvSpPr>
        <p:spPr>
          <a:xfrm>
            <a:off x="8226722" y="3664049"/>
            <a:ext cx="3315097" cy="9072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Страховые платежи, подписки, налоги, плата за образование, сезонные расходы.</a:t>
            </a:r>
          </a:p>
        </p:txBody>
      </p:sp>
      <p:sp>
        <p:nvSpPr>
          <p:cNvPr id="8" name="Text 0"/>
          <p:cNvSpPr/>
          <p:nvPr/>
        </p:nvSpPr>
        <p:spPr>
          <a:xfrm>
            <a:off x="661492" y="2272937"/>
            <a:ext cx="8736608" cy="5906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2800" dirty="0">
                <a:latin typeface="Montserrat Medium" panose="020B0604020202020204" charset="-52"/>
              </a:rPr>
              <a:t>Основные статьи доходов и расходов</a:t>
            </a:r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5" y="0"/>
            <a:ext cx="12184736" cy="227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4437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1006" y="445201"/>
            <a:ext cx="6566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Montserrat Medium" panose="020B0604020202020204" charset="-52"/>
              </a:rPr>
              <a:t>Выполните практические задания</a:t>
            </a:r>
            <a:endParaRPr lang="ru-RU" sz="2800" dirty="0">
              <a:latin typeface="Montserrat Medium" panose="020B0604020202020204" charset="-52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457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0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7804830">
            <a:off x="8778458" y="-1001064"/>
            <a:ext cx="2975785" cy="3432429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572000" y="2299035"/>
            <a:ext cx="62895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Montserrat Medium" panose="020B0604020202020204" charset="-52"/>
              </a:rPr>
              <a:t>У семьи есть вклад в банке – 100 000 рублей. Процентная ставка по вкладу составляет в год 1/10 часть от всего вклада. Сколько денег в банке будет на банковском счете у семьи через 1 год?</a:t>
            </a:r>
            <a:endParaRPr lang="ru-RU" sz="2800" dirty="0">
              <a:latin typeface="Montserrat Medium" panose="020B0604020202020204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5255" y="1133179"/>
            <a:ext cx="65662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Montserrat Medium" panose="020B0604020202020204" charset="-52"/>
              </a:rPr>
              <a:t>Выполните практические задания</a:t>
            </a:r>
            <a:endParaRPr lang="ru-RU" sz="2800" dirty="0">
              <a:latin typeface="Montserrat Medium" panose="020B0604020202020204" charset="-52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1B29A5-05CB-4971-A593-909E86682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0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5"/>
          <p:cNvSpPr/>
          <p:nvPr/>
        </p:nvSpPr>
        <p:spPr>
          <a:xfrm>
            <a:off x="3897495" y="2599730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3" name="Shape 1"/>
          <p:cNvSpPr/>
          <p:nvPr/>
        </p:nvSpPr>
        <p:spPr>
          <a:xfrm>
            <a:off x="693887" y="2656897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0"/>
            <a:ext cx="4572000" cy="68580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22154" y="478200"/>
            <a:ext cx="6297018" cy="11812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4625"/>
              </a:lnSpc>
            </a:pPr>
            <a:r>
              <a:rPr lang="en-US" sz="3708" dirty="0">
                <a:solidFill>
                  <a:srgbClr val="201B18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Почему важно вести семейный бюджет</a:t>
            </a:r>
            <a:endParaRPr lang="en-US" sz="3708" dirty="0"/>
          </a:p>
        </p:txBody>
      </p:sp>
      <p:sp>
        <p:nvSpPr>
          <p:cNvPr id="4" name="Text 3"/>
          <p:cNvSpPr/>
          <p:nvPr/>
        </p:nvSpPr>
        <p:spPr>
          <a:xfrm>
            <a:off x="1275755" y="259973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Контроль расходов</a:t>
            </a:r>
          </a:p>
        </p:txBody>
      </p:sp>
      <p:sp>
        <p:nvSpPr>
          <p:cNvPr id="5" name="Text 7"/>
          <p:cNvSpPr/>
          <p:nvPr/>
        </p:nvSpPr>
        <p:spPr>
          <a:xfrm>
            <a:off x="4518820" y="2599730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Достижение целей</a:t>
            </a:r>
          </a:p>
        </p:txBody>
      </p:sp>
      <p:sp>
        <p:nvSpPr>
          <p:cNvPr id="6" name="Text 4"/>
          <p:cNvSpPr/>
          <p:nvPr/>
        </p:nvSpPr>
        <p:spPr>
          <a:xfrm>
            <a:off x="1275756" y="3008412"/>
            <a:ext cx="2439789" cy="12096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Ведение бюджета помогает понять, куда уходят деньги и где можно сэкономить.</a:t>
            </a:r>
          </a:p>
        </p:txBody>
      </p:sp>
      <p:sp>
        <p:nvSpPr>
          <p:cNvPr id="7" name="Text 8"/>
          <p:cNvSpPr/>
          <p:nvPr/>
        </p:nvSpPr>
        <p:spPr>
          <a:xfrm>
            <a:off x="4518820" y="3008412"/>
            <a:ext cx="2439789" cy="15120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Бюджет позволяет расставить приоритеты и эффективно распределять средства для достижения финансовых целей.</a:t>
            </a:r>
          </a:p>
        </p:txBody>
      </p:sp>
      <p:sp>
        <p:nvSpPr>
          <p:cNvPr id="8" name="Text 11"/>
          <p:cNvSpPr/>
          <p:nvPr/>
        </p:nvSpPr>
        <p:spPr>
          <a:xfrm>
            <a:off x="1275755" y="4922143"/>
            <a:ext cx="2362696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292"/>
              </a:lnSpc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Сокращение долгов</a:t>
            </a:r>
          </a:p>
        </p:txBody>
      </p:sp>
      <p:sp>
        <p:nvSpPr>
          <p:cNvPr id="9" name="Text 12"/>
          <p:cNvSpPr/>
          <p:nvPr/>
        </p:nvSpPr>
        <p:spPr>
          <a:xfrm>
            <a:off x="1275756" y="5330825"/>
            <a:ext cx="5682754" cy="6048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375"/>
              </a:lnSpc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Quattrocento" pitchFamily="34" charset="0"/>
                <a:cs typeface="Quattrocento" pitchFamily="34" charset="-120"/>
              </a:rPr>
              <a:t>Грамотное планирование поможет избежать накопления долгов и оптимизировать выплаты по кредитам.</a:t>
            </a:r>
          </a:p>
        </p:txBody>
      </p:sp>
      <p:sp>
        <p:nvSpPr>
          <p:cNvPr id="10" name="Shape 1"/>
          <p:cNvSpPr/>
          <p:nvPr/>
        </p:nvSpPr>
        <p:spPr>
          <a:xfrm>
            <a:off x="654755" y="2599730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1" name="Shape 5"/>
          <p:cNvSpPr/>
          <p:nvPr/>
        </p:nvSpPr>
        <p:spPr>
          <a:xfrm>
            <a:off x="3904556" y="2599730"/>
            <a:ext cx="425252" cy="425252"/>
          </a:xfrm>
          <a:prstGeom prst="roundRect">
            <a:avLst>
              <a:gd name="adj" fmla="val 6667"/>
            </a:avLst>
          </a:prstGeom>
          <a:solidFill>
            <a:srgbClr val="F9F7F7"/>
          </a:solidFill>
          <a:ln/>
        </p:spPr>
      </p:sp>
      <p:sp>
        <p:nvSpPr>
          <p:cNvPr id="12" name="Text 2"/>
          <p:cNvSpPr/>
          <p:nvPr/>
        </p:nvSpPr>
        <p:spPr>
          <a:xfrm>
            <a:off x="810419" y="2670572"/>
            <a:ext cx="127298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1</a:t>
            </a:r>
            <a:endParaRPr lang="en-US" sz="2208" dirty="0"/>
          </a:p>
        </p:txBody>
      </p:sp>
      <p:sp>
        <p:nvSpPr>
          <p:cNvPr id="14" name="Text 6"/>
          <p:cNvSpPr/>
          <p:nvPr/>
        </p:nvSpPr>
        <p:spPr>
          <a:xfrm>
            <a:off x="4025603" y="2670572"/>
            <a:ext cx="183158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2</a:t>
            </a:r>
            <a:endParaRPr lang="en-US" sz="2208" dirty="0"/>
          </a:p>
        </p:txBody>
      </p:sp>
      <p:sp>
        <p:nvSpPr>
          <p:cNvPr id="15" name="Text 10"/>
          <p:cNvSpPr/>
          <p:nvPr/>
        </p:nvSpPr>
        <p:spPr>
          <a:xfrm>
            <a:off x="785614" y="4992985"/>
            <a:ext cx="176907" cy="2835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208"/>
              </a:lnSpc>
            </a:pPr>
            <a:r>
              <a:rPr lang="en-US" sz="2208" dirty="0">
                <a:solidFill>
                  <a:srgbClr val="504C49"/>
                </a:solidFill>
                <a:latin typeface="Platypi Medium" pitchFamily="34" charset="0"/>
                <a:ea typeface="Platypi Medium" pitchFamily="34" charset="-122"/>
                <a:cs typeface="Platypi Medium" pitchFamily="34" charset="-120"/>
              </a:rPr>
              <a:t>3</a:t>
            </a:r>
            <a:endParaRPr lang="en-US" sz="2208" dirty="0"/>
          </a:p>
        </p:txBody>
      </p:sp>
    </p:spTree>
    <p:extLst>
      <p:ext uri="{BB962C8B-B14F-4D97-AF65-F5344CB8AC3E}">
        <p14:creationId xmlns:p14="http://schemas.microsoft.com/office/powerpoint/2010/main" val="2446337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3"/>
          <p:cNvSpPr/>
          <p:nvPr/>
        </p:nvSpPr>
        <p:spPr>
          <a:xfrm rot="17804830">
            <a:off x="8778458" y="-1001064"/>
            <a:ext cx="2975785" cy="3432429"/>
          </a:xfrm>
          <a:custGeom>
            <a:avLst/>
            <a:gdLst/>
            <a:ahLst/>
            <a:cxnLst/>
            <a:rect l="l" t="t" r="r" b="b"/>
            <a:pathLst>
              <a:path w="3446145" h="4114800">
                <a:moveTo>
                  <a:pt x="0" y="0"/>
                </a:moveTo>
                <a:lnTo>
                  <a:pt x="3446145" y="0"/>
                </a:lnTo>
                <a:lnTo>
                  <a:pt x="344614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D84800-07D6-4C29-9110-5EB5C74C3B93}"/>
              </a:ext>
            </a:extLst>
          </p:cNvPr>
          <p:cNvSpPr txBox="1"/>
          <p:nvPr/>
        </p:nvSpPr>
        <p:spPr>
          <a:xfrm>
            <a:off x="4781005" y="1558807"/>
            <a:ext cx="6289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dirty="0" smtClean="0">
                <a:latin typeface="Montserrat Medium" panose="020B0604020202020204" charset="-52"/>
              </a:rPr>
              <a:t>Эти </a:t>
            </a:r>
            <a:r>
              <a:rPr lang="ru-RU" sz="2800" dirty="0">
                <a:latin typeface="Montserrat Medium" panose="020B0604020202020204" charset="-52"/>
              </a:rPr>
              <a:t>знания помогут </a:t>
            </a:r>
            <a:r>
              <a:rPr lang="ru-RU" sz="2800" dirty="0" smtClean="0">
                <a:latin typeface="Montserrat Medium" panose="020B0604020202020204" charset="-52"/>
              </a:rPr>
              <a:t>тебе…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Montserrat Medium" panose="020B0604020202020204" charset="-52"/>
              </a:rPr>
              <a:t>После </a:t>
            </a:r>
            <a:r>
              <a:rPr lang="ru-RU" sz="2800" dirty="0">
                <a:latin typeface="Montserrat Medium" panose="020B0604020202020204" charset="-52"/>
              </a:rPr>
              <a:t>этого урока </a:t>
            </a:r>
            <a:r>
              <a:rPr lang="ru-RU" sz="2800" dirty="0" smtClean="0">
                <a:latin typeface="Montserrat Medium" panose="020B0604020202020204" charset="-52"/>
              </a:rPr>
              <a:t>ты…</a:t>
            </a:r>
          </a:p>
          <a:p>
            <a:pPr marL="514350" indent="-514350">
              <a:buAutoNum type="arabicPeriod"/>
            </a:pPr>
            <a:r>
              <a:rPr lang="ru-RU" sz="2800" dirty="0" smtClean="0">
                <a:latin typeface="Montserrat Medium" panose="020B0604020202020204" charset="-52"/>
              </a:rPr>
              <a:t>Что </a:t>
            </a:r>
            <a:r>
              <a:rPr lang="ru-RU" sz="2800" dirty="0">
                <a:latin typeface="Montserrat Medium" panose="020B0604020202020204" charset="-52"/>
              </a:rPr>
              <a:t>Я ХОЧУ обсудить с родителями про деньги?» </a:t>
            </a:r>
            <a:endParaRPr lang="ru-RU" sz="2800" dirty="0">
              <a:latin typeface="Montserrat Medium" panose="020B0604020202020204" charset="-52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4624251" cy="693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0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3690</TotalTime>
  <Words>205</Words>
  <Application>Microsoft Office PowerPoint</Application>
  <PresentationFormat>Широкоэкранный</PresentationFormat>
  <Paragraphs>28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Platypi Medium</vt:lpstr>
      <vt:lpstr>Quattrocento</vt:lpstr>
      <vt:lpstr>Calibri</vt:lpstr>
      <vt:lpstr>Montserrat Light</vt:lpstr>
      <vt:lpstr>Montserrat ExtraBold</vt:lpstr>
      <vt:lpstr>Montserrat Medium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Горев Максим Игоревич</dc:creator>
  <cp:lastModifiedBy>USER</cp:lastModifiedBy>
  <cp:revision>85</cp:revision>
  <dcterms:created xsi:type="dcterms:W3CDTF">2025-05-21T11:30:12Z</dcterms:created>
  <dcterms:modified xsi:type="dcterms:W3CDTF">2025-08-10T22:20:44Z</dcterms:modified>
</cp:coreProperties>
</file>