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56" r:id="rId2"/>
    <p:sldId id="268" r:id="rId3"/>
    <p:sldId id="264" r:id="rId4"/>
    <p:sldId id="285" r:id="rId5"/>
    <p:sldId id="286" r:id="rId6"/>
    <p:sldId id="273" r:id="rId7"/>
    <p:sldId id="283" r:id="rId8"/>
    <p:sldId id="287" r:id="rId9"/>
    <p:sldId id="288" r:id="rId10"/>
    <p:sldId id="289" r:id="rId11"/>
    <p:sldId id="290" r:id="rId12"/>
    <p:sldId id="291" r:id="rId13"/>
    <p:sldId id="261" r:id="rId14"/>
    <p:sldId id="292" r:id="rId15"/>
  </p:sldIdLst>
  <p:sldSz cx="12192000" cy="6858000"/>
  <p:notesSz cx="6858000" cy="9144000"/>
  <p:embeddedFontLst>
    <p:embeddedFont>
      <p:font typeface="Montserrat Medium" panose="020B0604020202020204" charset="-52"/>
      <p:regular r:id="rId17"/>
      <p:italic r:id="rId18"/>
    </p:embeddedFont>
    <p:embeddedFont>
      <p:font typeface="Merriweather Bold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Montserrat Light" panose="020B0604020202020204" charset="-52"/>
      <p:regular r:id="rId24"/>
      <p:italic r:id="rId25"/>
    </p:embeddedFont>
    <p:embeddedFont>
      <p:font typeface="Merriweather" panose="020B0604020202020204" charset="0"/>
      <p:regular r:id="rId26"/>
    </p:embeddedFont>
    <p:embeddedFont>
      <p:font typeface="Comicsman One" panose="020B0604020202020204" charset="0"/>
      <p:regular r:id="rId27"/>
    </p:embeddedFont>
    <p:embeddedFont>
      <p:font typeface="Quattrocento" panose="020B0604020202020204" charset="0"/>
      <p:regular r:id="rId28"/>
    </p:embeddedFont>
    <p:embeddedFont>
      <p:font typeface="Overpass Light" panose="020B0604020202020204" charset="0"/>
      <p:regular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Montserrat ExtraBold" panose="020B0604020202020204" charset="-52"/>
      <p:bold r:id="rId34"/>
      <p:boldItalic r:id="rId3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00CC66"/>
    <a:srgbClr val="F49E0B"/>
    <a:srgbClr val="E999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E62AE-ADE8-4B57-AFE6-29C5113C035A}" type="datetimeFigureOut">
              <a:rPr lang="ru-RU" smtClean="0"/>
              <a:t>04.08.2025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5A63A-3A95-4EDC-9687-9C55DD353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699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42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1" y="762958"/>
            <a:ext cx="11032029" cy="5786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876" y="1980694"/>
            <a:ext cx="5155861" cy="4243713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 rot="16200000">
            <a:off x="9012176" y="3150550"/>
            <a:ext cx="5609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49E0B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400" dirty="0">
                <a:solidFill>
                  <a:srgbClr val="F49E0B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76" y="500402"/>
            <a:ext cx="5890175" cy="60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64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 rot="16200000">
            <a:off x="9012176" y="3150550"/>
            <a:ext cx="5609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49E0B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400" dirty="0">
                <a:solidFill>
                  <a:srgbClr val="F49E0B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1" y="762958"/>
            <a:ext cx="11032029" cy="57869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76" y="500402"/>
            <a:ext cx="5890175" cy="60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8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 rot="16200000">
            <a:off x="9475835" y="2639307"/>
            <a:ext cx="47067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000" dirty="0">
                <a:solidFill>
                  <a:schemeClr val="bg1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</p:spTree>
    <p:extLst>
      <p:ext uri="{BB962C8B-B14F-4D97-AF65-F5344CB8AC3E}">
        <p14:creationId xmlns:p14="http://schemas.microsoft.com/office/powerpoint/2010/main" val="1065346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64" y="3868271"/>
            <a:ext cx="2919736" cy="298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45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40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3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51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15" Type="http://schemas.openxmlformats.org/officeDocument/2006/relationships/image" Target="../media/image9.png"/><Relationship Id="rId5" Type="http://schemas.openxmlformats.org/officeDocument/2006/relationships/image" Target="../media/image16.svg"/><Relationship Id="rId14" Type="http://schemas.openxmlformats.org/officeDocument/2006/relationships/image" Target="../media/image45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15" Type="http://schemas.openxmlformats.org/officeDocument/2006/relationships/image" Target="../media/image9.png"/><Relationship Id="rId5" Type="http://schemas.openxmlformats.org/officeDocument/2006/relationships/image" Target="../media/image16.svg"/><Relationship Id="rId14" Type="http://schemas.openxmlformats.org/officeDocument/2006/relationships/image" Target="../media/image4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11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8010" y="3807751"/>
            <a:ext cx="55640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Montserrat Medium" panose="020B0604020202020204" charset="-52"/>
              </a:rPr>
              <a:t>Создание колхозов и совхозов заменило семейные хозяйства на коллективные формы. Семья часто не могла контролировать средства производства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17623" y="3807751"/>
            <a:ext cx="56575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Montserrat Medium" panose="020B0604020202020204" charset="-52"/>
              </a:rPr>
              <a:t>С переходом к рыночной экономике начался возврат к индивидуальному хозяйствованию. Семейные фермерские хозяйства стали развиваться, что положительно сказалось на </a:t>
            </a:r>
            <a:r>
              <a:rPr lang="ru-RU" dirty="0" smtClean="0">
                <a:latin typeface="Montserrat Medium" panose="020B0604020202020204" charset="-52"/>
              </a:rPr>
              <a:t>экономике в целом.</a:t>
            </a:r>
            <a:endParaRPr lang="ru-RU" dirty="0">
              <a:latin typeface="Montserrat Medium" panose="020B0604020202020204" charset="-52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11" y="113466"/>
            <a:ext cx="5680394" cy="358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0" y="113466"/>
            <a:ext cx="5345147" cy="356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392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D84800-07D6-4C29-9110-5EB5C74C3B93}"/>
              </a:ext>
            </a:extLst>
          </p:cNvPr>
          <p:cNvSpPr txBox="1"/>
          <p:nvPr/>
        </p:nvSpPr>
        <p:spPr>
          <a:xfrm>
            <a:off x="4781005" y="1558807"/>
            <a:ext cx="62895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Montserrat Medium" panose="020B0604020202020204" charset="-52"/>
              </a:rPr>
              <a:t>Домострой — это сборник правил и рекомендаций, изданный в XVI веке, который отражает нормы поведения в семье, быту и общественной жизни</a:t>
            </a:r>
            <a:r>
              <a:rPr lang="ru-RU" sz="2800" dirty="0" smtClean="0">
                <a:latin typeface="Montserrat Medium" panose="020B0604020202020204" charset="-52"/>
              </a:rPr>
              <a:t>.</a:t>
            </a:r>
            <a:endParaRPr lang="ru-RU" sz="2800" dirty="0">
              <a:latin typeface="Montserrat Medium" panose="020B0604020202020204" charset="-52"/>
            </a:endParaRPr>
          </a:p>
        </p:txBody>
      </p:sp>
      <p:sp>
        <p:nvSpPr>
          <p:cNvPr id="9" name="Freeform 3"/>
          <p:cNvSpPr/>
          <p:nvPr/>
        </p:nvSpPr>
        <p:spPr>
          <a:xfrm rot="16969843">
            <a:off x="8080256" y="-1617358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6" descr="Pictur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2"/>
          <a:stretch/>
        </p:blipFill>
        <p:spPr bwMode="auto">
          <a:xfrm>
            <a:off x="278674" y="836863"/>
            <a:ext cx="4744135" cy="54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10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D5E2AA45-FC89-40C9-88A6-12C2B4108C9D}"/>
              </a:ext>
            </a:extLst>
          </p:cNvPr>
          <p:cNvSpPr txBox="1"/>
          <p:nvPr/>
        </p:nvSpPr>
        <p:spPr>
          <a:xfrm>
            <a:off x="470263" y="494874"/>
            <a:ext cx="10592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Montserrat Medium" panose="020B0604020202020204" charset="-52"/>
              </a:rPr>
              <a:t>Правила рачительного ведения домашнего </a:t>
            </a:r>
            <a:r>
              <a:rPr lang="ru-RU" sz="2800" dirty="0" smtClean="0">
                <a:latin typeface="Montserrat Medium" panose="020B0604020202020204" charset="-52"/>
              </a:rPr>
              <a:t>хозяйства</a:t>
            </a:r>
            <a:endParaRPr lang="ru-RU" sz="2800" dirty="0">
              <a:latin typeface="Montserrat Medium" panose="020B0604020202020204" charset="-52"/>
            </a:endParaRPr>
          </a:p>
        </p:txBody>
      </p:sp>
      <p:sp>
        <p:nvSpPr>
          <p:cNvPr id="5" name="TextBox 9"/>
          <p:cNvSpPr txBox="1"/>
          <p:nvPr/>
        </p:nvSpPr>
        <p:spPr>
          <a:xfrm>
            <a:off x="188205" y="1113888"/>
            <a:ext cx="10688801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44830" lvl="1" indent="-285750" algn="just">
              <a:lnSpc>
                <a:spcPts val="3600"/>
              </a:lnSpc>
              <a:buFont typeface="Wingdings" panose="05000000000000000000" pitchFamily="2" charset="2"/>
              <a:buChar char="Ø"/>
            </a:pPr>
            <a:r>
              <a:rPr lang="en-US" sz="1600" b="1" dirty="0" err="1">
                <a:latin typeface="Montserrat Medium" panose="020B0604020202020204" charset="-52"/>
                <a:sym typeface="Merriweather Bold"/>
              </a:rPr>
              <a:t>Экономное</a:t>
            </a:r>
            <a:r>
              <a:rPr lang="en-US" sz="1600" b="1" dirty="0">
                <a:latin typeface="Montserrat Medium" panose="020B0604020202020204" charset="-52"/>
                <a:sym typeface="Merriweather Bold"/>
              </a:rPr>
              <a:t> </a:t>
            </a:r>
            <a:r>
              <a:rPr lang="en-US" sz="1600" b="1" dirty="0" err="1">
                <a:latin typeface="Montserrat Medium" panose="020B0604020202020204" charset="-52"/>
                <a:sym typeface="Merriweather Bold"/>
              </a:rPr>
              <a:t>использование</a:t>
            </a:r>
            <a:r>
              <a:rPr lang="en-US" sz="1600" b="1" dirty="0">
                <a:latin typeface="Montserrat Medium" panose="020B0604020202020204" charset="-52"/>
                <a:sym typeface="Merriweather Bold"/>
              </a:rPr>
              <a:t> </a:t>
            </a:r>
            <a:r>
              <a:rPr lang="en-US" sz="1600" b="1" dirty="0" err="1">
                <a:latin typeface="Montserrat Medium" panose="020B0604020202020204" charset="-52"/>
                <a:sym typeface="Merriweather Bold"/>
              </a:rPr>
              <a:t>ресурсов</a:t>
            </a:r>
            <a:r>
              <a:rPr lang="en-US" sz="1600" b="1" dirty="0">
                <a:latin typeface="Montserrat Medium" panose="020B0604020202020204" charset="-52"/>
                <a:sym typeface="Merriweather Bold"/>
              </a:rPr>
              <a:t>: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выключайте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свет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и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электроприборы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,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когда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они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не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используются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,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экономьте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</a:t>
            </a:r>
            <a:r>
              <a:rPr lang="en-US" sz="1600" dirty="0" err="1" smtClean="0">
                <a:latin typeface="Montserrat Medium" panose="020B0604020202020204" charset="-52"/>
                <a:sym typeface="Merriweather"/>
              </a:rPr>
              <a:t>воду</a:t>
            </a:r>
            <a:r>
              <a:rPr lang="ru-RU" sz="1600" dirty="0" smtClean="0">
                <a:latin typeface="Montserrat Medium" panose="020B0604020202020204" charset="-52"/>
                <a:sym typeface="Merriweather"/>
              </a:rPr>
              <a:t>.</a:t>
            </a:r>
            <a:endParaRPr lang="ru-RU" sz="1600" dirty="0">
              <a:latin typeface="Montserrat Medium" panose="020B0604020202020204" charset="-52"/>
              <a:sym typeface="Merriweather"/>
            </a:endParaRPr>
          </a:p>
          <a:p>
            <a:pPr marL="544830" lvl="1" indent="-285750" algn="just">
              <a:lnSpc>
                <a:spcPts val="3600"/>
              </a:lnSpc>
              <a:buFont typeface="Wingdings" panose="05000000000000000000" pitchFamily="2" charset="2"/>
              <a:buChar char="Ø"/>
            </a:pPr>
            <a:r>
              <a:rPr lang="en-US" sz="1600" b="1" dirty="0" err="1" smtClean="0">
                <a:latin typeface="Montserrat Medium" panose="020B0604020202020204" charset="-52"/>
                <a:sym typeface="Merriweather Bold"/>
              </a:rPr>
              <a:t>Планирование</a:t>
            </a:r>
            <a:r>
              <a:rPr lang="en-US" sz="1600" b="1" dirty="0" smtClean="0">
                <a:latin typeface="Montserrat Medium" panose="020B0604020202020204" charset="-52"/>
                <a:sym typeface="Merriweather Bold"/>
              </a:rPr>
              <a:t> </a:t>
            </a:r>
            <a:r>
              <a:rPr lang="en-US" sz="1600" b="1" dirty="0" err="1">
                <a:latin typeface="Montserrat Medium" panose="020B0604020202020204" charset="-52"/>
                <a:sym typeface="Merriweather Bold"/>
              </a:rPr>
              <a:t>расходов</a:t>
            </a:r>
            <a:r>
              <a:rPr lang="en-US" sz="1600" b="1" dirty="0">
                <a:latin typeface="Montserrat Medium" panose="020B0604020202020204" charset="-52"/>
                <a:sym typeface="Merriweather Bold"/>
              </a:rPr>
              <a:t>: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составляйте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список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покупок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перед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походом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в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магазин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,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ведите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учёт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доходов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и </a:t>
            </a:r>
            <a:r>
              <a:rPr lang="en-US" sz="1600" dirty="0" err="1" smtClean="0">
                <a:latin typeface="Montserrat Medium" panose="020B0604020202020204" charset="-52"/>
                <a:sym typeface="Merriweather"/>
              </a:rPr>
              <a:t>расходов</a:t>
            </a:r>
            <a:r>
              <a:rPr lang="ru-RU" sz="1600" dirty="0" smtClean="0">
                <a:latin typeface="Montserrat Medium" panose="020B0604020202020204" charset="-52"/>
                <a:sym typeface="Merriweather"/>
              </a:rPr>
              <a:t>.</a:t>
            </a:r>
            <a:endParaRPr lang="ru-RU" sz="1600" dirty="0">
              <a:latin typeface="Montserrat Medium" panose="020B0604020202020204" charset="-52"/>
              <a:sym typeface="Merriweather"/>
            </a:endParaRPr>
          </a:p>
          <a:p>
            <a:pPr marL="544830" lvl="1" indent="-285750" algn="just">
              <a:lnSpc>
                <a:spcPts val="3600"/>
              </a:lnSpc>
              <a:buFont typeface="Wingdings" panose="05000000000000000000" pitchFamily="2" charset="2"/>
              <a:buChar char="Ø"/>
            </a:pPr>
            <a:r>
              <a:rPr lang="en-US" sz="1600" b="1" dirty="0" err="1" smtClean="0">
                <a:latin typeface="Montserrat Medium" panose="020B0604020202020204" charset="-52"/>
                <a:sym typeface="Merriweather Bold"/>
              </a:rPr>
              <a:t>Рациональное</a:t>
            </a:r>
            <a:r>
              <a:rPr lang="en-US" sz="1600" b="1" dirty="0" smtClean="0">
                <a:latin typeface="Montserrat Medium" panose="020B0604020202020204" charset="-52"/>
                <a:sym typeface="Merriweather Bold"/>
              </a:rPr>
              <a:t> </a:t>
            </a:r>
            <a:r>
              <a:rPr lang="en-US" sz="1600" b="1" dirty="0" err="1">
                <a:latin typeface="Montserrat Medium" panose="020B0604020202020204" charset="-52"/>
                <a:sym typeface="Merriweather Bold"/>
              </a:rPr>
              <a:t>использование</a:t>
            </a:r>
            <a:r>
              <a:rPr lang="en-US" sz="1600" b="1" dirty="0">
                <a:latin typeface="Montserrat Medium" panose="020B0604020202020204" charset="-52"/>
                <a:sym typeface="Merriweather Bold"/>
              </a:rPr>
              <a:t> </a:t>
            </a:r>
            <a:r>
              <a:rPr lang="en-US" sz="1600" b="1" dirty="0" err="1">
                <a:latin typeface="Montserrat Medium" panose="020B0604020202020204" charset="-52"/>
                <a:sym typeface="Merriweather Bold"/>
              </a:rPr>
              <a:t>продуктов</a:t>
            </a:r>
            <a:r>
              <a:rPr lang="en-US" sz="1600" b="1" dirty="0">
                <a:latin typeface="Montserrat Medium" panose="020B0604020202020204" charset="-52"/>
                <a:sym typeface="Merriweather Bold"/>
              </a:rPr>
              <a:t>: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покупайте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продукты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в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соответствии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с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планом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</a:t>
            </a:r>
            <a:r>
              <a:rPr lang="en-US" sz="1600" dirty="0" err="1" smtClean="0">
                <a:latin typeface="Montserrat Medium" panose="020B0604020202020204" charset="-52"/>
                <a:sym typeface="Merriweather"/>
              </a:rPr>
              <a:t>питания</a:t>
            </a:r>
            <a:r>
              <a:rPr lang="ru-RU" sz="1600" dirty="0" smtClean="0">
                <a:latin typeface="Montserrat Medium" panose="020B0604020202020204" charset="-52"/>
                <a:sym typeface="Merriweather"/>
              </a:rPr>
              <a:t>.</a:t>
            </a:r>
            <a:r>
              <a:rPr lang="en-US" sz="1600" dirty="0" smtClean="0">
                <a:latin typeface="Montserrat Medium" panose="020B0604020202020204" charset="-52"/>
                <a:sym typeface="Merriweather"/>
              </a:rPr>
              <a:t> </a:t>
            </a:r>
            <a:endParaRPr lang="ru-RU" sz="1600" dirty="0" smtClean="0">
              <a:latin typeface="Montserrat Medium" panose="020B0604020202020204" charset="-52"/>
              <a:sym typeface="Merriweather"/>
            </a:endParaRPr>
          </a:p>
          <a:p>
            <a:pPr marL="544830" lvl="1" indent="-285750" algn="just">
              <a:lnSpc>
                <a:spcPts val="3600"/>
              </a:lnSpc>
              <a:buFont typeface="Wingdings" panose="05000000000000000000" pitchFamily="2" charset="2"/>
              <a:buChar char="Ø"/>
            </a:pPr>
            <a:r>
              <a:rPr lang="en-US" sz="1600" b="1" dirty="0" err="1" smtClean="0">
                <a:latin typeface="Montserrat Medium" panose="020B0604020202020204" charset="-52"/>
                <a:sym typeface="Merriweather Bold"/>
              </a:rPr>
              <a:t>Уход</a:t>
            </a:r>
            <a:r>
              <a:rPr lang="en-US" sz="1600" b="1" dirty="0" smtClean="0">
                <a:latin typeface="Montserrat Medium" panose="020B0604020202020204" charset="-52"/>
                <a:sym typeface="Merriweather Bold"/>
              </a:rPr>
              <a:t> </a:t>
            </a:r>
            <a:r>
              <a:rPr lang="en-US" sz="1600" b="1" dirty="0" err="1">
                <a:latin typeface="Montserrat Medium" panose="020B0604020202020204" charset="-52"/>
                <a:sym typeface="Merriweather Bold"/>
              </a:rPr>
              <a:t>за</a:t>
            </a:r>
            <a:r>
              <a:rPr lang="en-US" sz="1600" b="1" dirty="0">
                <a:latin typeface="Montserrat Medium" panose="020B0604020202020204" charset="-52"/>
                <a:sym typeface="Merriweather Bold"/>
              </a:rPr>
              <a:t> </a:t>
            </a:r>
            <a:r>
              <a:rPr lang="en-US" sz="1600" b="1" dirty="0" err="1">
                <a:latin typeface="Montserrat Medium" panose="020B0604020202020204" charset="-52"/>
                <a:sym typeface="Merriweather Bold"/>
              </a:rPr>
              <a:t>вещами</a:t>
            </a:r>
            <a:r>
              <a:rPr lang="en-US" sz="1600" b="1" dirty="0">
                <a:latin typeface="Montserrat Medium" panose="020B0604020202020204" charset="-52"/>
                <a:sym typeface="Merriweather Bold"/>
              </a:rPr>
              <a:t>:</a:t>
            </a:r>
            <a:r>
              <a:rPr lang="en-US" sz="1600" dirty="0">
                <a:latin typeface="Montserrat Medium" panose="020B0604020202020204" charset="-52"/>
                <a:sym typeface="Merriweather Bold"/>
              </a:rPr>
              <a:t>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ремонтируйте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вещи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,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используйте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многоразовые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сумки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и </a:t>
            </a:r>
            <a:r>
              <a:rPr lang="en-US" sz="1600" dirty="0" err="1" smtClean="0">
                <a:latin typeface="Montserrat Medium" panose="020B0604020202020204" charset="-52"/>
                <a:sym typeface="Merriweather"/>
              </a:rPr>
              <a:t>контейнеры</a:t>
            </a:r>
            <a:r>
              <a:rPr lang="ru-RU" sz="1600" dirty="0" smtClean="0">
                <a:latin typeface="Montserrat Medium" panose="020B0604020202020204" charset="-52"/>
                <a:sym typeface="Merriweather"/>
              </a:rPr>
              <a:t>.</a:t>
            </a:r>
            <a:r>
              <a:rPr lang="en-US" sz="1600" dirty="0" smtClean="0">
                <a:latin typeface="Montserrat Medium" panose="020B0604020202020204" charset="-52"/>
                <a:sym typeface="Merriweather"/>
              </a:rPr>
              <a:t> </a:t>
            </a:r>
            <a:endParaRPr lang="ru-RU" sz="1600" dirty="0" smtClean="0">
              <a:latin typeface="Montserrat Medium" panose="020B0604020202020204" charset="-52"/>
              <a:sym typeface="Merriweather"/>
            </a:endParaRPr>
          </a:p>
          <a:p>
            <a:pPr marL="544830" lvl="1" indent="-285750" algn="just">
              <a:lnSpc>
                <a:spcPts val="3600"/>
              </a:lnSpc>
              <a:buFont typeface="Wingdings" panose="05000000000000000000" pitchFamily="2" charset="2"/>
              <a:buChar char="Ø"/>
            </a:pPr>
            <a:r>
              <a:rPr lang="en-US" sz="1600" b="1" dirty="0" err="1" smtClean="0">
                <a:latin typeface="Montserrat Medium" panose="020B0604020202020204" charset="-52"/>
                <a:sym typeface="Merriweather Bold"/>
              </a:rPr>
              <a:t>Разделение</a:t>
            </a:r>
            <a:r>
              <a:rPr lang="en-US" sz="1600" b="1" dirty="0" smtClean="0">
                <a:latin typeface="Montserrat Medium" panose="020B0604020202020204" charset="-52"/>
                <a:sym typeface="Merriweather Bold"/>
              </a:rPr>
              <a:t> </a:t>
            </a:r>
            <a:r>
              <a:rPr lang="en-US" sz="1600" b="1" dirty="0" err="1">
                <a:latin typeface="Montserrat Medium" panose="020B0604020202020204" charset="-52"/>
                <a:sym typeface="Merriweather Bold"/>
              </a:rPr>
              <a:t>обязанностей</a:t>
            </a:r>
            <a:r>
              <a:rPr lang="en-US" sz="1600" b="1" dirty="0">
                <a:latin typeface="Montserrat Medium" panose="020B0604020202020204" charset="-52"/>
                <a:sym typeface="Merriweather Bold"/>
              </a:rPr>
              <a:t>:</a:t>
            </a:r>
            <a:r>
              <a:rPr lang="en-US" sz="1600" b="1" dirty="0">
                <a:latin typeface="Montserrat Medium" panose="020B0604020202020204" charset="-52"/>
                <a:sym typeface="Merriweather"/>
              </a:rPr>
              <a:t>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распределяйте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домашние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дела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между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всеми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членами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</a:t>
            </a:r>
            <a:r>
              <a:rPr lang="en-US" sz="1600" dirty="0" err="1" smtClean="0">
                <a:latin typeface="Montserrat Medium" panose="020B0604020202020204" charset="-52"/>
                <a:sym typeface="Merriweather"/>
              </a:rPr>
              <a:t>семьи</a:t>
            </a:r>
            <a:r>
              <a:rPr lang="ru-RU" sz="1600" dirty="0" smtClean="0">
                <a:latin typeface="Montserrat Medium" panose="020B0604020202020204" charset="-52"/>
                <a:sym typeface="Merriweather"/>
              </a:rPr>
              <a:t>.</a:t>
            </a:r>
            <a:endParaRPr lang="ru-RU" sz="1600" dirty="0">
              <a:latin typeface="Montserrat Medium" panose="020B0604020202020204" charset="-52"/>
              <a:sym typeface="Merriweather"/>
            </a:endParaRPr>
          </a:p>
          <a:p>
            <a:pPr marL="544830" lvl="1" indent="-285750" algn="just">
              <a:lnSpc>
                <a:spcPts val="3600"/>
              </a:lnSpc>
              <a:buFont typeface="Wingdings" panose="05000000000000000000" pitchFamily="2" charset="2"/>
              <a:buChar char="Ø"/>
            </a:pPr>
            <a:r>
              <a:rPr lang="en-US" sz="1600" b="1" dirty="0" err="1" smtClean="0">
                <a:latin typeface="Montserrat Medium" panose="020B0604020202020204" charset="-52"/>
                <a:sym typeface="Merriweather Bold"/>
              </a:rPr>
              <a:t>Повторное</a:t>
            </a:r>
            <a:r>
              <a:rPr lang="en-US" sz="1600" b="1" dirty="0" smtClean="0">
                <a:latin typeface="Montserrat Medium" panose="020B0604020202020204" charset="-52"/>
                <a:sym typeface="Merriweather Bold"/>
              </a:rPr>
              <a:t> </a:t>
            </a:r>
            <a:r>
              <a:rPr lang="en-US" sz="1600" b="1" dirty="0" err="1">
                <a:latin typeface="Montserrat Medium" panose="020B0604020202020204" charset="-52"/>
                <a:sym typeface="Merriweather Bold"/>
              </a:rPr>
              <a:t>использование</a:t>
            </a:r>
            <a:r>
              <a:rPr lang="en-US" sz="1600" b="1" dirty="0">
                <a:latin typeface="Montserrat Medium" panose="020B0604020202020204" charset="-52"/>
                <a:sym typeface="Merriweather Bold"/>
              </a:rPr>
              <a:t>: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сдавайте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старую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одежду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и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ненужные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вещи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в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благотворительные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</a:t>
            </a:r>
            <a:r>
              <a:rPr lang="en-US" sz="1600" dirty="0" err="1" smtClean="0">
                <a:latin typeface="Montserrat Medium" panose="020B0604020202020204" charset="-52"/>
                <a:sym typeface="Merriweather"/>
              </a:rPr>
              <a:t>фонды</a:t>
            </a:r>
            <a:r>
              <a:rPr lang="ru-RU" sz="1600" dirty="0" smtClean="0">
                <a:latin typeface="Montserrat Medium" panose="020B0604020202020204" charset="-52"/>
                <a:sym typeface="Merriweather"/>
              </a:rPr>
              <a:t>.</a:t>
            </a:r>
            <a:endParaRPr lang="ru-RU" sz="1600" dirty="0">
              <a:latin typeface="Montserrat Medium" panose="020B0604020202020204" charset="-52"/>
              <a:sym typeface="Merriweather"/>
            </a:endParaRPr>
          </a:p>
          <a:p>
            <a:pPr marL="544830" lvl="1" indent="-285750" algn="just">
              <a:lnSpc>
                <a:spcPts val="3600"/>
              </a:lnSpc>
              <a:buFont typeface="Wingdings" panose="05000000000000000000" pitchFamily="2" charset="2"/>
              <a:buChar char="Ø"/>
            </a:pPr>
            <a:r>
              <a:rPr lang="en-US" sz="1600" b="1" dirty="0" err="1" smtClean="0">
                <a:latin typeface="Montserrat Medium" panose="020B0604020202020204" charset="-52"/>
                <a:sym typeface="Merriweather Bold"/>
              </a:rPr>
              <a:t>Сортировка</a:t>
            </a:r>
            <a:r>
              <a:rPr lang="en-US" sz="1600" b="1" dirty="0" smtClean="0">
                <a:latin typeface="Montserrat Medium" panose="020B0604020202020204" charset="-52"/>
                <a:sym typeface="Merriweather Bold"/>
              </a:rPr>
              <a:t> </a:t>
            </a:r>
            <a:r>
              <a:rPr lang="en-US" sz="1600" b="1" dirty="0" err="1">
                <a:latin typeface="Montserrat Medium" panose="020B0604020202020204" charset="-52"/>
                <a:sym typeface="Merriweather Bold"/>
              </a:rPr>
              <a:t>отходов</a:t>
            </a:r>
            <a:r>
              <a:rPr lang="en-US" sz="1600" b="1" dirty="0">
                <a:latin typeface="Montserrat Medium" panose="020B0604020202020204" charset="-52"/>
                <a:sym typeface="Merriweather Bold"/>
              </a:rPr>
              <a:t>: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разделяйте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мусор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: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бумага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,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пластик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,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стекло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, </a:t>
            </a:r>
            <a:r>
              <a:rPr lang="en-US" sz="1600" dirty="0" err="1" smtClean="0">
                <a:latin typeface="Montserrat Medium" panose="020B0604020202020204" charset="-52"/>
                <a:sym typeface="Merriweather"/>
              </a:rPr>
              <a:t>органика</a:t>
            </a:r>
            <a:r>
              <a:rPr lang="en-US" sz="1600" dirty="0" smtClean="0">
                <a:latin typeface="Montserrat Medium" panose="020B0604020202020204" charset="-52"/>
                <a:sym typeface="Merriweather"/>
              </a:rPr>
              <a:t>.</a:t>
            </a:r>
            <a:endParaRPr lang="ru-RU" sz="1600" dirty="0" smtClean="0">
              <a:latin typeface="Montserrat Medium" panose="020B0604020202020204" charset="-52"/>
              <a:sym typeface="Merriweather"/>
            </a:endParaRPr>
          </a:p>
          <a:p>
            <a:pPr marL="544830" lvl="1" indent="-285750" algn="just">
              <a:lnSpc>
                <a:spcPts val="3600"/>
              </a:lnSpc>
              <a:buFont typeface="Wingdings" panose="05000000000000000000" pitchFamily="2" charset="2"/>
              <a:buChar char="Ø"/>
            </a:pPr>
            <a:r>
              <a:rPr lang="en-US" sz="1600" b="1" dirty="0" err="1" smtClean="0">
                <a:latin typeface="Montserrat Medium" panose="020B0604020202020204" charset="-52"/>
                <a:sym typeface="Merriweather Bold"/>
              </a:rPr>
              <a:t>Планирование</a:t>
            </a:r>
            <a:r>
              <a:rPr lang="en-US" sz="1600" b="1" dirty="0" smtClean="0">
                <a:latin typeface="Montserrat Medium" panose="020B0604020202020204" charset="-52"/>
                <a:sym typeface="Merriweather Bold"/>
              </a:rPr>
              <a:t> </a:t>
            </a:r>
            <a:r>
              <a:rPr lang="en-US" sz="1600" b="1" dirty="0" err="1">
                <a:latin typeface="Montserrat Medium" panose="020B0604020202020204" charset="-52"/>
                <a:sym typeface="Merriweather Bold"/>
              </a:rPr>
              <a:t>времени</a:t>
            </a:r>
            <a:r>
              <a:rPr lang="en-US" sz="1600" b="1" dirty="0">
                <a:latin typeface="Montserrat Medium" panose="020B0604020202020204" charset="-52"/>
                <a:sym typeface="Merriweather Bold"/>
              </a:rPr>
              <a:t>: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составляйте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расписание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домашних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 </a:t>
            </a:r>
            <a:r>
              <a:rPr lang="en-US" sz="1600" dirty="0" err="1">
                <a:latin typeface="Montserrat Medium" panose="020B0604020202020204" charset="-52"/>
                <a:sym typeface="Merriweather"/>
              </a:rPr>
              <a:t>дел</a:t>
            </a:r>
            <a:r>
              <a:rPr lang="en-US" sz="1600" dirty="0">
                <a:latin typeface="Montserrat Medium" panose="020B0604020202020204" charset="-52"/>
                <a:sym typeface="Merriweather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388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/>
          <p:cNvSpPr txBox="1"/>
          <p:nvPr/>
        </p:nvSpPr>
        <p:spPr>
          <a:xfrm>
            <a:off x="531222" y="98520"/>
            <a:ext cx="1074637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2800" dirty="0" err="1">
                <a:latin typeface="Montserrat Medium" panose="020B0604020202020204" charset="-52"/>
                <a:sym typeface="Merriweather Bold"/>
              </a:rPr>
              <a:t>Совместное</a:t>
            </a:r>
            <a:r>
              <a:rPr lang="en-US" sz="2800" dirty="0">
                <a:latin typeface="Montserrat Medium" panose="020B0604020202020204" charset="-52"/>
                <a:sym typeface="Merriweather Bold"/>
              </a:rPr>
              <a:t> </a:t>
            </a:r>
            <a:r>
              <a:rPr lang="en-US" sz="2800" dirty="0" err="1">
                <a:latin typeface="Montserrat Medium" panose="020B0604020202020204" charset="-52"/>
                <a:sym typeface="Merriweather Bold"/>
              </a:rPr>
              <a:t>проживание</a:t>
            </a:r>
            <a:r>
              <a:rPr lang="en-US" sz="2800" dirty="0">
                <a:latin typeface="Montserrat Medium" panose="020B0604020202020204" charset="-52"/>
                <a:sym typeface="Merriweather Bold"/>
              </a:rPr>
              <a:t> </a:t>
            </a:r>
            <a:r>
              <a:rPr lang="en-US" sz="2800" dirty="0" err="1">
                <a:latin typeface="Montserrat Medium" panose="020B0604020202020204" charset="-52"/>
                <a:sym typeface="Merriweather Bold"/>
              </a:rPr>
              <a:t>молодых</a:t>
            </a:r>
            <a:r>
              <a:rPr lang="en-US" sz="2800" dirty="0">
                <a:latin typeface="Montserrat Medium" panose="020B0604020202020204" charset="-52"/>
                <a:sym typeface="Merriweather Bold"/>
              </a:rPr>
              <a:t> </a:t>
            </a:r>
            <a:r>
              <a:rPr lang="en-US" sz="2800" dirty="0" err="1">
                <a:latin typeface="Montserrat Medium" panose="020B0604020202020204" charset="-52"/>
                <a:sym typeface="Merriweather Bold"/>
              </a:rPr>
              <a:t>семей</a:t>
            </a:r>
            <a:r>
              <a:rPr lang="en-US" sz="2800" dirty="0">
                <a:latin typeface="Montserrat Medium" panose="020B0604020202020204" charset="-52"/>
                <a:sym typeface="Merriweather Bold"/>
              </a:rPr>
              <a:t> с </a:t>
            </a:r>
            <a:r>
              <a:rPr lang="en-US" sz="2800" dirty="0" err="1">
                <a:latin typeface="Montserrat Medium" panose="020B0604020202020204" charset="-52"/>
                <a:sym typeface="Merriweather Bold"/>
              </a:rPr>
              <a:t>родителями</a:t>
            </a:r>
            <a:endParaRPr lang="en-US" sz="2800" dirty="0">
              <a:latin typeface="Montserrat Medium" panose="020B0604020202020204" charset="-52"/>
              <a:sym typeface="Merriweather Bold"/>
            </a:endParaRPr>
          </a:p>
        </p:txBody>
      </p:sp>
      <p:sp>
        <p:nvSpPr>
          <p:cNvPr id="8" name="Shape 1"/>
          <p:cNvSpPr/>
          <p:nvPr/>
        </p:nvSpPr>
        <p:spPr>
          <a:xfrm>
            <a:off x="612100" y="1185557"/>
            <a:ext cx="5118140" cy="5371997"/>
          </a:xfrm>
          <a:prstGeom prst="roundRect">
            <a:avLst>
              <a:gd name="adj" fmla="val 2989"/>
            </a:avLst>
          </a:prstGeom>
          <a:solidFill>
            <a:srgbClr val="F3EFE8"/>
          </a:solidFill>
          <a:ln w="30480">
            <a:solidFill>
              <a:schemeClr val="accent6">
                <a:lumMod val="75000"/>
              </a:schemeClr>
            </a:solidFill>
            <a:prstDash val="solid"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0480" dir="2700000" algn="bl" rotWithShape="0">
              <a:srgbClr val="D9D5CE">
                <a:alpha val="100000"/>
              </a:srgbClr>
            </a:outerShdw>
          </a:effectLst>
        </p:spPr>
      </p:sp>
      <p:sp>
        <p:nvSpPr>
          <p:cNvPr id="9" name="Shape 1"/>
          <p:cNvSpPr/>
          <p:nvPr/>
        </p:nvSpPr>
        <p:spPr>
          <a:xfrm>
            <a:off x="6038799" y="1185557"/>
            <a:ext cx="5108172" cy="5371997"/>
          </a:xfrm>
          <a:prstGeom prst="roundRect">
            <a:avLst>
              <a:gd name="adj" fmla="val 2989"/>
            </a:avLst>
          </a:prstGeom>
          <a:solidFill>
            <a:srgbClr val="F3EFE8"/>
          </a:solidFill>
          <a:ln w="30480">
            <a:solidFill>
              <a:schemeClr val="accent6">
                <a:lumMod val="75000"/>
              </a:schemeClr>
            </a:solidFill>
            <a:prstDash val="solid"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0480" dir="2700000" algn="bl" rotWithShape="0">
              <a:srgbClr val="D9D5CE">
                <a:alpha val="100000"/>
              </a:srgbClr>
            </a:outerShdw>
          </a:effectLst>
        </p:spPr>
      </p:sp>
      <p:sp>
        <p:nvSpPr>
          <p:cNvPr id="10" name="Text 3"/>
          <p:cNvSpPr/>
          <p:nvPr/>
        </p:nvSpPr>
        <p:spPr>
          <a:xfrm>
            <a:off x="862802" y="1678798"/>
            <a:ext cx="4649723" cy="47481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600"/>
              </a:lnSpc>
            </a:pPr>
            <a:r>
              <a:rPr lang="ru-RU" dirty="0" smtClean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+ </a:t>
            </a:r>
            <a:r>
              <a:rPr lang="ru-RU" b="1" dirty="0" smtClean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Финансовая </a:t>
            </a:r>
            <a:r>
              <a:rPr lang="ru-RU" b="1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поддержка </a:t>
            </a:r>
            <a:r>
              <a:rPr lang="ru-RU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/>
            </a:r>
            <a:br>
              <a:rPr lang="ru-RU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</a:br>
            <a:r>
              <a:rPr lang="ru-RU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Снижение расходов на коммунальные услуги и питание.</a:t>
            </a:r>
            <a:br>
              <a:rPr lang="ru-RU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</a:br>
            <a:r>
              <a:rPr lang="ru-RU" dirty="0" smtClean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+ </a:t>
            </a:r>
            <a:r>
              <a:rPr lang="ru-RU" b="1" dirty="0" smtClean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Поддержка </a:t>
            </a:r>
            <a:r>
              <a:rPr lang="ru-RU" b="1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по уходу за детьми </a:t>
            </a:r>
            <a:r>
              <a:rPr lang="ru-RU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/>
            </a:r>
            <a:br>
              <a:rPr lang="ru-RU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</a:br>
            <a:r>
              <a:rPr lang="ru-RU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Бабушки и дедушки могут помогать в воспитании, что облегчает нагрузку на молодую семью.</a:t>
            </a:r>
            <a:br>
              <a:rPr lang="ru-RU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</a:br>
            <a:r>
              <a:rPr lang="ru-RU" dirty="0" smtClean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+ </a:t>
            </a:r>
            <a:r>
              <a:rPr lang="ru-RU" b="1" dirty="0" smtClean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Семейные </a:t>
            </a:r>
            <a:r>
              <a:rPr lang="ru-RU" b="1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традиции </a:t>
            </a:r>
            <a:r>
              <a:rPr lang="ru-RU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/>
            </a:r>
            <a:br>
              <a:rPr lang="ru-RU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</a:br>
            <a:r>
              <a:rPr lang="ru-RU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Передача опыта и традиций помогает формировать сплоченное семейное окружение.</a:t>
            </a:r>
            <a:br>
              <a:rPr lang="ru-RU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</a:br>
            <a:r>
              <a:rPr lang="ru-RU" dirty="0" smtClean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+ </a:t>
            </a:r>
            <a:r>
              <a:rPr lang="ru-RU" b="1" dirty="0" smtClean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Эмоциональная </a:t>
            </a:r>
            <a:r>
              <a:rPr lang="ru-RU" b="1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поддержка </a:t>
            </a:r>
            <a:br>
              <a:rPr lang="ru-RU" b="1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</a:br>
            <a:r>
              <a:rPr lang="ru-RU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Семейная сплоченность способствует стабильности и безопасности.</a:t>
            </a:r>
            <a:endParaRPr lang="ru-RU" dirty="0">
              <a:solidFill>
                <a:srgbClr val="131312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11" name="Text 2"/>
          <p:cNvSpPr/>
          <p:nvPr/>
        </p:nvSpPr>
        <p:spPr>
          <a:xfrm>
            <a:off x="930626" y="1268348"/>
            <a:ext cx="2621637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ru-RU" sz="2200" b="1" dirty="0" smtClean="0">
                <a:solidFill>
                  <a:srgbClr val="131312"/>
                </a:solidFill>
                <a:ea typeface="Libre Baskerville" pitchFamily="34" charset="-122"/>
              </a:rPr>
              <a:t>Плюсы:</a:t>
            </a:r>
            <a:endParaRPr lang="en-US" sz="2200" b="1" dirty="0"/>
          </a:p>
        </p:txBody>
      </p:sp>
      <p:sp>
        <p:nvSpPr>
          <p:cNvPr id="12" name="Text 2"/>
          <p:cNvSpPr/>
          <p:nvPr/>
        </p:nvSpPr>
        <p:spPr>
          <a:xfrm>
            <a:off x="6142706" y="1301551"/>
            <a:ext cx="2621637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ru-RU" sz="2200" b="1" dirty="0" smtClean="0">
                <a:solidFill>
                  <a:srgbClr val="131312"/>
                </a:solidFill>
                <a:ea typeface="Libre Baskerville" pitchFamily="34" charset="-122"/>
              </a:rPr>
              <a:t>Минусы:</a:t>
            </a:r>
            <a:endParaRPr lang="en-US" sz="2200" b="1" dirty="0"/>
          </a:p>
        </p:txBody>
      </p:sp>
      <p:sp>
        <p:nvSpPr>
          <p:cNvPr id="13" name="Text 3"/>
          <p:cNvSpPr/>
          <p:nvPr/>
        </p:nvSpPr>
        <p:spPr>
          <a:xfrm>
            <a:off x="6216728" y="1719319"/>
            <a:ext cx="4782197" cy="47481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600"/>
              </a:lnSpc>
            </a:pPr>
            <a:r>
              <a:rPr lang="ru-RU" dirty="0" smtClean="0"/>
              <a:t>– </a:t>
            </a:r>
            <a:r>
              <a:rPr lang="ru-RU" b="1" dirty="0" smtClean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Отсутствие </a:t>
            </a:r>
            <a:r>
              <a:rPr lang="ru-RU" b="1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личного пространства</a:t>
            </a:r>
            <a:r>
              <a:rPr lang="ru-RU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/>
            </a:r>
            <a:br>
              <a:rPr lang="ru-RU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</a:br>
            <a:r>
              <a:rPr lang="ru-RU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Нет места, где человек </a:t>
            </a:r>
            <a:r>
              <a:rPr lang="ru-RU" dirty="0" smtClean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может </a:t>
            </a:r>
            <a:r>
              <a:rPr lang="ru-RU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отдохнуть, заняться своими делами, чтобы его никто не беспокоил.</a:t>
            </a:r>
            <a:br>
              <a:rPr lang="ru-RU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</a:br>
            <a:r>
              <a:rPr lang="ru-RU" dirty="0" smtClean="0"/>
              <a:t>– </a:t>
            </a:r>
            <a:r>
              <a:rPr lang="ru-RU" b="1" dirty="0" smtClean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Конфликты </a:t>
            </a:r>
            <a:r>
              <a:rPr lang="ru-RU" b="1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и разногласия </a:t>
            </a:r>
            <a:r>
              <a:rPr lang="ru-RU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/>
            </a:r>
            <a:br>
              <a:rPr lang="ru-RU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</a:br>
            <a:r>
              <a:rPr lang="ru-RU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Разные воспитательные подходы или стили жизни могут вызывать споры.</a:t>
            </a:r>
            <a:br>
              <a:rPr lang="ru-RU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</a:br>
            <a:r>
              <a:rPr lang="ru-RU" dirty="0" smtClean="0"/>
              <a:t>– </a:t>
            </a:r>
            <a:r>
              <a:rPr lang="ru-RU" b="1" dirty="0" smtClean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Ограничение </a:t>
            </a:r>
            <a:r>
              <a:rPr lang="ru-RU" b="1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самостоятельности</a:t>
            </a:r>
            <a:r>
              <a:rPr lang="ru-RU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/>
            </a:r>
            <a:br>
              <a:rPr lang="ru-RU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</a:br>
            <a:r>
              <a:rPr lang="ru-RU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Возникает риск привыкания к помощи, что может затруднить развитие самостоятельности.</a:t>
            </a:r>
            <a:br>
              <a:rPr lang="ru-RU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</a:br>
            <a:r>
              <a:rPr lang="ru-RU" dirty="0" smtClean="0"/>
              <a:t>– </a:t>
            </a:r>
            <a:r>
              <a:rPr lang="ru-RU" b="1" dirty="0" smtClean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Недомолвки </a:t>
            </a:r>
            <a:r>
              <a:rPr lang="ru-RU" b="1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и давление </a:t>
            </a:r>
            <a:r>
              <a:rPr lang="ru-RU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/>
            </a:r>
            <a:br>
              <a:rPr lang="ru-RU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</a:br>
            <a:r>
              <a:rPr lang="ru-RU" dirty="0">
                <a:solidFill>
                  <a:srgbClr val="13131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Родители могут непреднамеренно вмешиваться в принятие решений молодых.</a:t>
            </a:r>
          </a:p>
        </p:txBody>
      </p:sp>
    </p:spTree>
    <p:extLst>
      <p:ext uri="{BB962C8B-B14F-4D97-AF65-F5344CB8AC3E}">
        <p14:creationId xmlns:p14="http://schemas.microsoft.com/office/powerpoint/2010/main" val="129476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052" y="932881"/>
            <a:ext cx="656626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Montserrat Medium" panose="020B0604020202020204" charset="-52"/>
              </a:rPr>
              <a:t>С</a:t>
            </a:r>
            <a:r>
              <a:rPr lang="ru-RU" sz="2200" dirty="0" smtClean="0">
                <a:latin typeface="Montserrat Medium" panose="020B0604020202020204" charset="-52"/>
              </a:rPr>
              <a:t>овместно </a:t>
            </a:r>
            <a:r>
              <a:rPr lang="ru-RU" sz="2200" dirty="0">
                <a:latin typeface="Montserrat Medium" panose="020B0604020202020204" charset="-52"/>
              </a:rPr>
              <a:t>с родителями </a:t>
            </a:r>
            <a:r>
              <a:rPr lang="ru-RU" sz="2200" dirty="0" smtClean="0">
                <a:latin typeface="Montserrat Medium" panose="020B0604020202020204" charset="-52"/>
              </a:rPr>
              <a:t>посмотрите </a:t>
            </a:r>
            <a:r>
              <a:rPr lang="ru-RU" sz="2200" dirty="0">
                <a:latin typeface="Montserrat Medium" panose="020B0604020202020204" charset="-52"/>
              </a:rPr>
              <a:t>мультфильм «Вовка в тридевятом царстве». </a:t>
            </a:r>
            <a:endParaRPr lang="ru-RU" sz="2200" dirty="0" smtClean="0">
              <a:latin typeface="Montserrat Medium" panose="020B0604020202020204" charset="-52"/>
            </a:endParaRPr>
          </a:p>
          <a:p>
            <a:pPr algn="ctr"/>
            <a:endParaRPr lang="ru-RU" sz="2200" dirty="0" smtClean="0">
              <a:latin typeface="Montserrat Medium" panose="020B0604020202020204" charset="-52"/>
            </a:endParaRPr>
          </a:p>
          <a:p>
            <a:pPr algn="ctr"/>
            <a:r>
              <a:rPr lang="ru-RU" sz="2200" dirty="0" smtClean="0">
                <a:latin typeface="Montserrat Medium" panose="020B0604020202020204" charset="-52"/>
              </a:rPr>
              <a:t>Задайте </a:t>
            </a:r>
            <a:r>
              <a:rPr lang="ru-RU" sz="2200" dirty="0">
                <a:latin typeface="Montserrat Medium" panose="020B0604020202020204" charset="-52"/>
              </a:rPr>
              <a:t>себе вопросы или обсудите их «в семейном кругу»:</a:t>
            </a:r>
          </a:p>
          <a:p>
            <a:pPr algn="ctr"/>
            <a:r>
              <a:rPr lang="ru-RU" sz="2200" dirty="0">
                <a:latin typeface="Montserrat Medium" panose="020B0604020202020204" charset="-52"/>
              </a:rPr>
              <a:t>– Какие главные семейные ценности пытаются передать персонажи мультфильма Вовке</a:t>
            </a:r>
            <a:r>
              <a:rPr lang="ru-RU" sz="2200" dirty="0" smtClean="0">
                <a:latin typeface="Montserrat Medium" panose="020B0604020202020204" charset="-52"/>
              </a:rPr>
              <a:t>?</a:t>
            </a:r>
          </a:p>
          <a:p>
            <a:pPr algn="ctr"/>
            <a:r>
              <a:rPr lang="ru-RU" sz="2200" dirty="0" smtClean="0">
                <a:latin typeface="Montserrat Medium" panose="020B0604020202020204" charset="-52"/>
              </a:rPr>
              <a:t> </a:t>
            </a:r>
            <a:endParaRPr lang="ru-RU" sz="2200" dirty="0">
              <a:latin typeface="Montserrat Medium" panose="020B0604020202020204" charset="-52"/>
            </a:endParaRPr>
          </a:p>
          <a:p>
            <a:pPr algn="ctr"/>
            <a:r>
              <a:rPr lang="ru-RU" sz="2200" dirty="0">
                <a:latin typeface="Montserrat Medium" panose="020B0604020202020204" charset="-52"/>
              </a:rPr>
              <a:t>– Похож ли Вовка на вас? Что бы взяли на заметку при организации семейного быта дома? </a:t>
            </a: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21295" y="0"/>
            <a:ext cx="4870705" cy="695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00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92161" y="3198290"/>
            <a:ext cx="925125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Тема занятия:</a:t>
            </a:r>
          </a:p>
          <a:p>
            <a:pPr algn="ctr"/>
            <a:r>
              <a:rPr lang="ru-RU" sz="40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Ведение домашнего хозяйства.</a:t>
            </a:r>
            <a:endParaRPr lang="ru-RU" sz="4000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5349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D84800-07D6-4C29-9110-5EB5C74C3B93}"/>
              </a:ext>
            </a:extLst>
          </p:cNvPr>
          <p:cNvSpPr txBox="1"/>
          <p:nvPr/>
        </p:nvSpPr>
        <p:spPr>
          <a:xfrm>
            <a:off x="69669" y="807868"/>
            <a:ext cx="103022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700" dirty="0" smtClean="0">
                <a:latin typeface="Montserrat Medium" panose="020B0604020202020204" charset="-52"/>
              </a:rPr>
              <a:t>Домашнее (семейное) </a:t>
            </a:r>
            <a:r>
              <a:rPr lang="ru-RU" sz="2700" dirty="0">
                <a:latin typeface="Montserrat Medium" panose="020B0604020202020204" charset="-52"/>
              </a:rPr>
              <a:t>хозяйство — это совместная деятельность членов семьи по содержанию </a:t>
            </a:r>
            <a:r>
              <a:rPr lang="ru-RU" sz="2700" dirty="0" smtClean="0">
                <a:latin typeface="Montserrat Medium" panose="020B0604020202020204" charset="-52"/>
              </a:rPr>
              <a:t>и </a:t>
            </a:r>
            <a:r>
              <a:rPr lang="ru-RU" sz="2700" dirty="0">
                <a:latin typeface="Montserrat Medium" panose="020B0604020202020204" charset="-52"/>
              </a:rPr>
              <a:t>благоустройству жилья, организации жизни в </a:t>
            </a:r>
            <a:r>
              <a:rPr lang="ru-RU" sz="2700" dirty="0" smtClean="0">
                <a:latin typeface="Montserrat Medium" panose="020B0604020202020204" charset="-52"/>
              </a:rPr>
              <a:t>доме</a:t>
            </a:r>
            <a:endParaRPr lang="ru-RU" sz="2700" dirty="0">
              <a:latin typeface="Montserrat Medium" panose="020B0604020202020204" charset="-52"/>
            </a:endParaRPr>
          </a:p>
        </p:txBody>
      </p:sp>
      <p:sp>
        <p:nvSpPr>
          <p:cNvPr id="9" name="Freeform 3"/>
          <p:cNvSpPr/>
          <p:nvPr/>
        </p:nvSpPr>
        <p:spPr>
          <a:xfrm rot="17924847">
            <a:off x="8397578" y="-1671917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9DB288-8275-481C-A24B-89A0A1DCBB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3930" y="2243328"/>
            <a:ext cx="6592389" cy="461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"/>
          <p:cNvSpPr/>
          <p:nvPr/>
        </p:nvSpPr>
        <p:spPr>
          <a:xfrm>
            <a:off x="402602" y="1577243"/>
            <a:ext cx="5684690" cy="992415"/>
          </a:xfrm>
          <a:prstGeom prst="roundRect">
            <a:avLst>
              <a:gd name="adj" fmla="val 5307"/>
            </a:avLst>
          </a:prstGeom>
          <a:noFill/>
          <a:ln w="22860">
            <a:solidFill>
              <a:srgbClr val="4A6B6A"/>
            </a:solidFill>
            <a:prstDash val="solid"/>
          </a:ln>
        </p:spPr>
      </p:sp>
      <p:sp>
        <p:nvSpPr>
          <p:cNvPr id="34" name="Shape 3"/>
          <p:cNvSpPr/>
          <p:nvPr/>
        </p:nvSpPr>
        <p:spPr>
          <a:xfrm>
            <a:off x="372251" y="2804704"/>
            <a:ext cx="5715042" cy="992415"/>
          </a:xfrm>
          <a:prstGeom prst="roundRect">
            <a:avLst>
              <a:gd name="adj" fmla="val 5307"/>
            </a:avLst>
          </a:prstGeom>
          <a:noFill/>
          <a:ln w="22860">
            <a:solidFill>
              <a:srgbClr val="4A6B6A"/>
            </a:solidFill>
            <a:prstDash val="solid"/>
          </a:ln>
        </p:spPr>
      </p:sp>
      <p:sp>
        <p:nvSpPr>
          <p:cNvPr id="35" name="Shape 3"/>
          <p:cNvSpPr/>
          <p:nvPr/>
        </p:nvSpPr>
        <p:spPr>
          <a:xfrm>
            <a:off x="402601" y="4030814"/>
            <a:ext cx="5684692" cy="992415"/>
          </a:xfrm>
          <a:prstGeom prst="roundRect">
            <a:avLst>
              <a:gd name="adj" fmla="val 5307"/>
            </a:avLst>
          </a:prstGeom>
          <a:noFill/>
          <a:ln w="22860">
            <a:solidFill>
              <a:srgbClr val="4A6B6A"/>
            </a:solidFill>
            <a:prstDash val="solid"/>
          </a:ln>
        </p:spPr>
      </p:sp>
      <p:sp>
        <p:nvSpPr>
          <p:cNvPr id="36" name="Shape 3"/>
          <p:cNvSpPr/>
          <p:nvPr/>
        </p:nvSpPr>
        <p:spPr>
          <a:xfrm>
            <a:off x="402601" y="5256924"/>
            <a:ext cx="5684692" cy="992415"/>
          </a:xfrm>
          <a:prstGeom prst="roundRect">
            <a:avLst>
              <a:gd name="adj" fmla="val 5307"/>
            </a:avLst>
          </a:prstGeom>
          <a:noFill/>
          <a:ln w="22860">
            <a:solidFill>
              <a:srgbClr val="4A6B6A"/>
            </a:solidFill>
            <a:prstDash val="solid"/>
          </a:ln>
        </p:spPr>
      </p:sp>
      <p:sp>
        <p:nvSpPr>
          <p:cNvPr id="37" name="Text 5"/>
          <p:cNvSpPr/>
          <p:nvPr/>
        </p:nvSpPr>
        <p:spPr>
          <a:xfrm>
            <a:off x="791375" y="5386696"/>
            <a:ext cx="4618044" cy="195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00"/>
              </a:lnSpc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Управление временем:</a:t>
            </a:r>
          </a:p>
        </p:txBody>
      </p:sp>
      <p:sp>
        <p:nvSpPr>
          <p:cNvPr id="38" name="Text 5"/>
          <p:cNvSpPr/>
          <p:nvPr/>
        </p:nvSpPr>
        <p:spPr>
          <a:xfrm>
            <a:off x="960248" y="4140989"/>
            <a:ext cx="4618044" cy="195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00"/>
              </a:lnSpc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Эмоциональная составляющая: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</p:txBody>
      </p:sp>
      <p:sp>
        <p:nvSpPr>
          <p:cNvPr id="39" name="Text 5"/>
          <p:cNvSpPr/>
          <p:nvPr/>
        </p:nvSpPr>
        <p:spPr>
          <a:xfrm>
            <a:off x="920750" y="2899054"/>
            <a:ext cx="4618044" cy="195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00"/>
              </a:lnSpc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Бытовые обязанности: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</p:txBody>
      </p:sp>
      <p:sp>
        <p:nvSpPr>
          <p:cNvPr id="40" name="Text 5"/>
          <p:cNvSpPr/>
          <p:nvPr/>
        </p:nvSpPr>
        <p:spPr>
          <a:xfrm>
            <a:off x="935925" y="1659164"/>
            <a:ext cx="4618044" cy="195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00"/>
              </a:lnSpc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Финансовая составляющая: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</p:txBody>
      </p:sp>
      <p:sp>
        <p:nvSpPr>
          <p:cNvPr id="42" name="Text 6"/>
          <p:cNvSpPr/>
          <p:nvPr/>
        </p:nvSpPr>
        <p:spPr>
          <a:xfrm>
            <a:off x="-154488" y="1926106"/>
            <a:ext cx="6847516" cy="874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Оплата счетов, планирование бюджета, накопления.</a:t>
            </a:r>
          </a:p>
          <a:p>
            <a:pPr algn="ctr">
              <a:lnSpc>
                <a:spcPts val="21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Важность разумного расходования средств.</a:t>
            </a:r>
          </a:p>
        </p:txBody>
      </p:sp>
      <p:sp>
        <p:nvSpPr>
          <p:cNvPr id="43" name="Text 6"/>
          <p:cNvSpPr/>
          <p:nvPr/>
        </p:nvSpPr>
        <p:spPr>
          <a:xfrm>
            <a:off x="-178811" y="3161856"/>
            <a:ext cx="6847516" cy="874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Уборка, стирка, готовка, поддержание порядка.</a:t>
            </a:r>
          </a:p>
          <a:p>
            <a:pPr algn="ctr">
              <a:lnSpc>
                <a:spcPts val="21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Роль каждого члена семьи в выполнении задач.</a:t>
            </a:r>
          </a:p>
        </p:txBody>
      </p:sp>
      <p:sp>
        <p:nvSpPr>
          <p:cNvPr id="52" name="Text 6"/>
          <p:cNvSpPr/>
          <p:nvPr/>
        </p:nvSpPr>
        <p:spPr>
          <a:xfrm>
            <a:off x="372250" y="4386886"/>
            <a:ext cx="5654081" cy="874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Поддержка друг друга, забота, совместное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времяпрепровождение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.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Quattrocento" pitchFamily="34" charset="0"/>
              <a:cs typeface="Quattrocento" pitchFamily="34" charset="-120"/>
            </a:endParaRPr>
          </a:p>
        </p:txBody>
      </p:sp>
      <p:sp>
        <p:nvSpPr>
          <p:cNvPr id="53" name="Text 6"/>
          <p:cNvSpPr/>
          <p:nvPr/>
        </p:nvSpPr>
        <p:spPr>
          <a:xfrm>
            <a:off x="-323361" y="5658631"/>
            <a:ext cx="6847516" cy="874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Планирование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и распределение семейных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дел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. 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Quattrocento" pitchFamily="34" charset="0"/>
              <a:cs typeface="Quattrocento" pitchFamily="34" charset="-120"/>
            </a:endParaRPr>
          </a:p>
          <a:p>
            <a:pPr algn="ctr">
              <a:lnSpc>
                <a:spcPts val="21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 Совмещение работы, учёбы и отдыха.</a:t>
            </a:r>
          </a:p>
        </p:txBody>
      </p:sp>
      <p:sp>
        <p:nvSpPr>
          <p:cNvPr id="18" name="TextBox 8"/>
          <p:cNvSpPr txBox="1"/>
          <p:nvPr/>
        </p:nvSpPr>
        <p:spPr>
          <a:xfrm>
            <a:off x="372250" y="496133"/>
            <a:ext cx="9416184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2800" dirty="0" err="1" smtClean="0">
                <a:latin typeface="Montserrat Medium" panose="020B0604020202020204" charset="-52"/>
                <a:sym typeface="Merriweather Bold"/>
              </a:rPr>
              <a:t>Основные</a:t>
            </a:r>
            <a:r>
              <a:rPr lang="en-US" sz="2800" dirty="0" smtClean="0">
                <a:latin typeface="Montserrat Medium" panose="020B0604020202020204" charset="-52"/>
                <a:sym typeface="Merriweather Bold"/>
              </a:rPr>
              <a:t> </a:t>
            </a:r>
            <a:r>
              <a:rPr lang="en-US" sz="2800" dirty="0" err="1" smtClean="0">
                <a:latin typeface="Montserrat Medium" panose="020B0604020202020204" charset="-52"/>
                <a:sym typeface="Merriweather Bold"/>
              </a:rPr>
              <a:t>составляющие</a:t>
            </a:r>
            <a:r>
              <a:rPr lang="en-US" sz="2800" dirty="0" smtClean="0">
                <a:latin typeface="Montserrat Medium" panose="020B0604020202020204" charset="-52"/>
                <a:sym typeface="Merriweather Bold"/>
              </a:rPr>
              <a:t> </a:t>
            </a:r>
            <a:r>
              <a:rPr lang="en-US" sz="2800" dirty="0" err="1" smtClean="0">
                <a:latin typeface="Montserrat Medium" panose="020B0604020202020204" charset="-52"/>
                <a:sym typeface="Merriweather Bold"/>
              </a:rPr>
              <a:t>семейного</a:t>
            </a:r>
            <a:r>
              <a:rPr lang="en-US" sz="2800" dirty="0" smtClean="0">
                <a:latin typeface="Montserrat Medium" panose="020B0604020202020204" charset="-52"/>
                <a:sym typeface="Merriweather Bold"/>
              </a:rPr>
              <a:t> </a:t>
            </a:r>
            <a:r>
              <a:rPr lang="en-US" sz="2800" dirty="0" err="1" smtClean="0">
                <a:latin typeface="Montserrat Medium" panose="020B0604020202020204" charset="-52"/>
                <a:sym typeface="Merriweather Bold"/>
              </a:rPr>
              <a:t>хозяйства</a:t>
            </a:r>
            <a:r>
              <a:rPr lang="ru-RU" sz="2800" dirty="0" smtClean="0">
                <a:latin typeface="Montserrat Medium" panose="020B0604020202020204" charset="-52"/>
                <a:sym typeface="Merriweather Bold"/>
              </a:rPr>
              <a:t>:</a:t>
            </a:r>
            <a:endParaRPr lang="en-US" sz="2800" dirty="0">
              <a:latin typeface="Montserrat Medium" panose="020B0604020202020204" charset="-52"/>
              <a:sym typeface="Merriweather Bold"/>
            </a:endParaRPr>
          </a:p>
        </p:txBody>
      </p:sp>
      <p:sp>
        <p:nvSpPr>
          <p:cNvPr id="23" name="Freeform 9"/>
          <p:cNvSpPr/>
          <p:nvPr/>
        </p:nvSpPr>
        <p:spPr>
          <a:xfrm>
            <a:off x="6415105" y="1577243"/>
            <a:ext cx="4483833" cy="4410917"/>
          </a:xfrm>
          <a:custGeom>
            <a:avLst/>
            <a:gdLst/>
            <a:ahLst/>
            <a:cxnLst/>
            <a:rect l="l" t="t" r="r" b="b"/>
            <a:pathLst>
              <a:path w="6788285" h="6788285">
                <a:moveTo>
                  <a:pt x="0" y="0"/>
                </a:moveTo>
                <a:lnTo>
                  <a:pt x="6788285" y="0"/>
                </a:lnTo>
                <a:lnTo>
                  <a:pt x="6788285" y="6788285"/>
                </a:lnTo>
                <a:lnTo>
                  <a:pt x="0" y="67882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3"/>
          <p:cNvSpPr/>
          <p:nvPr/>
        </p:nvSpPr>
        <p:spPr>
          <a:xfrm rot="18368616">
            <a:off x="8198147" y="-1735829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5389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6"/>
          <p:cNvSpPr/>
          <p:nvPr/>
        </p:nvSpPr>
        <p:spPr>
          <a:xfrm>
            <a:off x="548640" y="1387062"/>
            <a:ext cx="5866465" cy="874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4000"/>
              </a:lnSpc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1.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Нарисуйте круг и разделите его на сектора, каждый из которых обозначает одну из составляющих семейного хозяйства (финансы, быт, эмоции, время).</a:t>
            </a:r>
          </a:p>
          <a:p>
            <a:pPr algn="ctr">
              <a:lnSpc>
                <a:spcPct val="114000"/>
              </a:lnSpc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2. В каждом секторе запишите основные задачи, которые выполняются в семье.</a:t>
            </a:r>
          </a:p>
        </p:txBody>
      </p:sp>
      <p:sp>
        <p:nvSpPr>
          <p:cNvPr id="18" name="TextBox 8"/>
          <p:cNvSpPr txBox="1"/>
          <p:nvPr/>
        </p:nvSpPr>
        <p:spPr>
          <a:xfrm>
            <a:off x="372250" y="496133"/>
            <a:ext cx="9416184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2800" dirty="0" err="1" smtClean="0">
                <a:latin typeface="Montserrat Medium" panose="020B0604020202020204" charset="-52"/>
                <a:sym typeface="Merriweather Bold"/>
              </a:rPr>
              <a:t>Основные</a:t>
            </a:r>
            <a:r>
              <a:rPr lang="en-US" sz="2800" dirty="0" smtClean="0">
                <a:latin typeface="Montserrat Medium" panose="020B0604020202020204" charset="-52"/>
                <a:sym typeface="Merriweather Bold"/>
              </a:rPr>
              <a:t> </a:t>
            </a:r>
            <a:r>
              <a:rPr lang="en-US" sz="2800" dirty="0" err="1" smtClean="0">
                <a:latin typeface="Montserrat Medium" panose="020B0604020202020204" charset="-52"/>
                <a:sym typeface="Merriweather Bold"/>
              </a:rPr>
              <a:t>составляющие</a:t>
            </a:r>
            <a:r>
              <a:rPr lang="en-US" sz="2800" dirty="0" smtClean="0">
                <a:latin typeface="Montserrat Medium" panose="020B0604020202020204" charset="-52"/>
                <a:sym typeface="Merriweather Bold"/>
              </a:rPr>
              <a:t> </a:t>
            </a:r>
            <a:r>
              <a:rPr lang="en-US" sz="2800" dirty="0" err="1" smtClean="0">
                <a:latin typeface="Montserrat Medium" panose="020B0604020202020204" charset="-52"/>
                <a:sym typeface="Merriweather Bold"/>
              </a:rPr>
              <a:t>семейного</a:t>
            </a:r>
            <a:r>
              <a:rPr lang="en-US" sz="2800" dirty="0" smtClean="0">
                <a:latin typeface="Montserrat Medium" panose="020B0604020202020204" charset="-52"/>
                <a:sym typeface="Merriweather Bold"/>
              </a:rPr>
              <a:t> </a:t>
            </a:r>
            <a:r>
              <a:rPr lang="en-US" sz="2800" dirty="0" err="1" smtClean="0">
                <a:latin typeface="Montserrat Medium" panose="020B0604020202020204" charset="-52"/>
                <a:sym typeface="Merriweather Bold"/>
              </a:rPr>
              <a:t>хозяйства</a:t>
            </a:r>
            <a:r>
              <a:rPr lang="ru-RU" sz="2800" dirty="0" smtClean="0">
                <a:latin typeface="Montserrat Medium" panose="020B0604020202020204" charset="-52"/>
                <a:sym typeface="Merriweather Bold"/>
              </a:rPr>
              <a:t>:</a:t>
            </a:r>
            <a:endParaRPr lang="en-US" sz="2800" dirty="0">
              <a:latin typeface="Montserrat Medium" panose="020B0604020202020204" charset="-52"/>
              <a:sym typeface="Merriweather Bold"/>
            </a:endParaRPr>
          </a:p>
        </p:txBody>
      </p:sp>
      <p:sp>
        <p:nvSpPr>
          <p:cNvPr id="23" name="Freeform 9"/>
          <p:cNvSpPr/>
          <p:nvPr/>
        </p:nvSpPr>
        <p:spPr>
          <a:xfrm>
            <a:off x="6415105" y="1577243"/>
            <a:ext cx="4483833" cy="4410917"/>
          </a:xfrm>
          <a:custGeom>
            <a:avLst/>
            <a:gdLst/>
            <a:ahLst/>
            <a:cxnLst/>
            <a:rect l="l" t="t" r="r" b="b"/>
            <a:pathLst>
              <a:path w="6788285" h="6788285">
                <a:moveTo>
                  <a:pt x="0" y="0"/>
                </a:moveTo>
                <a:lnTo>
                  <a:pt x="6788285" y="0"/>
                </a:lnTo>
                <a:lnTo>
                  <a:pt x="6788285" y="6788285"/>
                </a:lnTo>
                <a:lnTo>
                  <a:pt x="0" y="67882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3"/>
          <p:cNvSpPr/>
          <p:nvPr/>
        </p:nvSpPr>
        <p:spPr>
          <a:xfrm rot="18368616">
            <a:off x="8198147" y="-1735829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2"/>
          <p:cNvSpPr txBox="1"/>
          <p:nvPr/>
        </p:nvSpPr>
        <p:spPr>
          <a:xfrm>
            <a:off x="483333" y="4268105"/>
            <a:ext cx="9514107" cy="2346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2800" dirty="0" err="1" smtClean="0">
                <a:latin typeface="Montserrat Medium" panose="020B0604020202020204" charset="-52"/>
                <a:sym typeface="Merriweather Bold"/>
              </a:rPr>
              <a:t>Давай</a:t>
            </a:r>
            <a:r>
              <a:rPr lang="ru-RU" sz="2800" dirty="0" smtClean="0">
                <a:latin typeface="Montserrat Medium" panose="020B0604020202020204" charset="-52"/>
                <a:sym typeface="Merriweather Bold"/>
              </a:rPr>
              <a:t>те</a:t>
            </a:r>
            <a:r>
              <a:rPr lang="en-US" sz="2800" dirty="0" smtClean="0">
                <a:latin typeface="Montserrat Medium" panose="020B0604020202020204" charset="-52"/>
                <a:sym typeface="Merriweather Bold"/>
              </a:rPr>
              <a:t> </a:t>
            </a:r>
            <a:r>
              <a:rPr lang="en-US" sz="2800" dirty="0" err="1">
                <a:latin typeface="Montserrat Medium" panose="020B0604020202020204" charset="-52"/>
                <a:sym typeface="Merriweather Bold"/>
              </a:rPr>
              <a:t>обсудим</a:t>
            </a:r>
            <a:r>
              <a:rPr lang="en-US" sz="2800" dirty="0">
                <a:latin typeface="Montserrat Medium" panose="020B0604020202020204" charset="-52"/>
                <a:sym typeface="Merriweather Bold"/>
              </a:rPr>
              <a:t>:</a:t>
            </a:r>
          </a:p>
          <a:p>
            <a:pPr marL="647702" lvl="1" indent="-323851" algn="l">
              <a:lnSpc>
                <a:spcPts val="4500"/>
              </a:lnSpc>
              <a:buFont typeface="Arial"/>
              <a:buChar char="•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  <a:sym typeface="Merriweather"/>
              </a:rPr>
              <a:t>Какие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  <a:sym typeface="Merriweather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  <a:sym typeface="Merriweather"/>
              </a:rPr>
              <a:t>задачи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  <a:sym typeface="Merriweather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  <a:sym typeface="Merriweather"/>
              </a:rPr>
              <a:t>кажутся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  <a:sym typeface="Merriweather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  <a:sym typeface="Merriweather"/>
              </a:rPr>
              <a:t>самыми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  <a:sym typeface="Merriweather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  <a:sym typeface="Merriweather"/>
              </a:rPr>
              <a:t>сложными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  <a:sym typeface="Merriweather"/>
              </a:rPr>
              <a:t>?</a:t>
            </a:r>
          </a:p>
          <a:p>
            <a:pPr marL="647702" lvl="1" indent="-323851" algn="l">
              <a:lnSpc>
                <a:spcPts val="4500"/>
              </a:lnSpc>
              <a:buFont typeface="Arial"/>
              <a:buChar char="•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  <a:sym typeface="Merriweather"/>
              </a:rPr>
              <a:t>Как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  <a:sym typeface="Merriweather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  <a:sym typeface="Merriweather"/>
              </a:rPr>
              <a:t>распределение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  <a:sym typeface="Merriweather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  <a:sym typeface="Merriweather"/>
              </a:rPr>
              <a:t>обязанностей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  <a:sym typeface="Merriweather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  <a:sym typeface="Merriweather"/>
              </a:rPr>
              <a:t>помогает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  <a:sym typeface="Merriweather"/>
              </a:rPr>
              <a:t> </a:t>
            </a:r>
            <a:endParaRPr lang="ru-RU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Quattrocento" pitchFamily="34" charset="0"/>
              <a:cs typeface="Quattrocento" pitchFamily="34" charset="-120"/>
              <a:sym typeface="Merriweather"/>
            </a:endParaRPr>
          </a:p>
          <a:p>
            <a:pPr marL="323851" lvl="1" algn="l">
              <a:lnSpc>
                <a:spcPts val="4500"/>
              </a:lnSpc>
            </a:pP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  <a:sym typeface="Merriweather"/>
              </a:rPr>
              <a:t>справляться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  <a:sym typeface="Merriweather"/>
              </a:rPr>
              <a:t>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  <a:sym typeface="Merriweather"/>
              </a:rPr>
              <a:t>с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  <a:sym typeface="Merriweather"/>
              </a:rPr>
              <a:t>ними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  <a:sym typeface="Merriweather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4980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TuFeD\Downloads\Семейные обязанност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2" y="1491221"/>
            <a:ext cx="6464736" cy="401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TuFeD\Downloads\Семейные обязанности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537" y="1491220"/>
            <a:ext cx="4184915" cy="401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3"/>
          <p:cNvSpPr/>
          <p:nvPr/>
        </p:nvSpPr>
        <p:spPr>
          <a:xfrm rot="17804830">
            <a:off x="8778458" y="-1001064"/>
            <a:ext cx="2975785" cy="3432429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5550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D84800-07D6-4C29-9110-5EB5C74C3B93}"/>
              </a:ext>
            </a:extLst>
          </p:cNvPr>
          <p:cNvSpPr txBox="1"/>
          <p:nvPr/>
        </p:nvSpPr>
        <p:spPr>
          <a:xfrm>
            <a:off x="4781005" y="1558807"/>
            <a:ext cx="628951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Montserrat Medium" panose="020B0604020202020204" charset="-52"/>
              </a:rPr>
              <a:t>Кто выполняет следующие обязанности в вашей </a:t>
            </a:r>
            <a:r>
              <a:rPr lang="ru-RU" sz="2800" dirty="0" smtClean="0">
                <a:latin typeface="Montserrat Medium" panose="020B0604020202020204" charset="-52"/>
              </a:rPr>
              <a:t>семье:</a:t>
            </a:r>
          </a:p>
          <a:p>
            <a:r>
              <a:rPr lang="ru-RU" sz="2000" dirty="0" smtClean="0">
                <a:latin typeface="Montserrat Medium" panose="020B0604020202020204" charset="-52"/>
              </a:rPr>
              <a:t> - </a:t>
            </a:r>
            <a:r>
              <a:rPr lang="ru-RU" sz="2000" dirty="0">
                <a:latin typeface="Montserrat Medium" panose="020B0604020202020204" charset="-52"/>
              </a:rPr>
              <a:t>мытьё посуды,</a:t>
            </a:r>
          </a:p>
          <a:p>
            <a:r>
              <a:rPr lang="ru-RU" sz="2000" dirty="0">
                <a:latin typeface="Montserrat Medium" panose="020B0604020202020204" charset="-52"/>
              </a:rPr>
              <a:t> - приготовление еды,</a:t>
            </a:r>
          </a:p>
          <a:p>
            <a:r>
              <a:rPr lang="ru-RU" sz="2000" dirty="0">
                <a:latin typeface="Montserrat Medium" panose="020B0604020202020204" charset="-52"/>
              </a:rPr>
              <a:t> - мелкий ремонт,</a:t>
            </a:r>
          </a:p>
          <a:p>
            <a:r>
              <a:rPr lang="ru-RU" sz="2000" dirty="0">
                <a:latin typeface="Montserrat Medium" panose="020B0604020202020204" charset="-52"/>
              </a:rPr>
              <a:t> - мытьё окон,</a:t>
            </a:r>
          </a:p>
          <a:p>
            <a:r>
              <a:rPr lang="ru-RU" sz="2000" dirty="0">
                <a:latin typeface="Montserrat Medium" panose="020B0604020202020204" charset="-52"/>
              </a:rPr>
              <a:t> - стирка белья,</a:t>
            </a:r>
          </a:p>
          <a:p>
            <a:r>
              <a:rPr lang="ru-RU" sz="2000" dirty="0">
                <a:latin typeface="Montserrat Medium" panose="020B0604020202020204" charset="-52"/>
              </a:rPr>
              <a:t> - сервировка стола,</a:t>
            </a:r>
          </a:p>
          <a:p>
            <a:r>
              <a:rPr lang="ru-RU" sz="2000" dirty="0">
                <a:latin typeface="Montserrat Medium" panose="020B0604020202020204" charset="-52"/>
              </a:rPr>
              <a:t> - чистка обуви,</a:t>
            </a:r>
          </a:p>
          <a:p>
            <a:r>
              <a:rPr lang="ru-RU" sz="2000" dirty="0">
                <a:latin typeface="Montserrat Medium" panose="020B0604020202020204" charset="-52"/>
              </a:rPr>
              <a:t> - покупка продуктов,</a:t>
            </a:r>
          </a:p>
          <a:p>
            <a:r>
              <a:rPr lang="ru-RU" sz="2000" dirty="0">
                <a:latin typeface="Montserrat Medium" panose="020B0604020202020204" charset="-52"/>
              </a:rPr>
              <a:t> - уход за домашними животными,</a:t>
            </a:r>
          </a:p>
          <a:p>
            <a:r>
              <a:rPr lang="ru-RU" sz="2000" dirty="0">
                <a:latin typeface="Montserrat Medium" panose="020B0604020202020204" charset="-52"/>
              </a:rPr>
              <a:t> - глажка </a:t>
            </a:r>
            <a:r>
              <a:rPr lang="ru-RU" sz="2000" dirty="0" smtClean="0">
                <a:latin typeface="Montserrat Medium" panose="020B0604020202020204" charset="-52"/>
              </a:rPr>
              <a:t>одежды,</a:t>
            </a:r>
          </a:p>
          <a:p>
            <a:r>
              <a:rPr lang="ru-RU" sz="2000" dirty="0">
                <a:latin typeface="Montserrat Medium" panose="020B0604020202020204" charset="-52"/>
              </a:rPr>
              <a:t> - </a:t>
            </a:r>
            <a:r>
              <a:rPr lang="ru-RU" sz="2000" dirty="0" smtClean="0">
                <a:latin typeface="Montserrat Medium" panose="020B0604020202020204" charset="-52"/>
              </a:rPr>
              <a:t>вынести мусор</a:t>
            </a:r>
            <a:r>
              <a:rPr lang="ru-RU" sz="2000" dirty="0">
                <a:latin typeface="Montserrat Medium" panose="020B0604020202020204" charset="-52"/>
              </a:rPr>
              <a:t>.</a:t>
            </a:r>
          </a:p>
          <a:p>
            <a:pPr algn="ctr"/>
            <a:endParaRPr lang="ru-RU" sz="2800" dirty="0">
              <a:latin typeface="Montserrat Medium" panose="020B0604020202020204" charset="-52"/>
            </a:endParaRPr>
          </a:p>
        </p:txBody>
      </p:sp>
      <p:sp>
        <p:nvSpPr>
          <p:cNvPr id="9" name="Freeform 3"/>
          <p:cNvSpPr/>
          <p:nvPr/>
        </p:nvSpPr>
        <p:spPr>
          <a:xfrm rot="16969843">
            <a:off x="8080256" y="-1617358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5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36269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674394" y="2813943"/>
            <a:ext cx="9026823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25"/>
              </a:lnSpc>
            </a:pPr>
            <a:r>
              <a:rPr lang="en-US" sz="3708" b="1" dirty="0">
                <a:solidFill>
                  <a:srgbClr val="233939"/>
                </a:solidFill>
                <a:latin typeface="Comicsman One" panose="02080603020202020204" pitchFamily="18" charset="0"/>
                <a:ea typeface="Syne Bold" pitchFamily="34" charset="-122"/>
                <a:cs typeface="Syne Bold" pitchFamily="34" charset="-120"/>
              </a:rPr>
              <a:t>Организация личного пространства</a:t>
            </a:r>
            <a:endParaRPr lang="en-US" sz="3708" dirty="0">
              <a:latin typeface="Comicsman One" panose="020806030202020202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61492" y="3895230"/>
            <a:ext cx="3496965" cy="2304356"/>
          </a:xfrm>
          <a:prstGeom prst="roundRect">
            <a:avLst>
              <a:gd name="adj" fmla="val 3445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78224" y="4008635"/>
            <a:ext cx="3484264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b="1" dirty="0">
                <a:solidFill>
                  <a:srgbClr val="3B4E4E"/>
                </a:solidFill>
                <a:latin typeface="Comic Sans MS" panose="030F0702030302020204" pitchFamily="66" charset="0"/>
                <a:ea typeface="Syne Bold" pitchFamily="34" charset="-122"/>
                <a:cs typeface="Syne Bold" pitchFamily="34" charset="-120"/>
              </a:rPr>
              <a:t>Порядок на рабочем столе</a:t>
            </a:r>
            <a:endParaRPr lang="en-US" sz="1833" dirty="0">
              <a:latin typeface="Comic Sans MS" panose="030F0702030302020204" pitchFamily="66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56853" y="4499273"/>
            <a:ext cx="3106242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67" dirty="0">
                <a:solidFill>
                  <a:srgbClr val="3B4E4E"/>
                </a:solidFill>
                <a:latin typeface="Comic Sans MS" panose="030F0702030302020204" pitchFamily="66" charset="0"/>
                <a:ea typeface="Overpass Light" pitchFamily="34" charset="-122"/>
                <a:cs typeface="Overpass Light" pitchFamily="34" charset="-120"/>
              </a:rPr>
              <a:t>Уборка и организация рабочего места для учебы: учебники, тетради, канцелярские принадлежности</a:t>
            </a:r>
            <a:r>
              <a:rPr lang="en-US" sz="1667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.</a:t>
            </a:r>
            <a:endParaRPr lang="en-US" sz="1667" dirty="0"/>
          </a:p>
        </p:txBody>
      </p:sp>
      <p:sp>
        <p:nvSpPr>
          <p:cNvPr id="7" name="Shape 4"/>
          <p:cNvSpPr/>
          <p:nvPr/>
        </p:nvSpPr>
        <p:spPr>
          <a:xfrm>
            <a:off x="4353818" y="3940654"/>
            <a:ext cx="3496965" cy="2304356"/>
          </a:xfrm>
          <a:prstGeom prst="roundRect">
            <a:avLst>
              <a:gd name="adj" fmla="val 3445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542830" y="4090591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b="1" dirty="0">
                <a:solidFill>
                  <a:srgbClr val="3B4E4E"/>
                </a:solidFill>
                <a:latin typeface="Comic Sans MS" panose="030F0702030302020204" pitchFamily="66" charset="0"/>
                <a:ea typeface="Syne Bold" pitchFamily="34" charset="-122"/>
                <a:cs typeface="Syne Bold" pitchFamily="34" charset="-120"/>
              </a:rPr>
              <a:t>Чистота в комнате</a:t>
            </a:r>
            <a:endParaRPr lang="en-US" sz="1833" dirty="0">
              <a:latin typeface="Comic Sans MS" panose="030F0702030302020204" pitchFamily="66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542830" y="4499272"/>
            <a:ext cx="3106242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67" dirty="0">
                <a:solidFill>
                  <a:srgbClr val="3B4E4E"/>
                </a:solidFill>
                <a:latin typeface="Comic Sans MS" panose="030F0702030302020204" pitchFamily="66" charset="0"/>
                <a:ea typeface="Overpass Light" pitchFamily="34" charset="-122"/>
                <a:cs typeface="Overpass Light" pitchFamily="34" charset="-120"/>
              </a:rPr>
              <a:t>Поддержание чистоты в своей комнате: уборка мусора, пыли, своевременная стирка</a:t>
            </a:r>
            <a:r>
              <a:rPr lang="en-US" sz="1667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.</a:t>
            </a:r>
            <a:endParaRPr lang="en-US" sz="1667" dirty="0"/>
          </a:p>
        </p:txBody>
      </p:sp>
      <p:sp>
        <p:nvSpPr>
          <p:cNvPr id="10" name="Shape 7"/>
          <p:cNvSpPr/>
          <p:nvPr/>
        </p:nvSpPr>
        <p:spPr>
          <a:xfrm>
            <a:off x="8033444" y="3895230"/>
            <a:ext cx="3496965" cy="2304356"/>
          </a:xfrm>
          <a:prstGeom prst="roundRect">
            <a:avLst>
              <a:gd name="adj" fmla="val 3445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228807" y="4090591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b="1" dirty="0">
                <a:solidFill>
                  <a:srgbClr val="3B4E4E"/>
                </a:solidFill>
                <a:latin typeface="Comic Sans MS" panose="030F0702030302020204" pitchFamily="66" charset="0"/>
                <a:ea typeface="Syne Bold" pitchFamily="34" charset="-122"/>
                <a:cs typeface="Syne Bold" pitchFamily="34" charset="-120"/>
              </a:rPr>
              <a:t>Место для всего</a:t>
            </a:r>
            <a:endParaRPr lang="en-US" sz="1833" dirty="0">
              <a:latin typeface="Comic Sans MS" panose="030F0702030302020204" pitchFamily="66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8228807" y="4499273"/>
            <a:ext cx="3106242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67" dirty="0">
                <a:solidFill>
                  <a:srgbClr val="3B4E4E"/>
                </a:solidFill>
                <a:latin typeface="Comic Sans MS" panose="030F0702030302020204" pitchFamily="66" charset="0"/>
                <a:ea typeface="Overpass Light" pitchFamily="34" charset="-122"/>
                <a:cs typeface="Overpass Light" pitchFamily="34" charset="-120"/>
              </a:rPr>
              <a:t>Хранение вещей: организация шкафов, полок и ящиков для хранения одежды, игрушек и других предметов</a:t>
            </a:r>
            <a:r>
              <a:rPr lang="en-US" sz="1458" dirty="0">
                <a:solidFill>
                  <a:srgbClr val="3B4E4E"/>
                </a:solidFill>
                <a:latin typeface="Comic Sans MS" panose="030F0702030302020204" pitchFamily="66" charset="0"/>
                <a:ea typeface="Overpass Light" pitchFamily="34" charset="-122"/>
                <a:cs typeface="Overpass Light" pitchFamily="34" charset="-120"/>
              </a:rPr>
              <a:t>.</a:t>
            </a:r>
            <a:endParaRPr lang="en-US" sz="1458" dirty="0">
              <a:latin typeface="Comic Sans MS" panose="030F0702030302020204" pitchFamily="66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C319439-4CEE-447F-B23E-BF4D61B64431}"/>
              </a:ext>
            </a:extLst>
          </p:cNvPr>
          <p:cNvSpPr/>
          <p:nvPr/>
        </p:nvSpPr>
        <p:spPr>
          <a:xfrm>
            <a:off x="10528610" y="6449122"/>
            <a:ext cx="1589048" cy="342203"/>
          </a:xfrm>
          <a:prstGeom prst="rect">
            <a:avLst/>
          </a:prstGeom>
          <a:solidFill>
            <a:srgbClr val="FFFD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/>
          </a:p>
        </p:txBody>
      </p:sp>
    </p:spTree>
    <p:extLst>
      <p:ext uri="{BB962C8B-B14F-4D97-AF65-F5344CB8AC3E}">
        <p14:creationId xmlns:p14="http://schemas.microsoft.com/office/powerpoint/2010/main" val="3486236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2" y="92400"/>
            <a:ext cx="5657540" cy="336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246" y="92400"/>
            <a:ext cx="5984996" cy="336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51078" y="3590036"/>
            <a:ext cx="59131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Montserrat Medium" panose="020B0604020202020204" charset="-52"/>
              </a:rPr>
              <a:t>Крестьянские семьи занимались земледелием и скотоводством, создавая общинные хозяйства. </a:t>
            </a:r>
            <a:endParaRPr lang="ru-RU" dirty="0" smtClean="0">
              <a:latin typeface="Montserrat Medium" panose="020B0604020202020204" charset="-52"/>
            </a:endParaRPr>
          </a:p>
          <a:p>
            <a:pPr algn="ctr"/>
            <a:r>
              <a:rPr lang="ru-RU" dirty="0" smtClean="0">
                <a:latin typeface="Montserrat Medium" panose="020B0604020202020204" charset="-52"/>
              </a:rPr>
              <a:t>Семья </a:t>
            </a:r>
            <a:r>
              <a:rPr lang="ru-RU" dirty="0">
                <a:latin typeface="Montserrat Medium" panose="020B0604020202020204" charset="-52"/>
              </a:rPr>
              <a:t>была основной экономической единицей, объединяла членов для работы и обеспечения.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62042" y="3590036"/>
            <a:ext cx="59131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Montserrat Medium" panose="020B0604020202020204" charset="-52"/>
              </a:rPr>
              <a:t>Период реформы 1861 года привел к освобождению крестьян и началу индивидуального ведения хозяйства. </a:t>
            </a:r>
            <a:endParaRPr lang="ru-RU" dirty="0" smtClean="0">
              <a:latin typeface="Montserrat Medium" panose="020B0604020202020204" charset="-52"/>
            </a:endParaRPr>
          </a:p>
          <a:p>
            <a:pPr algn="ctr"/>
            <a:r>
              <a:rPr lang="ru-RU" dirty="0" smtClean="0">
                <a:latin typeface="Montserrat Medium" panose="020B0604020202020204" charset="-52"/>
              </a:rPr>
              <a:t>Многие </a:t>
            </a:r>
            <a:r>
              <a:rPr lang="ru-RU" dirty="0">
                <a:latin typeface="Montserrat Medium" panose="020B0604020202020204" charset="-52"/>
              </a:rPr>
              <a:t>семьи стали заниматься торговлей и промыслом.</a:t>
            </a:r>
          </a:p>
        </p:txBody>
      </p:sp>
    </p:spTree>
    <p:extLst>
      <p:ext uri="{BB962C8B-B14F-4D97-AF65-F5344CB8AC3E}">
        <p14:creationId xmlns:p14="http://schemas.microsoft.com/office/powerpoint/2010/main" val="38883483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3643</TotalTime>
  <Words>582</Words>
  <Application>Microsoft Office PowerPoint</Application>
  <PresentationFormat>Широкоэкранный</PresentationFormat>
  <Paragraphs>69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30" baseType="lpstr">
      <vt:lpstr>Syne Bold</vt:lpstr>
      <vt:lpstr>Montserrat Medium</vt:lpstr>
      <vt:lpstr>Merriweather Bold</vt:lpstr>
      <vt:lpstr>Calibri</vt:lpstr>
      <vt:lpstr>Montserrat Light</vt:lpstr>
      <vt:lpstr>Wingdings</vt:lpstr>
      <vt:lpstr>Arial</vt:lpstr>
      <vt:lpstr>Merriweather</vt:lpstr>
      <vt:lpstr>Libre Baskerville</vt:lpstr>
      <vt:lpstr>Comicsman One</vt:lpstr>
      <vt:lpstr>Quattrocento</vt:lpstr>
      <vt:lpstr>Overpass Light</vt:lpstr>
      <vt:lpstr>Comic Sans MS</vt:lpstr>
      <vt:lpstr>Montserrat ExtraBold</vt:lpstr>
      <vt:lpstr>DM 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Горев Максим Игоревич</dc:creator>
  <cp:lastModifiedBy>USER</cp:lastModifiedBy>
  <cp:revision>80</cp:revision>
  <dcterms:created xsi:type="dcterms:W3CDTF">2025-05-21T11:30:12Z</dcterms:created>
  <dcterms:modified xsi:type="dcterms:W3CDTF">2025-08-04T21:00:37Z</dcterms:modified>
</cp:coreProperties>
</file>