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4" r:id="rId3"/>
    <p:sldId id="268" r:id="rId4"/>
    <p:sldId id="273" r:id="rId5"/>
    <p:sldId id="274" r:id="rId6"/>
    <p:sldId id="281" r:id="rId7"/>
    <p:sldId id="275" r:id="rId8"/>
    <p:sldId id="276" r:id="rId9"/>
    <p:sldId id="277" r:id="rId10"/>
    <p:sldId id="278" r:id="rId11"/>
    <p:sldId id="279" r:id="rId12"/>
    <p:sldId id="280" r:id="rId13"/>
    <p:sldId id="282" r:id="rId14"/>
    <p:sldId id="261" r:id="rId15"/>
  </p:sldIdLst>
  <p:sldSz cx="12192000" cy="6858000"/>
  <p:notesSz cx="6858000" cy="9144000"/>
  <p:embeddedFontLst>
    <p:embeddedFont>
      <p:font typeface="Quattrocento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 Light" panose="020B0604020202020204" charset="-52"/>
      <p:regular r:id="rId21"/>
      <p:italic r:id="rId22"/>
    </p:embeddedFont>
    <p:embeddedFont>
      <p:font typeface="Montserrat Medium" panose="020B0604020202020204" charset="-52"/>
      <p:regular r:id="rId23"/>
      <p:italic r:id="rId24"/>
    </p:embeddedFont>
    <p:embeddedFont>
      <p:font typeface="Montserrat ExtraBold" panose="020B0604020202020204" charset="-52"/>
      <p:bold r:id="rId25"/>
      <p:boldItalic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00CC66"/>
    <a:srgbClr val="F49E0B"/>
    <a:srgbClr val="E999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76" y="1980694"/>
            <a:ext cx="5155861" cy="4243713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6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6200000">
            <a:off x="9475835" y="2639307"/>
            <a:ext cx="4706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000" dirty="0">
                <a:solidFill>
                  <a:schemeClr val="bg1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</p:spTree>
    <p:extLst>
      <p:ext uri="{BB962C8B-B14F-4D97-AF65-F5344CB8AC3E}">
        <p14:creationId xmlns:p14="http://schemas.microsoft.com/office/powerpoint/2010/main" val="106534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64" y="3868271"/>
            <a:ext cx="2919736" cy="29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4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3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11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5143" y="524639"/>
            <a:ext cx="2666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Montserrat ExtraBold" panose="00000900000000000000" pitchFamily="2" charset="-52"/>
              </a:rPr>
              <a:t>ВОПРОС №4</a:t>
            </a:r>
            <a:endParaRPr lang="ru-RU" sz="2800" dirty="0">
              <a:latin typeface="Montserrat Light" panose="00000400000000000000" pitchFamily="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6032" y="1495520"/>
            <a:ext cx="10443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Montserrat Medium" panose="00000600000000000000" pitchFamily="2" charset="-52"/>
              </a:rPr>
              <a:t>Екатерина </a:t>
            </a:r>
            <a:r>
              <a:rPr lang="ru-RU" sz="3200" dirty="0">
                <a:latin typeface="Montserrat Medium" panose="00000600000000000000" pitchFamily="2" charset="-52"/>
              </a:rPr>
              <a:t>– мать Натальи. Наталья замужем за Андреем. У Андрея и Натальи есть сын Кирилл. Кем приходится Екатерина Кириллу?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5143" y="5183325"/>
            <a:ext cx="6599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Medium" panose="00000600000000000000" pitchFamily="2" charset="-52"/>
              </a:rPr>
              <a:t>Прабабушка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048923" y="4598550"/>
            <a:ext cx="6853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>
                <a:latin typeface="Montserrat Medium" panose="00000600000000000000" pitchFamily="2" charset="-52"/>
              </a:defRPr>
            </a:lvl1pPr>
          </a:lstStyle>
          <a:p>
            <a:r>
              <a:rPr lang="ru-RU" dirty="0"/>
              <a:t>Тёща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8923" y="3429000"/>
            <a:ext cx="6419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Medium" panose="00000600000000000000" pitchFamily="2" charset="-52"/>
              </a:rPr>
              <a:t>Свекровь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5143" y="4013775"/>
            <a:ext cx="4713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Medium" panose="00000600000000000000" pitchFamily="2" charset="-52"/>
              </a:rPr>
              <a:t>Бабушка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141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8923" y="644105"/>
            <a:ext cx="26324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Montserrat ExtraBold" panose="00000900000000000000" pitchFamily="2" charset="-52"/>
              </a:rPr>
              <a:t>ВОПРОС №5</a:t>
            </a:r>
            <a:endParaRPr lang="ru-RU" sz="2800" dirty="0">
              <a:latin typeface="Montserrat Light" panose="00000400000000000000" pitchFamily="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6032" y="1495520"/>
            <a:ext cx="10443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Montserrat Medium" panose="00000600000000000000" pitchFamily="2" charset="-52"/>
              </a:rPr>
              <a:t>Александр </a:t>
            </a:r>
            <a:r>
              <a:rPr lang="ru-RU" sz="3200" dirty="0">
                <a:latin typeface="Montserrat Medium" panose="00000600000000000000" pitchFamily="2" charset="-52"/>
              </a:rPr>
              <a:t>женат на сестре Николая. У них есть сын Вадим. Кем приходится Николай Вадиму?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5143" y="5183325"/>
            <a:ext cx="6599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Medium" panose="00000600000000000000" pitchFamily="2" charset="-52"/>
              </a:rPr>
              <a:t>Дядя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048923" y="4598550"/>
            <a:ext cx="6853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>
                <a:latin typeface="Montserrat Medium" panose="00000600000000000000" pitchFamily="2" charset="-52"/>
              </a:defRPr>
            </a:lvl1pPr>
          </a:lstStyle>
          <a:p>
            <a:r>
              <a:rPr lang="ru-RU" dirty="0"/>
              <a:t>Кузен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8923" y="3429000"/>
            <a:ext cx="6419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Medium" panose="00000600000000000000" pitchFamily="2" charset="-52"/>
              </a:rPr>
              <a:t>Двоюродный брат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5143" y="4013775"/>
            <a:ext cx="4713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Medium" panose="00000600000000000000" pitchFamily="2" charset="-52"/>
              </a:rPr>
              <a:t>Племянник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962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5143" y="524639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Montserrat ExtraBold" panose="00000900000000000000" pitchFamily="2" charset="-52"/>
              </a:rPr>
              <a:t>ВОПРОС №6</a:t>
            </a:r>
            <a:endParaRPr lang="ru-RU" sz="2800" dirty="0">
              <a:latin typeface="Montserrat Light" panose="00000400000000000000" pitchFamily="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6032" y="1495520"/>
            <a:ext cx="10443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Montserrat Medium" panose="00000600000000000000" pitchFamily="2" charset="-52"/>
              </a:rPr>
              <a:t>Марк </a:t>
            </a:r>
            <a:r>
              <a:rPr lang="ru-RU" sz="3200" dirty="0">
                <a:latin typeface="Montserrat Medium" panose="00000600000000000000" pitchFamily="2" charset="-52"/>
              </a:rPr>
              <a:t>– отец Дарьи. Дарья замужем за Константином. У них есть дочь Юлия. Кем приходится Юлия Марку?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9038" y="3942342"/>
            <a:ext cx="6599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Medium" panose="00000600000000000000" pitchFamily="2" charset="-52"/>
              </a:rPr>
              <a:t>Внучка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959038" y="4527117"/>
            <a:ext cx="6853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>
                <a:latin typeface="Montserrat Medium" panose="00000600000000000000" pitchFamily="2" charset="-52"/>
              </a:defRPr>
            </a:lvl1pPr>
          </a:lstStyle>
          <a:p>
            <a:r>
              <a:rPr lang="ru-RU" dirty="0" smtClean="0"/>
              <a:t>Племянница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48922" y="5111892"/>
            <a:ext cx="6419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tserrat Medium" panose="00000600000000000000" pitchFamily="2" charset="-52"/>
              </a:rPr>
              <a:t>Тёща</a:t>
            </a:r>
            <a:endParaRPr lang="ru-RU" sz="3200" dirty="0">
              <a:latin typeface="Montserrat Medium" panose="00000600000000000000" pitchFamily="2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6032" y="3357567"/>
            <a:ext cx="4713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tserrat Medium" panose="00000600000000000000" pitchFamily="2" charset="-52"/>
              </a:rPr>
              <a:t>Бабушка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359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3"/>
          <p:cNvSpPr/>
          <p:nvPr/>
        </p:nvSpPr>
        <p:spPr>
          <a:xfrm>
            <a:off x="372251" y="351133"/>
            <a:ext cx="7122243" cy="992415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20" name="Text 6"/>
          <p:cNvSpPr/>
          <p:nvPr/>
        </p:nvSpPr>
        <p:spPr>
          <a:xfrm>
            <a:off x="539965" y="775063"/>
            <a:ext cx="6847516" cy="874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Звоните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, пишите, встречайтесь, чтобы поддерживать связь и быть в курсе жизни друг друга.</a:t>
            </a:r>
          </a:p>
        </p:txBody>
      </p:sp>
      <p:sp>
        <p:nvSpPr>
          <p:cNvPr id="21" name="Text 5"/>
          <p:cNvSpPr/>
          <p:nvPr/>
        </p:nvSpPr>
        <p:spPr>
          <a:xfrm>
            <a:off x="1738561" y="488679"/>
            <a:ext cx="4618044" cy="195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00"/>
              </a:lnSpc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Совет №1. Чаще общайтесь</a:t>
            </a:r>
          </a:p>
        </p:txBody>
      </p:sp>
      <p:pic>
        <p:nvPicPr>
          <p:cNvPr id="30" name="Image 0" descr="preencod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7481" y="0"/>
            <a:ext cx="4805399" cy="6864855"/>
          </a:xfrm>
          <a:prstGeom prst="rect">
            <a:avLst/>
          </a:prstGeom>
        </p:spPr>
      </p:pic>
      <p:sp>
        <p:nvSpPr>
          <p:cNvPr id="33" name="Shape 3"/>
          <p:cNvSpPr/>
          <p:nvPr/>
        </p:nvSpPr>
        <p:spPr>
          <a:xfrm>
            <a:off x="402601" y="1577243"/>
            <a:ext cx="7122243" cy="992415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34" name="Shape 3"/>
          <p:cNvSpPr/>
          <p:nvPr/>
        </p:nvSpPr>
        <p:spPr>
          <a:xfrm>
            <a:off x="372250" y="2804704"/>
            <a:ext cx="7122243" cy="992415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35" name="Shape 3"/>
          <p:cNvSpPr/>
          <p:nvPr/>
        </p:nvSpPr>
        <p:spPr>
          <a:xfrm>
            <a:off x="402600" y="4030814"/>
            <a:ext cx="7122243" cy="992415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36" name="Shape 3"/>
          <p:cNvSpPr/>
          <p:nvPr/>
        </p:nvSpPr>
        <p:spPr>
          <a:xfrm>
            <a:off x="402600" y="5256924"/>
            <a:ext cx="7122243" cy="992415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37" name="Text 5"/>
          <p:cNvSpPr/>
          <p:nvPr/>
        </p:nvSpPr>
        <p:spPr>
          <a:xfrm>
            <a:off x="1810278" y="5392373"/>
            <a:ext cx="4618044" cy="195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00"/>
              </a:lnSpc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Совет №5. Путешествуйте вместе</a:t>
            </a:r>
          </a:p>
        </p:txBody>
      </p:sp>
      <p:sp>
        <p:nvSpPr>
          <p:cNvPr id="38" name="Text 5"/>
          <p:cNvSpPr/>
          <p:nvPr/>
        </p:nvSpPr>
        <p:spPr>
          <a:xfrm>
            <a:off x="1738561" y="4234164"/>
            <a:ext cx="4618044" cy="195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00"/>
              </a:lnSpc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Совет №4 Будьте терпимыми и понимающими</a:t>
            </a:r>
          </a:p>
        </p:txBody>
      </p:sp>
      <p:sp>
        <p:nvSpPr>
          <p:cNvPr id="39" name="Text 5"/>
          <p:cNvSpPr/>
          <p:nvPr/>
        </p:nvSpPr>
        <p:spPr>
          <a:xfrm>
            <a:off x="1738561" y="2992872"/>
            <a:ext cx="4618044" cy="195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00"/>
              </a:lnSpc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Совет №3. Сохраняйте общие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традиции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</p:txBody>
      </p:sp>
      <p:sp>
        <p:nvSpPr>
          <p:cNvPr id="40" name="Text 5"/>
          <p:cNvSpPr/>
          <p:nvPr/>
        </p:nvSpPr>
        <p:spPr>
          <a:xfrm>
            <a:off x="1738561" y="1700610"/>
            <a:ext cx="4618044" cy="195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00"/>
              </a:lnSpc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Совет №2. Узнавайте больше друг о друге</a:t>
            </a:r>
          </a:p>
        </p:txBody>
      </p:sp>
      <p:sp>
        <p:nvSpPr>
          <p:cNvPr id="42" name="Text 6"/>
          <p:cNvSpPr/>
          <p:nvPr/>
        </p:nvSpPr>
        <p:spPr>
          <a:xfrm>
            <a:off x="695542" y="1987873"/>
            <a:ext cx="6847516" cy="874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Интересуйтесь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делами ваших родственников, их хобби и интересами, чтобы лучше понимать друг друга.</a:t>
            </a:r>
          </a:p>
        </p:txBody>
      </p:sp>
      <p:sp>
        <p:nvSpPr>
          <p:cNvPr id="43" name="Text 6"/>
          <p:cNvSpPr/>
          <p:nvPr/>
        </p:nvSpPr>
        <p:spPr>
          <a:xfrm>
            <a:off x="677327" y="3212959"/>
            <a:ext cx="6847516" cy="874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Придумывайте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семейные ритуалы, празднования, чтобы создать общие воспоминания.</a:t>
            </a:r>
          </a:p>
        </p:txBody>
      </p:sp>
      <p:sp>
        <p:nvSpPr>
          <p:cNvPr id="52" name="Text 6"/>
          <p:cNvSpPr/>
          <p:nvPr/>
        </p:nvSpPr>
        <p:spPr>
          <a:xfrm>
            <a:off x="545225" y="4479635"/>
            <a:ext cx="6847516" cy="874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Помните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, что каждый человек индивидуален и что мы можем иметь разные взгляды и мнения.</a:t>
            </a:r>
          </a:p>
          <a:p>
            <a:pPr algn="ctr">
              <a:lnSpc>
                <a:spcPts val="2100"/>
              </a:lnSpc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.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Quattrocento" pitchFamily="34" charset="0"/>
              <a:cs typeface="Quattrocento" pitchFamily="34" charset="-120"/>
            </a:endParaRPr>
          </a:p>
        </p:txBody>
      </p:sp>
      <p:sp>
        <p:nvSpPr>
          <p:cNvPr id="53" name="Text 6"/>
          <p:cNvSpPr/>
          <p:nvPr/>
        </p:nvSpPr>
        <p:spPr>
          <a:xfrm>
            <a:off x="509613" y="5625891"/>
            <a:ext cx="6847516" cy="874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Планируйте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увлекательные совместные семейные поездки, которые укрепят ваши отношения.</a:t>
            </a:r>
          </a:p>
        </p:txBody>
      </p:sp>
    </p:spTree>
    <p:extLst>
      <p:ext uri="{BB962C8B-B14F-4D97-AF65-F5344CB8AC3E}">
        <p14:creationId xmlns:p14="http://schemas.microsoft.com/office/powerpoint/2010/main" val="139203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D5E2AA45-FC89-40C9-88A6-12C2B4108C9D}"/>
              </a:ext>
            </a:extLst>
          </p:cNvPr>
          <p:cNvSpPr txBox="1"/>
          <p:nvPr/>
        </p:nvSpPr>
        <p:spPr>
          <a:xfrm>
            <a:off x="5433587" y="120405"/>
            <a:ext cx="6020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Montserrat Medium" panose="020B0604020202020204" charset="-52"/>
              </a:rPr>
              <a:t>На </a:t>
            </a:r>
            <a:r>
              <a:rPr lang="ru-RU" sz="2400" dirty="0">
                <a:latin typeface="Montserrat Medium" panose="020B0604020202020204" charset="-52"/>
              </a:rPr>
              <a:t>каждую букву слова «Родственник» </a:t>
            </a:r>
            <a:r>
              <a:rPr lang="ru-RU" sz="2400" dirty="0" smtClean="0">
                <a:latin typeface="Montserrat Medium" panose="020B0604020202020204" charset="-52"/>
              </a:rPr>
              <a:t>напишите, </a:t>
            </a:r>
            <a:r>
              <a:rPr lang="ru-RU" sz="2400" dirty="0">
                <a:latin typeface="Montserrat Medium" panose="020B0604020202020204" charset="-52"/>
              </a:rPr>
              <a:t>что для вас значат родственные связи.</a:t>
            </a: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28467" y="1320734"/>
            <a:ext cx="640560" cy="524789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2500" dirty="0" smtClean="0">
                <a:solidFill>
                  <a:schemeClr val="accent6">
                    <a:lumMod val="50000"/>
                  </a:schemeClr>
                </a:solidFill>
                <a:latin typeface="Montserrat Medium" panose="00000600000000000000" pitchFamily="2" charset="-52"/>
              </a:rPr>
              <a:t>Родственник</a:t>
            </a:r>
            <a:endParaRPr lang="ru-RU" sz="2500" dirty="0">
              <a:solidFill>
                <a:schemeClr val="accent6">
                  <a:lumMod val="50000"/>
                </a:schemeClr>
              </a:solidFill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9476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4536142" y="2277860"/>
            <a:ext cx="64702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latin typeface="Montserrat Medium" panose="020B0604020202020204" charset="-52"/>
              </a:rPr>
              <a:t>Кровная связь лиц, основанная на происхождении одного лица от другого, или на происхождении от одного предка.</a:t>
            </a:r>
          </a:p>
        </p:txBody>
      </p:sp>
      <p:sp>
        <p:nvSpPr>
          <p:cNvPr id="9" name="Freeform 3"/>
          <p:cNvSpPr/>
          <p:nvPr/>
        </p:nvSpPr>
        <p:spPr>
          <a:xfrm rot="18933734">
            <a:off x="8388613" y="-1367117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6339"/>
            <a:ext cx="4796118" cy="685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59344" y="3198290"/>
            <a:ext cx="1011687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Тема занятия: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Близкие и дальние родственники.</a:t>
            </a:r>
            <a:endParaRPr lang="ru-RU" sz="40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5349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1022025" y="445824"/>
            <a:ext cx="77658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atin typeface="Montserrat Medium" panose="020B0604020202020204" charset="-52"/>
              </a:rPr>
              <a:t>Схема родства</a:t>
            </a:r>
            <a:endParaRPr lang="ru-RU" sz="3000" dirty="0">
              <a:latin typeface="Montserrat Medium" panose="020B0604020202020204" charset="-52"/>
            </a:endParaRPr>
          </a:p>
        </p:txBody>
      </p:sp>
      <p:sp>
        <p:nvSpPr>
          <p:cNvPr id="9" name="Freeform 3"/>
          <p:cNvSpPr/>
          <p:nvPr/>
        </p:nvSpPr>
        <p:spPr>
          <a:xfrm rot="14122962">
            <a:off x="-952610" y="-1618130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2" descr="C:\Users\TuFeD\Downloads\Схема родства_испр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96" y="1237952"/>
            <a:ext cx="6238875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61940" y="-134471"/>
            <a:ext cx="4930060" cy="704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0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1195595" y="439270"/>
            <a:ext cx="77658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atin typeface="Montserrat Medium" panose="020B0604020202020204" charset="-52"/>
              </a:rPr>
              <a:t>Схема родства</a:t>
            </a:r>
            <a:endParaRPr lang="ru-RU" sz="3000" dirty="0">
              <a:latin typeface="Montserrat Medium" panose="020B0604020202020204" charset="-52"/>
            </a:endParaRPr>
          </a:p>
        </p:txBody>
      </p:sp>
      <p:sp>
        <p:nvSpPr>
          <p:cNvPr id="9" name="Freeform 3"/>
          <p:cNvSpPr/>
          <p:nvPr/>
        </p:nvSpPr>
        <p:spPr>
          <a:xfrm rot="14122962">
            <a:off x="-952610" y="-1618130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2" descr="C:\Users\TuFeD\Downloads\свойств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2" y="1334373"/>
            <a:ext cx="8706081" cy="502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70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3"/>
          <p:cNvSpPr/>
          <p:nvPr/>
        </p:nvSpPr>
        <p:spPr>
          <a:xfrm>
            <a:off x="372253" y="1762093"/>
            <a:ext cx="4953475" cy="1491865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20" name="Text 6"/>
          <p:cNvSpPr/>
          <p:nvPr/>
        </p:nvSpPr>
        <p:spPr>
          <a:xfrm>
            <a:off x="589817" y="2167311"/>
            <a:ext cx="4618045" cy="874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В трудные времена вы всегда можете рассчитывать на поддержку своей семьи. </a:t>
            </a:r>
          </a:p>
          <a:p>
            <a:pPr algn="ctr">
              <a:lnSpc>
                <a:spcPts val="21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Они всегда готовы помочь, дать совет или просто выслушать.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Quattrocento" pitchFamily="34" charset="0"/>
              <a:cs typeface="Quattrocento" pitchFamily="34" charset="-120"/>
            </a:endParaRPr>
          </a:p>
        </p:txBody>
      </p:sp>
      <p:sp>
        <p:nvSpPr>
          <p:cNvPr id="21" name="Text 5"/>
          <p:cNvSpPr/>
          <p:nvPr/>
        </p:nvSpPr>
        <p:spPr>
          <a:xfrm>
            <a:off x="589818" y="1887099"/>
            <a:ext cx="4618044" cy="195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00"/>
              </a:lnSpc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Взаимная поддержка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Shape 27"/>
          <p:cNvSpPr/>
          <p:nvPr/>
        </p:nvSpPr>
        <p:spPr>
          <a:xfrm>
            <a:off x="372253" y="5007489"/>
            <a:ext cx="2876044" cy="1681183"/>
          </a:xfrm>
          <a:prstGeom prst="roundRect">
            <a:avLst>
              <a:gd name="adj" fmla="val 11020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44" name="Text 5"/>
          <p:cNvSpPr/>
          <p:nvPr/>
        </p:nvSpPr>
        <p:spPr>
          <a:xfrm>
            <a:off x="648750" y="5159966"/>
            <a:ext cx="2041446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00"/>
              </a:lnSpc>
            </a:pPr>
            <a:r>
              <a:rPr lang="ru-RU" sz="2300" dirty="0" smtClean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Новые знакомства</a:t>
            </a:r>
            <a:endParaRPr lang="ru-RU" sz="2300" dirty="0">
              <a:solidFill>
                <a:schemeClr val="accent6">
                  <a:lumMod val="50000"/>
                </a:schemeClr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</p:txBody>
      </p:sp>
      <p:sp>
        <p:nvSpPr>
          <p:cNvPr id="45" name="Text 6"/>
          <p:cNvSpPr/>
          <p:nvPr/>
        </p:nvSpPr>
        <p:spPr>
          <a:xfrm>
            <a:off x="440019" y="5494626"/>
            <a:ext cx="2740511" cy="1105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Ты можешь познакомиться с новыми людьми, которые могут стать твоими друзьями.</a:t>
            </a:r>
          </a:p>
        </p:txBody>
      </p:sp>
      <p:sp>
        <p:nvSpPr>
          <p:cNvPr id="25" name="Shape 3"/>
          <p:cNvSpPr/>
          <p:nvPr/>
        </p:nvSpPr>
        <p:spPr>
          <a:xfrm>
            <a:off x="5463527" y="1770884"/>
            <a:ext cx="4953475" cy="1491865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26" name="Text 6"/>
          <p:cNvSpPr/>
          <p:nvPr/>
        </p:nvSpPr>
        <p:spPr>
          <a:xfrm>
            <a:off x="5631242" y="2178377"/>
            <a:ext cx="4618045" cy="874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Зная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, что у вас есть семья (родственники близкие и дальние), которая вас любит и поддерживает, вы чувствуете себя увереннее и спокойнее.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Text 5"/>
          <p:cNvSpPr/>
          <p:nvPr/>
        </p:nvSpPr>
        <p:spPr>
          <a:xfrm>
            <a:off x="5418394" y="1887619"/>
            <a:ext cx="4618044" cy="195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00"/>
              </a:lnSpc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Чувство принадлежности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6" name="Shape 3"/>
          <p:cNvSpPr/>
          <p:nvPr/>
        </p:nvSpPr>
        <p:spPr>
          <a:xfrm>
            <a:off x="372253" y="3358743"/>
            <a:ext cx="4953475" cy="1491865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47" name="Shape 3"/>
          <p:cNvSpPr/>
          <p:nvPr/>
        </p:nvSpPr>
        <p:spPr>
          <a:xfrm>
            <a:off x="5463527" y="3358269"/>
            <a:ext cx="4953475" cy="1491865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48" name="Text 6"/>
          <p:cNvSpPr/>
          <p:nvPr/>
        </p:nvSpPr>
        <p:spPr>
          <a:xfrm>
            <a:off x="648750" y="3791331"/>
            <a:ext cx="4618045" cy="874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Вместе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вы создаете незабываемые моменты, которые хранятся в вашей памяти всю жизнь.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Все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эти воспоминания укрепляют ваши связи и делают вас ближе.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Text 5"/>
          <p:cNvSpPr/>
          <p:nvPr/>
        </p:nvSpPr>
        <p:spPr>
          <a:xfrm>
            <a:off x="539967" y="3515624"/>
            <a:ext cx="4618044" cy="195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00"/>
              </a:lnSpc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a typeface="Quattrocento" pitchFamily="34" charset="-122"/>
              </a:rPr>
              <a:t>Совместные воспоминания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0" name="Text 5"/>
          <p:cNvSpPr/>
          <p:nvPr/>
        </p:nvSpPr>
        <p:spPr>
          <a:xfrm>
            <a:off x="5631242" y="3501964"/>
            <a:ext cx="4618044" cy="195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00"/>
              </a:lnSpc>
            </a:pPr>
            <a:r>
              <a:rPr lang="ru-RU" sz="2300" dirty="0" smtClean="0">
                <a:solidFill>
                  <a:schemeClr val="accent6">
                    <a:lumMod val="50000"/>
                  </a:schemeClr>
                </a:solidFill>
                <a:ea typeface="Quattrocento" pitchFamily="34" charset="-122"/>
              </a:rPr>
              <a:t>Расширение кругозора</a:t>
            </a:r>
            <a:endParaRPr lang="en-US" sz="23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1" name="Text 6"/>
          <p:cNvSpPr/>
          <p:nvPr/>
        </p:nvSpPr>
        <p:spPr>
          <a:xfrm>
            <a:off x="5631242" y="3735800"/>
            <a:ext cx="4618045" cy="874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Расширение кругозора. Общение с родственниками может дать тебе возможность узнать о других регионах, странах, культурах и традициях.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2" name="Image 0" descr="preencod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98587"/>
            <a:ext cx="11434354" cy="1980633"/>
          </a:xfrm>
          <a:prstGeom prst="rect">
            <a:avLst/>
          </a:prstGeom>
        </p:spPr>
      </p:pic>
      <p:sp>
        <p:nvSpPr>
          <p:cNvPr id="23" name="Shape 27"/>
          <p:cNvSpPr/>
          <p:nvPr/>
        </p:nvSpPr>
        <p:spPr>
          <a:xfrm>
            <a:off x="3316063" y="4985855"/>
            <a:ext cx="2876044" cy="1681183"/>
          </a:xfrm>
          <a:prstGeom prst="roundRect">
            <a:avLst>
              <a:gd name="adj" fmla="val 11020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24" name="Text 5"/>
          <p:cNvSpPr/>
          <p:nvPr/>
        </p:nvSpPr>
        <p:spPr>
          <a:xfrm>
            <a:off x="3451596" y="5137811"/>
            <a:ext cx="2041446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00"/>
              </a:lnSpc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Сохранение традиций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</p:txBody>
      </p:sp>
      <p:sp>
        <p:nvSpPr>
          <p:cNvPr id="27" name="Text 6"/>
          <p:cNvSpPr/>
          <p:nvPr/>
        </p:nvSpPr>
        <p:spPr>
          <a:xfrm>
            <a:off x="3451596" y="5411117"/>
            <a:ext cx="2740511" cy="1105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В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мире, полном перемен, традиции служат «якорем», создавая ощущение постоянства и защищенности.</a:t>
            </a:r>
          </a:p>
        </p:txBody>
      </p:sp>
      <p:sp>
        <p:nvSpPr>
          <p:cNvPr id="28" name="Shape 27"/>
          <p:cNvSpPr/>
          <p:nvPr/>
        </p:nvSpPr>
        <p:spPr>
          <a:xfrm>
            <a:off x="6259873" y="5020689"/>
            <a:ext cx="2876044" cy="1681183"/>
          </a:xfrm>
          <a:prstGeom prst="roundRect">
            <a:avLst>
              <a:gd name="adj" fmla="val 11020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29" name="Text 6"/>
          <p:cNvSpPr/>
          <p:nvPr/>
        </p:nvSpPr>
        <p:spPr>
          <a:xfrm>
            <a:off x="6327639" y="5582827"/>
            <a:ext cx="2740511" cy="1105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Каждое новое поколение живёт в новых условиях. Важно сохранять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связь поколений. </a:t>
            </a:r>
          </a:p>
        </p:txBody>
      </p:sp>
      <p:sp>
        <p:nvSpPr>
          <p:cNvPr id="31" name="Text 5"/>
          <p:cNvSpPr/>
          <p:nvPr/>
        </p:nvSpPr>
        <p:spPr>
          <a:xfrm>
            <a:off x="6677171" y="5126263"/>
            <a:ext cx="2041446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00"/>
              </a:lnSpc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Сохранение связи 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поколений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008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5144" y="524639"/>
            <a:ext cx="2560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Montserrat ExtraBold" panose="00000900000000000000" pitchFamily="2" charset="-52"/>
              </a:rPr>
              <a:t>ВОПРОС №1</a:t>
            </a:r>
            <a:endParaRPr lang="ru-RU" sz="2800" dirty="0">
              <a:latin typeface="Montserrat Light" panose="00000400000000000000" pitchFamily="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6032" y="1495520"/>
            <a:ext cx="10443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Montserrat Medium" panose="00000600000000000000" pitchFamily="2" charset="-52"/>
              </a:rPr>
              <a:t>Анна </a:t>
            </a:r>
            <a:r>
              <a:rPr lang="ru-RU" sz="3200" dirty="0">
                <a:latin typeface="Montserrat Medium" panose="00000600000000000000" pitchFamily="2" charset="-52"/>
              </a:rPr>
              <a:t>– мать Бориса. Борис – отец Виктории. Дмитрий – брат Виктории. Кем приходится Анна Дмитрию</a:t>
            </a:r>
            <a:r>
              <a:rPr lang="ru-RU" sz="3200" dirty="0" smtClean="0">
                <a:latin typeface="Montserrat Medium" panose="00000600000000000000" pitchFamily="2" charset="-52"/>
              </a:rPr>
              <a:t>?</a:t>
            </a:r>
            <a:endParaRPr lang="ru-RU" sz="3200" dirty="0">
              <a:latin typeface="Montserrat Medium" panose="00000600000000000000" pitchFamily="2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5144" y="3136612"/>
            <a:ext cx="3016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tserrat Medium" panose="00000600000000000000" pitchFamily="2" charset="-52"/>
              </a:rPr>
              <a:t>Тётя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055144" y="3619423"/>
            <a:ext cx="2105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>
                <a:latin typeface="Montserrat Medium" panose="00000600000000000000" pitchFamily="2" charset="-52"/>
              </a:defRPr>
            </a:lvl1pPr>
          </a:lstStyle>
          <a:p>
            <a:r>
              <a:rPr lang="ru-RU" dirty="0"/>
              <a:t>Бабушка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5229" y="4086284"/>
            <a:ext cx="1866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Medium" panose="00000600000000000000" pitchFamily="2" charset="-52"/>
              </a:rPr>
              <a:t>Мать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5144" y="4569095"/>
            <a:ext cx="30919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Medium" panose="00000600000000000000" pitchFamily="2" charset="-52"/>
              </a:rPr>
              <a:t>Прабабушка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870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5229" y="524639"/>
            <a:ext cx="26292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Montserrat ExtraBold" panose="00000900000000000000" pitchFamily="2" charset="-52"/>
              </a:rPr>
              <a:t>ВОПРОС №2</a:t>
            </a:r>
            <a:endParaRPr lang="ru-RU" sz="2800" dirty="0">
              <a:latin typeface="Montserrat Light" panose="00000400000000000000" pitchFamily="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6032" y="1495520"/>
            <a:ext cx="10443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Montserrat Medium" panose="00000600000000000000" pitchFamily="2" charset="-52"/>
              </a:rPr>
              <a:t>У </a:t>
            </a:r>
            <a:r>
              <a:rPr lang="ru-RU" sz="3200" dirty="0">
                <a:latin typeface="Montserrat Medium" panose="00000600000000000000" pitchFamily="2" charset="-52"/>
              </a:rPr>
              <a:t>Марии две дочери: Елена и Ирина. У Елены есть сын Павел. У Ирины есть дочь София. Кем приходится Павел Софии?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5143" y="3290267"/>
            <a:ext cx="6599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Medium" panose="00000600000000000000" pitchFamily="2" charset="-52"/>
              </a:rPr>
              <a:t>Троюродные брат и сестра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055143" y="4478671"/>
            <a:ext cx="6853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>
                <a:latin typeface="Montserrat Medium" panose="00000600000000000000" pitchFamily="2" charset="-52"/>
              </a:defRPr>
            </a:lvl1pPr>
          </a:lstStyle>
          <a:p>
            <a:r>
              <a:rPr lang="ru-RU" dirty="0"/>
              <a:t>Двоюродные брат и сестра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5143" y="3875042"/>
            <a:ext cx="6419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Medium" panose="00000600000000000000" pitchFamily="2" charset="-52"/>
              </a:rPr>
              <a:t>Племянник и племянница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5143" y="5082300"/>
            <a:ext cx="4713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Medium" panose="00000600000000000000" pitchFamily="2" charset="-52"/>
              </a:rPr>
              <a:t>Брат и сестра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27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5143" y="502703"/>
            <a:ext cx="2630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Montserrat ExtraBold" panose="00000900000000000000" pitchFamily="2" charset="-52"/>
              </a:rPr>
              <a:t>ВОПРОС №3</a:t>
            </a:r>
            <a:endParaRPr lang="ru-RU" sz="2800" dirty="0">
              <a:latin typeface="Montserrat Light" panose="00000400000000000000" pitchFamily="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6032" y="1495520"/>
            <a:ext cx="10443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Montserrat Medium" panose="00000600000000000000" pitchFamily="2" charset="-52"/>
              </a:rPr>
              <a:t>Отец </a:t>
            </a:r>
            <a:r>
              <a:rPr lang="ru-RU" sz="3200" dirty="0">
                <a:latin typeface="Montserrat Medium" panose="00000600000000000000" pitchFamily="2" charset="-52"/>
              </a:rPr>
              <a:t>Алексея – брат матери Сергея. Кем приходится Алексей Сергею?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5229" y="2863547"/>
            <a:ext cx="6599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Medium" panose="00000600000000000000" pitchFamily="2" charset="-52"/>
              </a:rPr>
              <a:t>Дядя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055143" y="3893895"/>
            <a:ext cx="6853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>
                <a:latin typeface="Montserrat Medium" panose="00000600000000000000" pitchFamily="2" charset="-52"/>
              </a:defRPr>
            </a:lvl1pPr>
          </a:lstStyle>
          <a:p>
            <a:r>
              <a:rPr lang="ru-RU" dirty="0"/>
              <a:t>Троюродный брат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5143" y="3378721"/>
            <a:ext cx="6419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Medium" panose="00000600000000000000" pitchFamily="2" charset="-52"/>
              </a:rPr>
              <a:t>Племянник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5143" y="4409069"/>
            <a:ext cx="4713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Medium" panose="00000600000000000000" pitchFamily="2" charset="-52"/>
              </a:rPr>
              <a:t>Двоюродный брат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880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3129</TotalTime>
  <Words>482</Words>
  <Application>Microsoft Office PowerPoint</Application>
  <PresentationFormat>Широкоэкранный</PresentationFormat>
  <Paragraphs>70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Quattrocento</vt:lpstr>
      <vt:lpstr>Calibri</vt:lpstr>
      <vt:lpstr>Montserrat Light</vt:lpstr>
      <vt:lpstr>Montserrat Medium</vt:lpstr>
      <vt:lpstr>Montserrat ExtraBold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Горев Максим Игоревич</dc:creator>
  <cp:lastModifiedBy>USER</cp:lastModifiedBy>
  <cp:revision>63</cp:revision>
  <dcterms:created xsi:type="dcterms:W3CDTF">2025-05-21T11:30:12Z</dcterms:created>
  <dcterms:modified xsi:type="dcterms:W3CDTF">2025-08-04T07:11:03Z</dcterms:modified>
</cp:coreProperties>
</file>