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1" r:id="rId1"/>
  </p:sldMasterIdLst>
  <p:notesMasterIdLst>
    <p:notesMasterId r:id="rId28"/>
  </p:notesMasterIdLst>
  <p:sldIdLst>
    <p:sldId id="256" r:id="rId2"/>
    <p:sldId id="271" r:id="rId3"/>
    <p:sldId id="272" r:id="rId4"/>
    <p:sldId id="273" r:id="rId5"/>
    <p:sldId id="278" r:id="rId6"/>
    <p:sldId id="277" r:id="rId7"/>
    <p:sldId id="279" r:id="rId8"/>
    <p:sldId id="316" r:id="rId9"/>
    <p:sldId id="280" r:id="rId10"/>
    <p:sldId id="281" r:id="rId11"/>
    <p:sldId id="282" r:id="rId12"/>
    <p:sldId id="283" r:id="rId13"/>
    <p:sldId id="314" r:id="rId14"/>
    <p:sldId id="313" r:id="rId15"/>
    <p:sldId id="312" r:id="rId16"/>
    <p:sldId id="311" r:id="rId17"/>
    <p:sldId id="286" r:id="rId18"/>
    <p:sldId id="287" r:id="rId19"/>
    <p:sldId id="288" r:id="rId20"/>
    <p:sldId id="289" r:id="rId21"/>
    <p:sldId id="303" r:id="rId22"/>
    <p:sldId id="304" r:id="rId23"/>
    <p:sldId id="306" r:id="rId24"/>
    <p:sldId id="307" r:id="rId25"/>
    <p:sldId id="317" r:id="rId26"/>
    <p:sldId id="270" r:id="rId27"/>
  </p:sldIdLst>
  <p:sldSz cx="12192000" cy="6858000"/>
  <p:notesSz cx="6858000" cy="9144000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66"/>
    <a:srgbClr val="199EC3"/>
    <a:srgbClr val="7DC9A0"/>
    <a:srgbClr val="FEDC78"/>
    <a:srgbClr val="10BFF2"/>
    <a:srgbClr val="9293C8"/>
    <a:srgbClr val="EE1D2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6D9F66E-5EB9-4882-86FB-DCBF35E3C3E4}" styleName="Средний стиль 4 —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115" d="100"/>
          <a:sy n="115" d="100"/>
        </p:scale>
        <p:origin x="372" y="12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3B03B0-F64B-4927-BE56-C8F821930CDB}" type="datetimeFigureOut">
              <a:rPr lang="ru-RU" smtClean="0"/>
              <a:t>11.08.2025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C41C43-67B4-40B4-A4FE-517B6BB918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19361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1102864" y="1204884"/>
            <a:ext cx="221373" cy="22137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1403011" y="1204884"/>
            <a:ext cx="221373" cy="22137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1703158" y="1204884"/>
            <a:ext cx="221373" cy="22137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2003305" y="1204884"/>
            <a:ext cx="221373" cy="22137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Скругленный прямоугольник 29"/>
          <p:cNvSpPr/>
          <p:nvPr/>
        </p:nvSpPr>
        <p:spPr>
          <a:xfrm>
            <a:off x="2003305" y="902703"/>
            <a:ext cx="221373" cy="22137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1403011" y="907333"/>
            <a:ext cx="221373" cy="22137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1403011" y="609781"/>
            <a:ext cx="221373" cy="22137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2303452" y="614421"/>
            <a:ext cx="221373" cy="22137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Скругленный прямоугольник 33"/>
          <p:cNvSpPr/>
          <p:nvPr/>
        </p:nvSpPr>
        <p:spPr>
          <a:xfrm>
            <a:off x="1112840" y="609782"/>
            <a:ext cx="221373" cy="22137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822669" y="609781"/>
            <a:ext cx="221373" cy="22137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530512" y="604363"/>
            <a:ext cx="221373" cy="22137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Скругленный прямоугольник 36"/>
          <p:cNvSpPr/>
          <p:nvPr/>
        </p:nvSpPr>
        <p:spPr>
          <a:xfrm>
            <a:off x="239348" y="311757"/>
            <a:ext cx="221373" cy="22137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Скругленный прямоугольник 37"/>
          <p:cNvSpPr/>
          <p:nvPr/>
        </p:nvSpPr>
        <p:spPr>
          <a:xfrm>
            <a:off x="530512" y="311757"/>
            <a:ext cx="221373" cy="22137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Скругленный прямоугольник 38"/>
          <p:cNvSpPr/>
          <p:nvPr/>
        </p:nvSpPr>
        <p:spPr>
          <a:xfrm>
            <a:off x="822669" y="311757"/>
            <a:ext cx="221373" cy="22137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Скругленный прямоугольник 39"/>
          <p:cNvSpPr/>
          <p:nvPr/>
        </p:nvSpPr>
        <p:spPr>
          <a:xfrm>
            <a:off x="1112840" y="312231"/>
            <a:ext cx="221373" cy="22137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Скругленный прямоугольник 40"/>
          <p:cNvSpPr/>
          <p:nvPr/>
        </p:nvSpPr>
        <p:spPr>
          <a:xfrm>
            <a:off x="1112840" y="14680"/>
            <a:ext cx="221373" cy="22137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Скругленный прямоугольник 41"/>
          <p:cNvSpPr/>
          <p:nvPr/>
        </p:nvSpPr>
        <p:spPr>
          <a:xfrm>
            <a:off x="530512" y="15275"/>
            <a:ext cx="221373" cy="22137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Скругленный прямоугольник 42"/>
          <p:cNvSpPr/>
          <p:nvPr/>
        </p:nvSpPr>
        <p:spPr>
          <a:xfrm>
            <a:off x="532510" y="-282871"/>
            <a:ext cx="221373" cy="22137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Скругленный прямоугольник 43"/>
          <p:cNvSpPr/>
          <p:nvPr/>
        </p:nvSpPr>
        <p:spPr>
          <a:xfrm>
            <a:off x="1354157" y="-282871"/>
            <a:ext cx="221373" cy="22137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Скругленный прямоугольник 44"/>
          <p:cNvSpPr/>
          <p:nvPr/>
        </p:nvSpPr>
        <p:spPr>
          <a:xfrm>
            <a:off x="222375" y="-282871"/>
            <a:ext cx="221373" cy="22137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Скругленный прямоугольник 45"/>
          <p:cNvSpPr/>
          <p:nvPr/>
        </p:nvSpPr>
        <p:spPr>
          <a:xfrm>
            <a:off x="-67796" y="-282871"/>
            <a:ext cx="221373" cy="22137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Скругленный прямоугольник 46"/>
          <p:cNvSpPr/>
          <p:nvPr/>
        </p:nvSpPr>
        <p:spPr>
          <a:xfrm>
            <a:off x="-359953" y="-282871"/>
            <a:ext cx="221373" cy="22137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Скругленный прямоугольник 47"/>
          <p:cNvSpPr/>
          <p:nvPr/>
        </p:nvSpPr>
        <p:spPr>
          <a:xfrm>
            <a:off x="10459511" y="6983181"/>
            <a:ext cx="221373" cy="221373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9" name="Скругленный прямоугольник 48"/>
          <p:cNvSpPr/>
          <p:nvPr/>
        </p:nvSpPr>
        <p:spPr>
          <a:xfrm>
            <a:off x="10759658" y="6983181"/>
            <a:ext cx="221373" cy="221373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" name="Скругленный прямоугольник 49"/>
          <p:cNvSpPr/>
          <p:nvPr/>
        </p:nvSpPr>
        <p:spPr>
          <a:xfrm>
            <a:off x="11059805" y="6983181"/>
            <a:ext cx="221373" cy="221373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" name="Скругленный прямоугольник 50"/>
          <p:cNvSpPr/>
          <p:nvPr/>
        </p:nvSpPr>
        <p:spPr>
          <a:xfrm>
            <a:off x="11359952" y="6983181"/>
            <a:ext cx="221373" cy="221373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" name="Скругленный прямоугольник 51"/>
          <p:cNvSpPr/>
          <p:nvPr/>
        </p:nvSpPr>
        <p:spPr>
          <a:xfrm>
            <a:off x="11359952" y="6681000"/>
            <a:ext cx="221373" cy="221373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3" name="Скругленный прямоугольник 52"/>
          <p:cNvSpPr/>
          <p:nvPr/>
        </p:nvSpPr>
        <p:spPr>
          <a:xfrm>
            <a:off x="10759658" y="6685630"/>
            <a:ext cx="221373" cy="221373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4" name="Скругленный прямоугольник 53"/>
          <p:cNvSpPr/>
          <p:nvPr/>
        </p:nvSpPr>
        <p:spPr>
          <a:xfrm>
            <a:off x="10759658" y="6388078"/>
            <a:ext cx="221373" cy="221373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5" name="Скругленный прямоугольник 54"/>
          <p:cNvSpPr/>
          <p:nvPr/>
        </p:nvSpPr>
        <p:spPr>
          <a:xfrm>
            <a:off x="11660099" y="6392718"/>
            <a:ext cx="221373" cy="221373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6" name="Скругленный прямоугольник 55"/>
          <p:cNvSpPr/>
          <p:nvPr/>
        </p:nvSpPr>
        <p:spPr>
          <a:xfrm>
            <a:off x="10469487" y="6388079"/>
            <a:ext cx="221373" cy="221373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7" name="Скругленный прямоугольник 56"/>
          <p:cNvSpPr/>
          <p:nvPr/>
        </p:nvSpPr>
        <p:spPr>
          <a:xfrm>
            <a:off x="10179316" y="6388078"/>
            <a:ext cx="221373" cy="221373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8" name="Скругленный прямоугольник 57"/>
          <p:cNvSpPr/>
          <p:nvPr/>
        </p:nvSpPr>
        <p:spPr>
          <a:xfrm>
            <a:off x="9887159" y="6382660"/>
            <a:ext cx="221373" cy="221373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9" name="Скругленный прямоугольник 58"/>
          <p:cNvSpPr/>
          <p:nvPr/>
        </p:nvSpPr>
        <p:spPr>
          <a:xfrm>
            <a:off x="9595995" y="6090054"/>
            <a:ext cx="221373" cy="221373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0" name="Скругленный прямоугольник 59"/>
          <p:cNvSpPr/>
          <p:nvPr/>
        </p:nvSpPr>
        <p:spPr>
          <a:xfrm>
            <a:off x="9887159" y="6090054"/>
            <a:ext cx="221373" cy="221373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1" name="Скругленный прямоугольник 60"/>
          <p:cNvSpPr/>
          <p:nvPr/>
        </p:nvSpPr>
        <p:spPr>
          <a:xfrm>
            <a:off x="10179316" y="6090054"/>
            <a:ext cx="221373" cy="221373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2" name="Скругленный прямоугольник 61"/>
          <p:cNvSpPr/>
          <p:nvPr/>
        </p:nvSpPr>
        <p:spPr>
          <a:xfrm>
            <a:off x="10469487" y="6090528"/>
            <a:ext cx="221373" cy="221373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3" name="Скругленный прямоугольник 62"/>
          <p:cNvSpPr/>
          <p:nvPr/>
        </p:nvSpPr>
        <p:spPr>
          <a:xfrm>
            <a:off x="10469487" y="5792977"/>
            <a:ext cx="221373" cy="221373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4" name="Скругленный прямоугольник 63"/>
          <p:cNvSpPr/>
          <p:nvPr/>
        </p:nvSpPr>
        <p:spPr>
          <a:xfrm>
            <a:off x="9887159" y="5793572"/>
            <a:ext cx="221373" cy="221373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5" name="Скругленный прямоугольник 64"/>
          <p:cNvSpPr/>
          <p:nvPr/>
        </p:nvSpPr>
        <p:spPr>
          <a:xfrm>
            <a:off x="9889157" y="5495426"/>
            <a:ext cx="221373" cy="221373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6" name="Скругленный прямоугольник 65"/>
          <p:cNvSpPr/>
          <p:nvPr/>
        </p:nvSpPr>
        <p:spPr>
          <a:xfrm>
            <a:off x="10710804" y="5495426"/>
            <a:ext cx="221373" cy="221373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7" name="Скругленный прямоугольник 66"/>
          <p:cNvSpPr/>
          <p:nvPr/>
        </p:nvSpPr>
        <p:spPr>
          <a:xfrm>
            <a:off x="9579022" y="5495426"/>
            <a:ext cx="221373" cy="221373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8" name="Скругленный прямоугольник 67"/>
          <p:cNvSpPr/>
          <p:nvPr/>
        </p:nvSpPr>
        <p:spPr>
          <a:xfrm>
            <a:off x="9288851" y="5495426"/>
            <a:ext cx="221373" cy="221373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9" name="Скругленный прямоугольник 68"/>
          <p:cNvSpPr/>
          <p:nvPr/>
        </p:nvSpPr>
        <p:spPr>
          <a:xfrm>
            <a:off x="-932118" y="1512545"/>
            <a:ext cx="12717347" cy="3907553"/>
          </a:xfrm>
          <a:prstGeom prst="roundRect">
            <a:avLst>
              <a:gd name="adj" fmla="val 6483"/>
            </a:avLst>
          </a:prstGeom>
          <a:gradFill flip="none" rotWithShape="1">
            <a:gsLst>
              <a:gs pos="28000">
                <a:schemeClr val="tx2"/>
              </a:gs>
              <a:gs pos="100000">
                <a:schemeClr val="accent5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23526" y="2840909"/>
            <a:ext cx="9144000" cy="1250823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A542DF3A-1AFC-8390-CC83-112537ED13C6}"/>
              </a:ext>
            </a:extLst>
          </p:cNvPr>
          <p:cNvSpPr txBox="1"/>
          <p:nvPr/>
        </p:nvSpPr>
        <p:spPr>
          <a:xfrm>
            <a:off x="550863" y="5924618"/>
            <a:ext cx="6217799" cy="56425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eaLnBrk="1" fontAlgn="auto" hangingPunct="1">
              <a:lnSpc>
                <a:spcPts val="11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dirty="0">
                <a:solidFill>
                  <a:schemeClr val="bg1">
                    <a:lumMod val="50000"/>
                    <a:alpha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Все права защищены. Никакая часть презентации не может быть воспроизведена в какой </a:t>
            </a:r>
            <a:br>
              <a:rPr lang="ru-RU" sz="1000" dirty="0">
                <a:solidFill>
                  <a:schemeClr val="bg1">
                    <a:lumMod val="50000"/>
                    <a:alpha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000" dirty="0">
                <a:solidFill>
                  <a:schemeClr val="bg1">
                    <a:lumMod val="50000"/>
                    <a:alpha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бы то ни было форме и какими бы то ни было средствами, включая размещение в Интернете </a:t>
            </a:r>
            <a:br>
              <a:rPr lang="ru-RU" sz="1000" dirty="0">
                <a:solidFill>
                  <a:schemeClr val="bg1">
                    <a:lumMod val="50000"/>
                    <a:alpha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000" dirty="0">
                <a:solidFill>
                  <a:schemeClr val="bg1">
                    <a:lumMod val="50000"/>
                    <a:alpha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в корпоративных сетях, а также запись в память ЭВМ,  для частного или публичного использования, </a:t>
            </a:r>
            <a:br>
              <a:rPr lang="ru-RU" sz="1000" dirty="0">
                <a:solidFill>
                  <a:schemeClr val="bg1">
                    <a:lumMod val="50000"/>
                    <a:alpha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000" dirty="0">
                <a:solidFill>
                  <a:schemeClr val="bg1">
                    <a:lumMod val="50000"/>
                    <a:alpha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без письменного разрешения владельца авторских прав. © АО «Издательство «Просвещение», 20</a:t>
            </a:r>
            <a:r>
              <a:rPr lang="en-US" sz="1000" dirty="0" smtClean="0">
                <a:solidFill>
                  <a:schemeClr val="bg1">
                    <a:lumMod val="50000"/>
                    <a:alpha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1000" dirty="0" smtClean="0">
                <a:solidFill>
                  <a:schemeClr val="bg1">
                    <a:lumMod val="50000"/>
                    <a:alpha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</a:t>
            </a:r>
            <a:r>
              <a:rPr lang="ru-RU" sz="1000" dirty="0">
                <a:solidFill>
                  <a:schemeClr val="bg1">
                    <a:lumMod val="50000"/>
                    <a:alpha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</a:t>
            </a:r>
          </a:p>
        </p:txBody>
      </p:sp>
      <p:sp>
        <p:nvSpPr>
          <p:cNvPr id="72" name="Скругленный прямоугольник 71"/>
          <p:cNvSpPr/>
          <p:nvPr/>
        </p:nvSpPr>
        <p:spPr>
          <a:xfrm>
            <a:off x="1102864" y="1204884"/>
            <a:ext cx="221373" cy="22137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3" name="Скругленный прямоугольник 72"/>
          <p:cNvSpPr/>
          <p:nvPr/>
        </p:nvSpPr>
        <p:spPr>
          <a:xfrm>
            <a:off x="1403011" y="1204884"/>
            <a:ext cx="221373" cy="22137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4" name="Скругленный прямоугольник 73"/>
          <p:cNvSpPr/>
          <p:nvPr/>
        </p:nvSpPr>
        <p:spPr>
          <a:xfrm>
            <a:off x="1703158" y="1204884"/>
            <a:ext cx="221373" cy="22137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5" name="Скругленный прямоугольник 74"/>
          <p:cNvSpPr/>
          <p:nvPr/>
        </p:nvSpPr>
        <p:spPr>
          <a:xfrm>
            <a:off x="2003305" y="1204884"/>
            <a:ext cx="221373" cy="22137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6" name="Скругленный прямоугольник 75"/>
          <p:cNvSpPr/>
          <p:nvPr/>
        </p:nvSpPr>
        <p:spPr>
          <a:xfrm>
            <a:off x="2003305" y="902703"/>
            <a:ext cx="221373" cy="22137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7" name="Скругленный прямоугольник 76"/>
          <p:cNvSpPr/>
          <p:nvPr/>
        </p:nvSpPr>
        <p:spPr>
          <a:xfrm>
            <a:off x="1403011" y="907333"/>
            <a:ext cx="221373" cy="22137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8" name="Скругленный прямоугольник 77"/>
          <p:cNvSpPr/>
          <p:nvPr/>
        </p:nvSpPr>
        <p:spPr>
          <a:xfrm>
            <a:off x="1403011" y="609781"/>
            <a:ext cx="221373" cy="22137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9" name="Скругленный прямоугольник 78"/>
          <p:cNvSpPr/>
          <p:nvPr/>
        </p:nvSpPr>
        <p:spPr>
          <a:xfrm>
            <a:off x="2303452" y="614421"/>
            <a:ext cx="221373" cy="22137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0" name="Скругленный прямоугольник 79"/>
          <p:cNvSpPr/>
          <p:nvPr/>
        </p:nvSpPr>
        <p:spPr>
          <a:xfrm>
            <a:off x="1112840" y="609782"/>
            <a:ext cx="221373" cy="22137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1" name="Скругленный прямоугольник 80"/>
          <p:cNvSpPr/>
          <p:nvPr/>
        </p:nvSpPr>
        <p:spPr>
          <a:xfrm>
            <a:off x="822669" y="609781"/>
            <a:ext cx="221373" cy="22137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2" name="Скругленный прямоугольник 81"/>
          <p:cNvSpPr/>
          <p:nvPr/>
        </p:nvSpPr>
        <p:spPr>
          <a:xfrm>
            <a:off x="530512" y="604363"/>
            <a:ext cx="221373" cy="22137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3" name="Скругленный прямоугольник 82"/>
          <p:cNvSpPr/>
          <p:nvPr/>
        </p:nvSpPr>
        <p:spPr>
          <a:xfrm>
            <a:off x="239348" y="311757"/>
            <a:ext cx="221373" cy="22137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4" name="Скругленный прямоугольник 83"/>
          <p:cNvSpPr/>
          <p:nvPr/>
        </p:nvSpPr>
        <p:spPr>
          <a:xfrm>
            <a:off x="530512" y="311757"/>
            <a:ext cx="221373" cy="22137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5" name="Скругленный прямоугольник 84"/>
          <p:cNvSpPr/>
          <p:nvPr/>
        </p:nvSpPr>
        <p:spPr>
          <a:xfrm>
            <a:off x="822669" y="311757"/>
            <a:ext cx="221373" cy="22137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6" name="Скругленный прямоугольник 85"/>
          <p:cNvSpPr/>
          <p:nvPr/>
        </p:nvSpPr>
        <p:spPr>
          <a:xfrm>
            <a:off x="1112840" y="312231"/>
            <a:ext cx="221373" cy="22137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7" name="Скругленный прямоугольник 86"/>
          <p:cNvSpPr/>
          <p:nvPr/>
        </p:nvSpPr>
        <p:spPr>
          <a:xfrm>
            <a:off x="1112840" y="14680"/>
            <a:ext cx="221373" cy="22137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8" name="Скругленный прямоугольник 87"/>
          <p:cNvSpPr/>
          <p:nvPr/>
        </p:nvSpPr>
        <p:spPr>
          <a:xfrm>
            <a:off x="530512" y="15275"/>
            <a:ext cx="221373" cy="22137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9" name="Скругленный прямоугольник 88"/>
          <p:cNvSpPr/>
          <p:nvPr/>
        </p:nvSpPr>
        <p:spPr>
          <a:xfrm>
            <a:off x="532510" y="-282871"/>
            <a:ext cx="221373" cy="22137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0" name="Скругленный прямоугольник 89"/>
          <p:cNvSpPr/>
          <p:nvPr/>
        </p:nvSpPr>
        <p:spPr>
          <a:xfrm>
            <a:off x="1354157" y="-282871"/>
            <a:ext cx="221373" cy="22137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1" name="Скругленный прямоугольник 90"/>
          <p:cNvSpPr/>
          <p:nvPr/>
        </p:nvSpPr>
        <p:spPr>
          <a:xfrm>
            <a:off x="222375" y="-282871"/>
            <a:ext cx="221373" cy="22137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2" name="Скругленный прямоугольник 91"/>
          <p:cNvSpPr/>
          <p:nvPr/>
        </p:nvSpPr>
        <p:spPr>
          <a:xfrm>
            <a:off x="-67796" y="-282871"/>
            <a:ext cx="221373" cy="22137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3" name="Скругленный прямоугольник 92"/>
          <p:cNvSpPr/>
          <p:nvPr/>
        </p:nvSpPr>
        <p:spPr>
          <a:xfrm>
            <a:off x="-359953" y="-282871"/>
            <a:ext cx="221373" cy="22137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4" name="Скругленный прямоугольник 93"/>
          <p:cNvSpPr/>
          <p:nvPr/>
        </p:nvSpPr>
        <p:spPr>
          <a:xfrm>
            <a:off x="10459511" y="6983181"/>
            <a:ext cx="221373" cy="221373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5" name="Скругленный прямоугольник 94"/>
          <p:cNvSpPr/>
          <p:nvPr/>
        </p:nvSpPr>
        <p:spPr>
          <a:xfrm>
            <a:off x="10759658" y="6983181"/>
            <a:ext cx="221373" cy="221373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6" name="Скругленный прямоугольник 95"/>
          <p:cNvSpPr/>
          <p:nvPr/>
        </p:nvSpPr>
        <p:spPr>
          <a:xfrm>
            <a:off x="11059805" y="6983181"/>
            <a:ext cx="221373" cy="221373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7" name="Скругленный прямоугольник 96"/>
          <p:cNvSpPr/>
          <p:nvPr/>
        </p:nvSpPr>
        <p:spPr>
          <a:xfrm>
            <a:off x="11359952" y="6983181"/>
            <a:ext cx="221373" cy="221373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8" name="Скругленный прямоугольник 97"/>
          <p:cNvSpPr/>
          <p:nvPr/>
        </p:nvSpPr>
        <p:spPr>
          <a:xfrm>
            <a:off x="11359952" y="6681000"/>
            <a:ext cx="221373" cy="221373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9" name="Скругленный прямоугольник 98"/>
          <p:cNvSpPr/>
          <p:nvPr/>
        </p:nvSpPr>
        <p:spPr>
          <a:xfrm>
            <a:off x="10759658" y="6685630"/>
            <a:ext cx="221373" cy="221373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0" name="Скругленный прямоугольник 99"/>
          <p:cNvSpPr/>
          <p:nvPr/>
        </p:nvSpPr>
        <p:spPr>
          <a:xfrm>
            <a:off x="10759658" y="6388078"/>
            <a:ext cx="221373" cy="221373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1" name="Скругленный прямоугольник 100"/>
          <p:cNvSpPr/>
          <p:nvPr/>
        </p:nvSpPr>
        <p:spPr>
          <a:xfrm>
            <a:off x="11660099" y="6392718"/>
            <a:ext cx="221373" cy="221373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2" name="Скругленный прямоугольник 101"/>
          <p:cNvSpPr/>
          <p:nvPr/>
        </p:nvSpPr>
        <p:spPr>
          <a:xfrm>
            <a:off x="10469487" y="6388079"/>
            <a:ext cx="221373" cy="221373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3" name="Скругленный прямоугольник 102"/>
          <p:cNvSpPr/>
          <p:nvPr/>
        </p:nvSpPr>
        <p:spPr>
          <a:xfrm>
            <a:off x="10179316" y="6388078"/>
            <a:ext cx="221373" cy="221373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4" name="Скругленный прямоугольник 103"/>
          <p:cNvSpPr/>
          <p:nvPr/>
        </p:nvSpPr>
        <p:spPr>
          <a:xfrm>
            <a:off x="9887159" y="6382660"/>
            <a:ext cx="221373" cy="221373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5" name="Скругленный прямоугольник 104"/>
          <p:cNvSpPr/>
          <p:nvPr/>
        </p:nvSpPr>
        <p:spPr>
          <a:xfrm>
            <a:off x="9595995" y="6090054"/>
            <a:ext cx="221373" cy="221373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6" name="Скругленный прямоугольник 105"/>
          <p:cNvSpPr/>
          <p:nvPr/>
        </p:nvSpPr>
        <p:spPr>
          <a:xfrm>
            <a:off x="9887159" y="6090054"/>
            <a:ext cx="221373" cy="221373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7" name="Скругленный прямоугольник 106"/>
          <p:cNvSpPr/>
          <p:nvPr/>
        </p:nvSpPr>
        <p:spPr>
          <a:xfrm>
            <a:off x="10179316" y="6090054"/>
            <a:ext cx="221373" cy="221373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8" name="Скругленный прямоугольник 107"/>
          <p:cNvSpPr/>
          <p:nvPr/>
        </p:nvSpPr>
        <p:spPr>
          <a:xfrm>
            <a:off x="10469487" y="6090528"/>
            <a:ext cx="221373" cy="221373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9" name="Скругленный прямоугольник 108"/>
          <p:cNvSpPr/>
          <p:nvPr/>
        </p:nvSpPr>
        <p:spPr>
          <a:xfrm>
            <a:off x="10469487" y="5792977"/>
            <a:ext cx="221373" cy="221373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0" name="Скругленный прямоугольник 109"/>
          <p:cNvSpPr/>
          <p:nvPr/>
        </p:nvSpPr>
        <p:spPr>
          <a:xfrm>
            <a:off x="9887159" y="5793572"/>
            <a:ext cx="221373" cy="221373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1" name="Скругленный прямоугольник 110"/>
          <p:cNvSpPr/>
          <p:nvPr/>
        </p:nvSpPr>
        <p:spPr>
          <a:xfrm>
            <a:off x="9889157" y="5495426"/>
            <a:ext cx="221373" cy="221373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2" name="Скругленный прямоугольник 111"/>
          <p:cNvSpPr/>
          <p:nvPr/>
        </p:nvSpPr>
        <p:spPr>
          <a:xfrm>
            <a:off x="10710804" y="5495426"/>
            <a:ext cx="221373" cy="221373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3" name="Скругленный прямоугольник 112"/>
          <p:cNvSpPr/>
          <p:nvPr/>
        </p:nvSpPr>
        <p:spPr>
          <a:xfrm>
            <a:off x="9579022" y="5495426"/>
            <a:ext cx="221373" cy="221373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4" name="Скругленный прямоугольник 113"/>
          <p:cNvSpPr/>
          <p:nvPr/>
        </p:nvSpPr>
        <p:spPr>
          <a:xfrm>
            <a:off x="9288851" y="5495426"/>
            <a:ext cx="221373" cy="221373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5" name="Скругленный прямоугольник 114"/>
          <p:cNvSpPr/>
          <p:nvPr/>
        </p:nvSpPr>
        <p:spPr>
          <a:xfrm>
            <a:off x="-932118" y="1512545"/>
            <a:ext cx="12717347" cy="3907553"/>
          </a:xfrm>
          <a:prstGeom prst="roundRect">
            <a:avLst>
              <a:gd name="adj" fmla="val 6483"/>
            </a:avLst>
          </a:prstGeom>
          <a:gradFill flip="none" rotWithShape="1">
            <a:gsLst>
              <a:gs pos="28000">
                <a:schemeClr val="tx2"/>
              </a:gs>
              <a:gs pos="100000">
                <a:schemeClr val="accent5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5300" y="164215"/>
            <a:ext cx="2653860" cy="787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4947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ороткая_плаш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кругленный прямоугольник 13"/>
          <p:cNvSpPr/>
          <p:nvPr/>
        </p:nvSpPr>
        <p:spPr>
          <a:xfrm>
            <a:off x="7872663" y="205749"/>
            <a:ext cx="221373" cy="221373"/>
          </a:xfrm>
          <a:prstGeom prst="round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7106470" y="205749"/>
            <a:ext cx="221373" cy="221373"/>
          </a:xfrm>
          <a:prstGeom prst="round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7397634" y="205749"/>
            <a:ext cx="221373" cy="221373"/>
          </a:xfrm>
          <a:prstGeom prst="round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6815306" y="206344"/>
            <a:ext cx="221373" cy="221373"/>
          </a:xfrm>
          <a:prstGeom prst="round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6885097" y="-110687"/>
            <a:ext cx="221373" cy="221373"/>
          </a:xfrm>
          <a:prstGeom prst="round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7638951" y="-91802"/>
            <a:ext cx="221373" cy="221373"/>
          </a:xfrm>
          <a:prstGeom prst="round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6574962" y="-110687"/>
            <a:ext cx="221373" cy="221373"/>
          </a:xfrm>
          <a:prstGeom prst="round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6284791" y="-110687"/>
            <a:ext cx="221373" cy="221373"/>
          </a:xfrm>
          <a:prstGeom prst="round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5992634" y="-110687"/>
            <a:ext cx="221373" cy="221373"/>
          </a:xfrm>
          <a:prstGeom prst="round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11481019" y="5965345"/>
            <a:ext cx="221373" cy="221373"/>
          </a:xfrm>
          <a:prstGeom prst="roundRect">
            <a:avLst/>
          </a:prstGeom>
          <a:solidFill>
            <a:schemeClr val="accent3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11781166" y="5965344"/>
            <a:ext cx="221373" cy="221373"/>
          </a:xfrm>
          <a:prstGeom prst="roundRect">
            <a:avLst/>
          </a:prstGeom>
          <a:solidFill>
            <a:schemeClr val="accent3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11781166" y="5677469"/>
            <a:ext cx="221373" cy="221373"/>
          </a:xfrm>
          <a:prstGeom prst="roundRect">
            <a:avLst/>
          </a:prstGeom>
          <a:solidFill>
            <a:schemeClr val="accent3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12020735" y="5395759"/>
            <a:ext cx="221373" cy="221373"/>
          </a:xfrm>
          <a:prstGeom prst="roundRect">
            <a:avLst/>
          </a:prstGeom>
          <a:solidFill>
            <a:schemeClr val="accent3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Скругленный прямоугольник 29"/>
          <p:cNvSpPr/>
          <p:nvPr/>
        </p:nvSpPr>
        <p:spPr>
          <a:xfrm>
            <a:off x="11481019" y="6560449"/>
            <a:ext cx="221373" cy="221373"/>
          </a:xfrm>
          <a:prstGeom prst="roundRect">
            <a:avLst/>
          </a:prstGeom>
          <a:solidFill>
            <a:schemeClr val="accent3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11481019" y="6262897"/>
            <a:ext cx="221373" cy="221373"/>
          </a:xfrm>
          <a:prstGeom prst="roundRect">
            <a:avLst/>
          </a:prstGeom>
          <a:solidFill>
            <a:schemeClr val="accent3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11190848" y="6262898"/>
            <a:ext cx="221373" cy="221373"/>
          </a:xfrm>
          <a:prstGeom prst="roundRect">
            <a:avLst/>
          </a:prstGeom>
          <a:solidFill>
            <a:schemeClr val="accent3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Скругленный прямоугольник 33"/>
          <p:cNvSpPr/>
          <p:nvPr/>
        </p:nvSpPr>
        <p:spPr>
          <a:xfrm>
            <a:off x="10900677" y="6262897"/>
            <a:ext cx="221373" cy="221373"/>
          </a:xfrm>
          <a:prstGeom prst="roundRect">
            <a:avLst/>
          </a:prstGeom>
          <a:solidFill>
            <a:schemeClr val="accent3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10608520" y="6257479"/>
            <a:ext cx="221373" cy="221373"/>
          </a:xfrm>
          <a:prstGeom prst="roundRect">
            <a:avLst/>
          </a:prstGeom>
          <a:solidFill>
            <a:schemeClr val="accent3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Скругленный прямоугольник 38"/>
          <p:cNvSpPr/>
          <p:nvPr/>
        </p:nvSpPr>
        <p:spPr>
          <a:xfrm>
            <a:off x="9474773" y="6267536"/>
            <a:ext cx="221373" cy="221373"/>
          </a:xfrm>
          <a:prstGeom prst="roundRect">
            <a:avLst/>
          </a:prstGeom>
          <a:solidFill>
            <a:schemeClr val="accent3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Скругленный прямоугольник 39"/>
          <p:cNvSpPr/>
          <p:nvPr/>
        </p:nvSpPr>
        <p:spPr>
          <a:xfrm>
            <a:off x="10306409" y="6555819"/>
            <a:ext cx="221373" cy="221373"/>
          </a:xfrm>
          <a:prstGeom prst="roundRect">
            <a:avLst/>
          </a:prstGeom>
          <a:solidFill>
            <a:schemeClr val="accent3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Скругленный прямоугольник 41"/>
          <p:cNvSpPr/>
          <p:nvPr/>
        </p:nvSpPr>
        <p:spPr>
          <a:xfrm>
            <a:off x="9784909" y="6555819"/>
            <a:ext cx="221373" cy="221373"/>
          </a:xfrm>
          <a:prstGeom prst="roundRect">
            <a:avLst/>
          </a:prstGeom>
          <a:solidFill>
            <a:schemeClr val="accent3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Скругленный прямоугольник 42"/>
          <p:cNvSpPr/>
          <p:nvPr/>
        </p:nvSpPr>
        <p:spPr>
          <a:xfrm>
            <a:off x="10606556" y="6555819"/>
            <a:ext cx="221373" cy="221373"/>
          </a:xfrm>
          <a:prstGeom prst="roundRect">
            <a:avLst/>
          </a:prstGeom>
          <a:solidFill>
            <a:schemeClr val="accent3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Скругленный прямоугольник 43"/>
          <p:cNvSpPr/>
          <p:nvPr/>
        </p:nvSpPr>
        <p:spPr>
          <a:xfrm>
            <a:off x="9474774" y="6555819"/>
            <a:ext cx="221373" cy="221373"/>
          </a:xfrm>
          <a:prstGeom prst="roundRect">
            <a:avLst/>
          </a:prstGeom>
          <a:solidFill>
            <a:schemeClr val="accent3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Скругленный прямоугольник 44"/>
          <p:cNvSpPr/>
          <p:nvPr/>
        </p:nvSpPr>
        <p:spPr>
          <a:xfrm>
            <a:off x="9184603" y="6555819"/>
            <a:ext cx="221373" cy="221373"/>
          </a:xfrm>
          <a:prstGeom prst="roundRect">
            <a:avLst/>
          </a:prstGeom>
          <a:solidFill>
            <a:schemeClr val="accent3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Скругленный прямоугольник 45"/>
          <p:cNvSpPr/>
          <p:nvPr/>
        </p:nvSpPr>
        <p:spPr>
          <a:xfrm>
            <a:off x="8892446" y="6555819"/>
            <a:ext cx="221373" cy="221373"/>
          </a:xfrm>
          <a:prstGeom prst="roundRect">
            <a:avLst/>
          </a:prstGeom>
          <a:solidFill>
            <a:schemeClr val="accent3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Скругленный прямоугольник 46"/>
          <p:cNvSpPr/>
          <p:nvPr/>
        </p:nvSpPr>
        <p:spPr>
          <a:xfrm>
            <a:off x="9015053" y="-110687"/>
            <a:ext cx="221373" cy="221373"/>
          </a:xfrm>
          <a:prstGeom prst="round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Скругленный прямоугольник 47"/>
          <p:cNvSpPr/>
          <p:nvPr/>
        </p:nvSpPr>
        <p:spPr>
          <a:xfrm>
            <a:off x="8704918" y="-110687"/>
            <a:ext cx="221373" cy="221373"/>
          </a:xfrm>
          <a:prstGeom prst="round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9" name="Скругленный прямоугольник 48"/>
          <p:cNvSpPr/>
          <p:nvPr/>
        </p:nvSpPr>
        <p:spPr>
          <a:xfrm>
            <a:off x="8414747" y="-110687"/>
            <a:ext cx="221373" cy="221373"/>
          </a:xfrm>
          <a:prstGeom prst="round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" name="Скругленный прямоугольник 49"/>
          <p:cNvSpPr/>
          <p:nvPr/>
        </p:nvSpPr>
        <p:spPr>
          <a:xfrm>
            <a:off x="8122590" y="-110687"/>
            <a:ext cx="221373" cy="221373"/>
          </a:xfrm>
          <a:prstGeom prst="round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" name="Скругленный прямоугольник 50"/>
          <p:cNvSpPr/>
          <p:nvPr/>
        </p:nvSpPr>
        <p:spPr>
          <a:xfrm>
            <a:off x="8704918" y="205749"/>
            <a:ext cx="221373" cy="221373"/>
          </a:xfrm>
          <a:prstGeom prst="round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" name="Скругленный прямоугольник 51"/>
          <p:cNvSpPr/>
          <p:nvPr/>
        </p:nvSpPr>
        <p:spPr>
          <a:xfrm>
            <a:off x="9015053" y="204161"/>
            <a:ext cx="221373" cy="221373"/>
          </a:xfrm>
          <a:prstGeom prst="round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3" name="Скругленный прямоугольник 52"/>
          <p:cNvSpPr/>
          <p:nvPr/>
        </p:nvSpPr>
        <p:spPr>
          <a:xfrm>
            <a:off x="9329107" y="204161"/>
            <a:ext cx="221373" cy="221373"/>
          </a:xfrm>
          <a:prstGeom prst="round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4" name="Скругленный прямоугольник 53"/>
          <p:cNvSpPr/>
          <p:nvPr/>
        </p:nvSpPr>
        <p:spPr>
          <a:xfrm>
            <a:off x="9329107" y="507040"/>
            <a:ext cx="221373" cy="221373"/>
          </a:xfrm>
          <a:prstGeom prst="round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6A6579F0-636D-87BE-75CE-8A1809F74046}"/>
              </a:ext>
            </a:extLst>
          </p:cNvPr>
          <p:cNvSpPr txBox="1"/>
          <p:nvPr/>
        </p:nvSpPr>
        <p:spPr>
          <a:xfrm>
            <a:off x="377472" y="6408384"/>
            <a:ext cx="258029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  <a:alpha val="4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© ГК «Издательство «Просвещение», 20</a:t>
            </a: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50000"/>
                    <a:alpha val="4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50000"/>
                    <a:alpha val="4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  <a:alpha val="40000"/>
                </a:scheme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" name="Скругленный прямоугольник 40"/>
          <p:cNvSpPr/>
          <p:nvPr/>
        </p:nvSpPr>
        <p:spPr>
          <a:xfrm>
            <a:off x="7872663" y="205749"/>
            <a:ext cx="221373" cy="221373"/>
          </a:xfrm>
          <a:prstGeom prst="round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5" name="Скругленный прямоугольник 54"/>
          <p:cNvSpPr/>
          <p:nvPr/>
        </p:nvSpPr>
        <p:spPr>
          <a:xfrm>
            <a:off x="7106470" y="205749"/>
            <a:ext cx="221373" cy="221373"/>
          </a:xfrm>
          <a:prstGeom prst="round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6" name="Скругленный прямоугольник 55"/>
          <p:cNvSpPr/>
          <p:nvPr/>
        </p:nvSpPr>
        <p:spPr>
          <a:xfrm>
            <a:off x="7397634" y="205749"/>
            <a:ext cx="221373" cy="221373"/>
          </a:xfrm>
          <a:prstGeom prst="round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7" name="Скругленный прямоугольник 56"/>
          <p:cNvSpPr/>
          <p:nvPr/>
        </p:nvSpPr>
        <p:spPr>
          <a:xfrm>
            <a:off x="6815306" y="206344"/>
            <a:ext cx="221373" cy="221373"/>
          </a:xfrm>
          <a:prstGeom prst="round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8" name="Скругленный прямоугольник 57"/>
          <p:cNvSpPr/>
          <p:nvPr/>
        </p:nvSpPr>
        <p:spPr>
          <a:xfrm>
            <a:off x="6885097" y="-110687"/>
            <a:ext cx="221373" cy="221373"/>
          </a:xfrm>
          <a:prstGeom prst="round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9" name="Скругленный прямоугольник 58"/>
          <p:cNvSpPr/>
          <p:nvPr/>
        </p:nvSpPr>
        <p:spPr>
          <a:xfrm>
            <a:off x="7638951" y="-91802"/>
            <a:ext cx="221373" cy="221373"/>
          </a:xfrm>
          <a:prstGeom prst="round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0" name="Скругленный прямоугольник 59"/>
          <p:cNvSpPr/>
          <p:nvPr/>
        </p:nvSpPr>
        <p:spPr>
          <a:xfrm>
            <a:off x="6574962" y="-110687"/>
            <a:ext cx="221373" cy="221373"/>
          </a:xfrm>
          <a:prstGeom prst="round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1" name="Скругленный прямоугольник 60"/>
          <p:cNvSpPr/>
          <p:nvPr/>
        </p:nvSpPr>
        <p:spPr>
          <a:xfrm>
            <a:off x="6284791" y="-110687"/>
            <a:ext cx="221373" cy="221373"/>
          </a:xfrm>
          <a:prstGeom prst="round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2" name="Скругленный прямоугольник 61"/>
          <p:cNvSpPr/>
          <p:nvPr/>
        </p:nvSpPr>
        <p:spPr>
          <a:xfrm>
            <a:off x="5992634" y="-110687"/>
            <a:ext cx="221373" cy="221373"/>
          </a:xfrm>
          <a:prstGeom prst="round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3" name="Скругленный прямоугольник 62"/>
          <p:cNvSpPr/>
          <p:nvPr/>
        </p:nvSpPr>
        <p:spPr>
          <a:xfrm>
            <a:off x="11481019" y="5965345"/>
            <a:ext cx="221373" cy="221373"/>
          </a:xfrm>
          <a:prstGeom prst="roundRect">
            <a:avLst/>
          </a:prstGeom>
          <a:solidFill>
            <a:schemeClr val="accent3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4" name="Скругленный прямоугольник 63"/>
          <p:cNvSpPr/>
          <p:nvPr/>
        </p:nvSpPr>
        <p:spPr>
          <a:xfrm>
            <a:off x="11781166" y="5965344"/>
            <a:ext cx="221373" cy="221373"/>
          </a:xfrm>
          <a:prstGeom prst="roundRect">
            <a:avLst/>
          </a:prstGeom>
          <a:solidFill>
            <a:schemeClr val="accent3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5" name="Скругленный прямоугольник 64"/>
          <p:cNvSpPr/>
          <p:nvPr/>
        </p:nvSpPr>
        <p:spPr>
          <a:xfrm>
            <a:off x="11781166" y="5677469"/>
            <a:ext cx="221373" cy="221373"/>
          </a:xfrm>
          <a:prstGeom prst="roundRect">
            <a:avLst/>
          </a:prstGeom>
          <a:solidFill>
            <a:schemeClr val="accent3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6" name="Скругленный прямоугольник 65"/>
          <p:cNvSpPr/>
          <p:nvPr/>
        </p:nvSpPr>
        <p:spPr>
          <a:xfrm>
            <a:off x="12020735" y="5395759"/>
            <a:ext cx="221373" cy="221373"/>
          </a:xfrm>
          <a:prstGeom prst="roundRect">
            <a:avLst/>
          </a:prstGeom>
          <a:solidFill>
            <a:schemeClr val="accent3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7" name="Скругленный прямоугольник 66"/>
          <p:cNvSpPr/>
          <p:nvPr/>
        </p:nvSpPr>
        <p:spPr>
          <a:xfrm>
            <a:off x="11481019" y="6560449"/>
            <a:ext cx="221373" cy="221373"/>
          </a:xfrm>
          <a:prstGeom prst="roundRect">
            <a:avLst/>
          </a:prstGeom>
          <a:solidFill>
            <a:schemeClr val="accent3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8" name="Скругленный прямоугольник 67"/>
          <p:cNvSpPr/>
          <p:nvPr/>
        </p:nvSpPr>
        <p:spPr>
          <a:xfrm>
            <a:off x="11481019" y="6262897"/>
            <a:ext cx="221373" cy="221373"/>
          </a:xfrm>
          <a:prstGeom prst="roundRect">
            <a:avLst/>
          </a:prstGeom>
          <a:solidFill>
            <a:schemeClr val="accent3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9" name="Скругленный прямоугольник 68"/>
          <p:cNvSpPr/>
          <p:nvPr/>
        </p:nvSpPr>
        <p:spPr>
          <a:xfrm>
            <a:off x="11190848" y="6262898"/>
            <a:ext cx="221373" cy="221373"/>
          </a:xfrm>
          <a:prstGeom prst="roundRect">
            <a:avLst/>
          </a:prstGeom>
          <a:solidFill>
            <a:schemeClr val="accent3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0" name="Скругленный прямоугольник 69"/>
          <p:cNvSpPr/>
          <p:nvPr/>
        </p:nvSpPr>
        <p:spPr>
          <a:xfrm>
            <a:off x="10900677" y="6262897"/>
            <a:ext cx="221373" cy="221373"/>
          </a:xfrm>
          <a:prstGeom prst="roundRect">
            <a:avLst/>
          </a:prstGeom>
          <a:solidFill>
            <a:schemeClr val="accent3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1" name="Скругленный прямоугольник 70"/>
          <p:cNvSpPr/>
          <p:nvPr/>
        </p:nvSpPr>
        <p:spPr>
          <a:xfrm>
            <a:off x="10608520" y="6257479"/>
            <a:ext cx="221373" cy="221373"/>
          </a:xfrm>
          <a:prstGeom prst="roundRect">
            <a:avLst/>
          </a:prstGeom>
          <a:solidFill>
            <a:schemeClr val="accent3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2" name="Скругленный прямоугольник 71"/>
          <p:cNvSpPr/>
          <p:nvPr/>
        </p:nvSpPr>
        <p:spPr>
          <a:xfrm>
            <a:off x="9474773" y="6267536"/>
            <a:ext cx="221373" cy="221373"/>
          </a:xfrm>
          <a:prstGeom prst="roundRect">
            <a:avLst/>
          </a:prstGeom>
          <a:solidFill>
            <a:schemeClr val="accent3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3" name="Скругленный прямоугольник 72"/>
          <p:cNvSpPr/>
          <p:nvPr/>
        </p:nvSpPr>
        <p:spPr>
          <a:xfrm>
            <a:off x="10306409" y="6555819"/>
            <a:ext cx="221373" cy="221373"/>
          </a:xfrm>
          <a:prstGeom prst="roundRect">
            <a:avLst/>
          </a:prstGeom>
          <a:solidFill>
            <a:schemeClr val="accent3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4" name="Скругленный прямоугольник 73"/>
          <p:cNvSpPr/>
          <p:nvPr/>
        </p:nvSpPr>
        <p:spPr>
          <a:xfrm>
            <a:off x="9784909" y="6555819"/>
            <a:ext cx="221373" cy="221373"/>
          </a:xfrm>
          <a:prstGeom prst="roundRect">
            <a:avLst/>
          </a:prstGeom>
          <a:solidFill>
            <a:schemeClr val="accent3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5" name="Скругленный прямоугольник 74"/>
          <p:cNvSpPr/>
          <p:nvPr/>
        </p:nvSpPr>
        <p:spPr>
          <a:xfrm>
            <a:off x="10606556" y="6555819"/>
            <a:ext cx="221373" cy="221373"/>
          </a:xfrm>
          <a:prstGeom prst="roundRect">
            <a:avLst/>
          </a:prstGeom>
          <a:solidFill>
            <a:schemeClr val="accent3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6" name="Скругленный прямоугольник 75"/>
          <p:cNvSpPr/>
          <p:nvPr/>
        </p:nvSpPr>
        <p:spPr>
          <a:xfrm>
            <a:off x="9474774" y="6555819"/>
            <a:ext cx="221373" cy="221373"/>
          </a:xfrm>
          <a:prstGeom prst="roundRect">
            <a:avLst/>
          </a:prstGeom>
          <a:solidFill>
            <a:schemeClr val="accent3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7" name="Скругленный прямоугольник 76"/>
          <p:cNvSpPr/>
          <p:nvPr/>
        </p:nvSpPr>
        <p:spPr>
          <a:xfrm>
            <a:off x="9184603" y="6555819"/>
            <a:ext cx="221373" cy="221373"/>
          </a:xfrm>
          <a:prstGeom prst="roundRect">
            <a:avLst/>
          </a:prstGeom>
          <a:solidFill>
            <a:schemeClr val="accent3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8" name="Скругленный прямоугольник 77"/>
          <p:cNvSpPr/>
          <p:nvPr/>
        </p:nvSpPr>
        <p:spPr>
          <a:xfrm>
            <a:off x="8892446" y="6555819"/>
            <a:ext cx="221373" cy="221373"/>
          </a:xfrm>
          <a:prstGeom prst="roundRect">
            <a:avLst/>
          </a:prstGeom>
          <a:solidFill>
            <a:schemeClr val="accent3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9" name="Скругленный прямоугольник 78"/>
          <p:cNvSpPr/>
          <p:nvPr/>
        </p:nvSpPr>
        <p:spPr>
          <a:xfrm>
            <a:off x="9015053" y="-110687"/>
            <a:ext cx="221373" cy="221373"/>
          </a:xfrm>
          <a:prstGeom prst="round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0" name="Скругленный прямоугольник 79"/>
          <p:cNvSpPr/>
          <p:nvPr/>
        </p:nvSpPr>
        <p:spPr>
          <a:xfrm>
            <a:off x="8704918" y="-110687"/>
            <a:ext cx="221373" cy="221373"/>
          </a:xfrm>
          <a:prstGeom prst="round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1" name="Скругленный прямоугольник 80"/>
          <p:cNvSpPr/>
          <p:nvPr/>
        </p:nvSpPr>
        <p:spPr>
          <a:xfrm>
            <a:off x="8414747" y="-110687"/>
            <a:ext cx="221373" cy="221373"/>
          </a:xfrm>
          <a:prstGeom prst="round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2" name="Скругленный прямоугольник 81"/>
          <p:cNvSpPr/>
          <p:nvPr/>
        </p:nvSpPr>
        <p:spPr>
          <a:xfrm>
            <a:off x="8122590" y="-110687"/>
            <a:ext cx="221373" cy="221373"/>
          </a:xfrm>
          <a:prstGeom prst="round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3" name="Скругленный прямоугольник 82"/>
          <p:cNvSpPr/>
          <p:nvPr/>
        </p:nvSpPr>
        <p:spPr>
          <a:xfrm>
            <a:off x="8704918" y="205749"/>
            <a:ext cx="221373" cy="221373"/>
          </a:xfrm>
          <a:prstGeom prst="round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4" name="Скругленный прямоугольник 83"/>
          <p:cNvSpPr/>
          <p:nvPr/>
        </p:nvSpPr>
        <p:spPr>
          <a:xfrm>
            <a:off x="9015053" y="204161"/>
            <a:ext cx="221373" cy="221373"/>
          </a:xfrm>
          <a:prstGeom prst="round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5" name="Скругленный прямоугольник 84"/>
          <p:cNvSpPr/>
          <p:nvPr/>
        </p:nvSpPr>
        <p:spPr>
          <a:xfrm>
            <a:off x="9329107" y="204161"/>
            <a:ext cx="221373" cy="221373"/>
          </a:xfrm>
          <a:prstGeom prst="round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6" name="Скругленный прямоугольник 85"/>
          <p:cNvSpPr/>
          <p:nvPr/>
        </p:nvSpPr>
        <p:spPr>
          <a:xfrm>
            <a:off x="9329107" y="507040"/>
            <a:ext cx="221373" cy="221373"/>
          </a:xfrm>
          <a:prstGeom prst="round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7" name="Рисунок 8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7381" y="164215"/>
            <a:ext cx="2441779" cy="724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041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короткая_плаш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кругленный прямоугольник 13"/>
          <p:cNvSpPr/>
          <p:nvPr/>
        </p:nvSpPr>
        <p:spPr>
          <a:xfrm>
            <a:off x="7872663" y="205749"/>
            <a:ext cx="221373" cy="221373"/>
          </a:xfrm>
          <a:prstGeom prst="round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7106470" y="205749"/>
            <a:ext cx="221373" cy="221373"/>
          </a:xfrm>
          <a:prstGeom prst="round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7397634" y="205749"/>
            <a:ext cx="221373" cy="221373"/>
          </a:xfrm>
          <a:prstGeom prst="round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6815306" y="206344"/>
            <a:ext cx="221373" cy="221373"/>
          </a:xfrm>
          <a:prstGeom prst="round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6885097" y="-110687"/>
            <a:ext cx="221373" cy="221373"/>
          </a:xfrm>
          <a:prstGeom prst="round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7638951" y="-91802"/>
            <a:ext cx="221373" cy="221373"/>
          </a:xfrm>
          <a:prstGeom prst="round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6574962" y="-110687"/>
            <a:ext cx="221373" cy="221373"/>
          </a:xfrm>
          <a:prstGeom prst="round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6284791" y="-110687"/>
            <a:ext cx="221373" cy="221373"/>
          </a:xfrm>
          <a:prstGeom prst="round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5992634" y="-110687"/>
            <a:ext cx="221373" cy="221373"/>
          </a:xfrm>
          <a:prstGeom prst="round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11481019" y="5965345"/>
            <a:ext cx="221373" cy="221373"/>
          </a:xfrm>
          <a:prstGeom prst="roundRect">
            <a:avLst/>
          </a:prstGeom>
          <a:solidFill>
            <a:schemeClr val="accent3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11781166" y="5965344"/>
            <a:ext cx="221373" cy="221373"/>
          </a:xfrm>
          <a:prstGeom prst="roundRect">
            <a:avLst/>
          </a:prstGeom>
          <a:solidFill>
            <a:schemeClr val="accent3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11781166" y="5677469"/>
            <a:ext cx="221373" cy="221373"/>
          </a:xfrm>
          <a:prstGeom prst="roundRect">
            <a:avLst/>
          </a:prstGeom>
          <a:solidFill>
            <a:schemeClr val="accent3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12020735" y="5395759"/>
            <a:ext cx="221373" cy="221373"/>
          </a:xfrm>
          <a:prstGeom prst="roundRect">
            <a:avLst/>
          </a:prstGeom>
          <a:solidFill>
            <a:schemeClr val="accent3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Скругленный прямоугольник 29"/>
          <p:cNvSpPr/>
          <p:nvPr/>
        </p:nvSpPr>
        <p:spPr>
          <a:xfrm>
            <a:off x="11481019" y="6560449"/>
            <a:ext cx="221373" cy="221373"/>
          </a:xfrm>
          <a:prstGeom prst="roundRect">
            <a:avLst/>
          </a:prstGeom>
          <a:solidFill>
            <a:schemeClr val="accent3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11481019" y="6262897"/>
            <a:ext cx="221373" cy="221373"/>
          </a:xfrm>
          <a:prstGeom prst="roundRect">
            <a:avLst/>
          </a:prstGeom>
          <a:solidFill>
            <a:schemeClr val="accent3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11190848" y="6262898"/>
            <a:ext cx="221373" cy="221373"/>
          </a:xfrm>
          <a:prstGeom prst="roundRect">
            <a:avLst/>
          </a:prstGeom>
          <a:solidFill>
            <a:schemeClr val="accent3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Скругленный прямоугольник 33"/>
          <p:cNvSpPr/>
          <p:nvPr/>
        </p:nvSpPr>
        <p:spPr>
          <a:xfrm>
            <a:off x="10900677" y="6262897"/>
            <a:ext cx="221373" cy="221373"/>
          </a:xfrm>
          <a:prstGeom prst="roundRect">
            <a:avLst/>
          </a:prstGeom>
          <a:solidFill>
            <a:schemeClr val="accent3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10608520" y="6257479"/>
            <a:ext cx="221373" cy="221373"/>
          </a:xfrm>
          <a:prstGeom prst="roundRect">
            <a:avLst/>
          </a:prstGeom>
          <a:solidFill>
            <a:schemeClr val="accent3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Скругленный прямоугольник 38"/>
          <p:cNvSpPr/>
          <p:nvPr/>
        </p:nvSpPr>
        <p:spPr>
          <a:xfrm>
            <a:off x="9474773" y="6267536"/>
            <a:ext cx="221373" cy="221373"/>
          </a:xfrm>
          <a:prstGeom prst="roundRect">
            <a:avLst/>
          </a:prstGeom>
          <a:solidFill>
            <a:schemeClr val="accent3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Скругленный прямоугольник 39"/>
          <p:cNvSpPr/>
          <p:nvPr/>
        </p:nvSpPr>
        <p:spPr>
          <a:xfrm>
            <a:off x="10306409" y="6555819"/>
            <a:ext cx="221373" cy="221373"/>
          </a:xfrm>
          <a:prstGeom prst="roundRect">
            <a:avLst/>
          </a:prstGeom>
          <a:solidFill>
            <a:schemeClr val="accent3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Скругленный прямоугольник 41"/>
          <p:cNvSpPr/>
          <p:nvPr/>
        </p:nvSpPr>
        <p:spPr>
          <a:xfrm>
            <a:off x="9784909" y="6555819"/>
            <a:ext cx="221373" cy="221373"/>
          </a:xfrm>
          <a:prstGeom prst="roundRect">
            <a:avLst/>
          </a:prstGeom>
          <a:solidFill>
            <a:schemeClr val="accent3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Скругленный прямоугольник 42"/>
          <p:cNvSpPr/>
          <p:nvPr/>
        </p:nvSpPr>
        <p:spPr>
          <a:xfrm>
            <a:off x="10606556" y="6555819"/>
            <a:ext cx="221373" cy="221373"/>
          </a:xfrm>
          <a:prstGeom prst="roundRect">
            <a:avLst/>
          </a:prstGeom>
          <a:solidFill>
            <a:schemeClr val="accent3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Скругленный прямоугольник 43"/>
          <p:cNvSpPr/>
          <p:nvPr/>
        </p:nvSpPr>
        <p:spPr>
          <a:xfrm>
            <a:off x="9474774" y="6555819"/>
            <a:ext cx="221373" cy="221373"/>
          </a:xfrm>
          <a:prstGeom prst="roundRect">
            <a:avLst/>
          </a:prstGeom>
          <a:solidFill>
            <a:schemeClr val="accent3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Скругленный прямоугольник 44"/>
          <p:cNvSpPr/>
          <p:nvPr/>
        </p:nvSpPr>
        <p:spPr>
          <a:xfrm>
            <a:off x="9184603" y="6555819"/>
            <a:ext cx="221373" cy="221373"/>
          </a:xfrm>
          <a:prstGeom prst="roundRect">
            <a:avLst/>
          </a:prstGeom>
          <a:solidFill>
            <a:schemeClr val="accent3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Скругленный прямоугольник 45"/>
          <p:cNvSpPr/>
          <p:nvPr/>
        </p:nvSpPr>
        <p:spPr>
          <a:xfrm>
            <a:off x="8892446" y="6555819"/>
            <a:ext cx="221373" cy="221373"/>
          </a:xfrm>
          <a:prstGeom prst="roundRect">
            <a:avLst/>
          </a:prstGeom>
          <a:solidFill>
            <a:schemeClr val="accent3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Скругленный прямоугольник 46"/>
          <p:cNvSpPr/>
          <p:nvPr/>
        </p:nvSpPr>
        <p:spPr>
          <a:xfrm>
            <a:off x="9015053" y="-110687"/>
            <a:ext cx="221373" cy="221373"/>
          </a:xfrm>
          <a:prstGeom prst="round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Скругленный прямоугольник 47"/>
          <p:cNvSpPr/>
          <p:nvPr/>
        </p:nvSpPr>
        <p:spPr>
          <a:xfrm>
            <a:off x="8704918" y="-110687"/>
            <a:ext cx="221373" cy="221373"/>
          </a:xfrm>
          <a:prstGeom prst="round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9" name="Скругленный прямоугольник 48"/>
          <p:cNvSpPr/>
          <p:nvPr/>
        </p:nvSpPr>
        <p:spPr>
          <a:xfrm>
            <a:off x="8414747" y="-110687"/>
            <a:ext cx="221373" cy="221373"/>
          </a:xfrm>
          <a:prstGeom prst="round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" name="Скругленный прямоугольник 49"/>
          <p:cNvSpPr/>
          <p:nvPr/>
        </p:nvSpPr>
        <p:spPr>
          <a:xfrm>
            <a:off x="8122590" y="-110687"/>
            <a:ext cx="221373" cy="221373"/>
          </a:xfrm>
          <a:prstGeom prst="round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" name="Скругленный прямоугольник 50"/>
          <p:cNvSpPr/>
          <p:nvPr/>
        </p:nvSpPr>
        <p:spPr>
          <a:xfrm>
            <a:off x="8704918" y="205749"/>
            <a:ext cx="221373" cy="221373"/>
          </a:xfrm>
          <a:prstGeom prst="round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" name="Скругленный прямоугольник 51"/>
          <p:cNvSpPr/>
          <p:nvPr/>
        </p:nvSpPr>
        <p:spPr>
          <a:xfrm>
            <a:off x="9015053" y="204161"/>
            <a:ext cx="221373" cy="221373"/>
          </a:xfrm>
          <a:prstGeom prst="round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3" name="Скругленный прямоугольник 52"/>
          <p:cNvSpPr/>
          <p:nvPr/>
        </p:nvSpPr>
        <p:spPr>
          <a:xfrm>
            <a:off x="9329107" y="204161"/>
            <a:ext cx="221373" cy="221373"/>
          </a:xfrm>
          <a:prstGeom prst="round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4" name="Скругленный прямоугольник 53"/>
          <p:cNvSpPr/>
          <p:nvPr/>
        </p:nvSpPr>
        <p:spPr>
          <a:xfrm>
            <a:off x="9329107" y="507040"/>
            <a:ext cx="221373" cy="221373"/>
          </a:xfrm>
          <a:prstGeom prst="round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A6579F0-636D-87BE-75CE-8A1809F74046}"/>
              </a:ext>
            </a:extLst>
          </p:cNvPr>
          <p:cNvSpPr txBox="1"/>
          <p:nvPr/>
        </p:nvSpPr>
        <p:spPr>
          <a:xfrm>
            <a:off x="377472" y="6408384"/>
            <a:ext cx="258029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  <a:alpha val="4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© ГК «Издательство «Просвещение», 20</a:t>
            </a: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50000"/>
                    <a:alpha val="4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50000"/>
                    <a:alpha val="4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  <a:alpha val="40000"/>
                </a:scheme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8" name="Рисунок 3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7381" y="164215"/>
            <a:ext cx="2441779" cy="724820"/>
          </a:xfrm>
          <a:prstGeom prst="rect">
            <a:avLst/>
          </a:prstGeom>
        </p:spPr>
      </p:pic>
      <p:sp>
        <p:nvSpPr>
          <p:cNvPr id="55" name="Скругленный прямоугольник 54"/>
          <p:cNvSpPr/>
          <p:nvPr userDrawn="1"/>
        </p:nvSpPr>
        <p:spPr>
          <a:xfrm>
            <a:off x="-870857" y="164215"/>
            <a:ext cx="9528874" cy="1127556"/>
          </a:xfrm>
          <a:prstGeom prst="roundRect">
            <a:avLst>
              <a:gd name="adj" fmla="val 6483"/>
            </a:avLst>
          </a:prstGeom>
          <a:gradFill flip="none" rotWithShape="1">
            <a:gsLst>
              <a:gs pos="28000">
                <a:schemeClr val="tx2"/>
              </a:gs>
              <a:gs pos="100000">
                <a:schemeClr val="accent5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79705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обыч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1054993" y="203934"/>
            <a:ext cx="221373" cy="221373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355140" y="203934"/>
            <a:ext cx="221373" cy="221373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655287" y="203934"/>
            <a:ext cx="221373" cy="221373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955434" y="203934"/>
            <a:ext cx="221373" cy="221373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82494" y="1380374"/>
            <a:ext cx="221373" cy="221373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473810" y="200565"/>
            <a:ext cx="221373" cy="221373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182493" y="1677312"/>
            <a:ext cx="221373" cy="221373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72689" y="1093772"/>
            <a:ext cx="221373" cy="221373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474651" y="800850"/>
            <a:ext cx="221373" cy="221373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182494" y="795432"/>
            <a:ext cx="221373" cy="221373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-108670" y="502826"/>
            <a:ext cx="221373" cy="221373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182494" y="502826"/>
            <a:ext cx="221373" cy="221373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474651" y="502826"/>
            <a:ext cx="221373" cy="221373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764822" y="503300"/>
            <a:ext cx="221373" cy="221373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764822" y="205749"/>
            <a:ext cx="221373" cy="221373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182494" y="206344"/>
            <a:ext cx="221373" cy="221373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184492" y="-91802"/>
            <a:ext cx="221373" cy="221373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1054992" y="-91802"/>
            <a:ext cx="221373" cy="221373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-125643" y="-91802"/>
            <a:ext cx="221373" cy="221373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-415814" y="-91802"/>
            <a:ext cx="221373" cy="221373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-707971" y="-91802"/>
            <a:ext cx="221373" cy="221373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9112773" y="6267537"/>
            <a:ext cx="221373" cy="221373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9412920" y="6267537"/>
            <a:ext cx="221373" cy="221373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9713067" y="6267537"/>
            <a:ext cx="221373" cy="221373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11781166" y="6858000"/>
            <a:ext cx="221373" cy="221373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11781166" y="6555819"/>
            <a:ext cx="221373" cy="221373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Скругленный прямоугольник 29"/>
          <p:cNvSpPr/>
          <p:nvPr/>
        </p:nvSpPr>
        <p:spPr>
          <a:xfrm>
            <a:off x="11481019" y="6560449"/>
            <a:ext cx="221373" cy="221373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11481019" y="6262897"/>
            <a:ext cx="221373" cy="221373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12081313" y="6267537"/>
            <a:ext cx="221373" cy="221373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11190848" y="6262898"/>
            <a:ext cx="221373" cy="221373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Скругленный прямоугольник 33"/>
          <p:cNvSpPr/>
          <p:nvPr/>
        </p:nvSpPr>
        <p:spPr>
          <a:xfrm>
            <a:off x="10900677" y="6262897"/>
            <a:ext cx="221373" cy="221373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10608520" y="6257479"/>
            <a:ext cx="221373" cy="221373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10317356" y="5964873"/>
            <a:ext cx="221373" cy="221373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Скругленный прямоугольник 36"/>
          <p:cNvSpPr/>
          <p:nvPr/>
        </p:nvSpPr>
        <p:spPr>
          <a:xfrm>
            <a:off x="10608520" y="5964873"/>
            <a:ext cx="221373" cy="221373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Скругленный прямоугольник 37"/>
          <p:cNvSpPr/>
          <p:nvPr/>
        </p:nvSpPr>
        <p:spPr>
          <a:xfrm>
            <a:off x="10900677" y="5964873"/>
            <a:ext cx="221373" cy="221373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Скругленный прямоугольник 38"/>
          <p:cNvSpPr/>
          <p:nvPr/>
        </p:nvSpPr>
        <p:spPr>
          <a:xfrm>
            <a:off x="11190848" y="5965347"/>
            <a:ext cx="221373" cy="221373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Скругленный прямоугольник 39"/>
          <p:cNvSpPr/>
          <p:nvPr/>
        </p:nvSpPr>
        <p:spPr>
          <a:xfrm>
            <a:off x="11190848" y="5667796"/>
            <a:ext cx="221373" cy="221373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Скругленный прямоугольник 40"/>
          <p:cNvSpPr/>
          <p:nvPr/>
        </p:nvSpPr>
        <p:spPr>
          <a:xfrm>
            <a:off x="10608520" y="5668391"/>
            <a:ext cx="221373" cy="221373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Скругленный прямоугольник 41"/>
          <p:cNvSpPr/>
          <p:nvPr/>
        </p:nvSpPr>
        <p:spPr>
          <a:xfrm>
            <a:off x="10317356" y="6570201"/>
            <a:ext cx="221373" cy="221373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Скругленный прямоугольник 42"/>
          <p:cNvSpPr/>
          <p:nvPr/>
        </p:nvSpPr>
        <p:spPr>
          <a:xfrm>
            <a:off x="11432165" y="5370245"/>
            <a:ext cx="221373" cy="221373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Скругленный прямоугольник 43"/>
          <p:cNvSpPr/>
          <p:nvPr/>
        </p:nvSpPr>
        <p:spPr>
          <a:xfrm>
            <a:off x="10007221" y="6570201"/>
            <a:ext cx="221373" cy="221373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Скругленный прямоугольник 44"/>
          <p:cNvSpPr/>
          <p:nvPr/>
        </p:nvSpPr>
        <p:spPr>
          <a:xfrm>
            <a:off x="9717050" y="6570201"/>
            <a:ext cx="221373" cy="221373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Скругленный прямоугольник 45"/>
          <p:cNvSpPr/>
          <p:nvPr/>
        </p:nvSpPr>
        <p:spPr>
          <a:xfrm>
            <a:off x="10317356" y="6267537"/>
            <a:ext cx="221373" cy="221373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6A6579F0-636D-87BE-75CE-8A1809F74046}"/>
              </a:ext>
            </a:extLst>
          </p:cNvPr>
          <p:cNvSpPr txBox="1"/>
          <p:nvPr/>
        </p:nvSpPr>
        <p:spPr>
          <a:xfrm>
            <a:off x="365142" y="6432708"/>
            <a:ext cx="258029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  <a:alpha val="4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© ГК «Издательство «Просвещение», 20</a:t>
            </a: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50000"/>
                    <a:alpha val="4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50000"/>
                    <a:alpha val="4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  <a:alpha val="40000"/>
                </a:scheme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0" name="Скругленный прямоугольник 49"/>
          <p:cNvSpPr/>
          <p:nvPr/>
        </p:nvSpPr>
        <p:spPr>
          <a:xfrm>
            <a:off x="1054993" y="203934"/>
            <a:ext cx="221373" cy="221373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" name="Скругленный прямоугольник 50"/>
          <p:cNvSpPr/>
          <p:nvPr/>
        </p:nvSpPr>
        <p:spPr>
          <a:xfrm>
            <a:off x="1355140" y="203934"/>
            <a:ext cx="221373" cy="221373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" name="Скругленный прямоугольник 51"/>
          <p:cNvSpPr/>
          <p:nvPr/>
        </p:nvSpPr>
        <p:spPr>
          <a:xfrm>
            <a:off x="1655287" y="203934"/>
            <a:ext cx="221373" cy="221373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3" name="Скругленный прямоугольник 52"/>
          <p:cNvSpPr/>
          <p:nvPr/>
        </p:nvSpPr>
        <p:spPr>
          <a:xfrm>
            <a:off x="1955434" y="203934"/>
            <a:ext cx="221373" cy="221373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4" name="Скругленный прямоугольник 53"/>
          <p:cNvSpPr/>
          <p:nvPr/>
        </p:nvSpPr>
        <p:spPr>
          <a:xfrm>
            <a:off x="182494" y="1380374"/>
            <a:ext cx="221373" cy="221373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5" name="Скругленный прямоугольник 54"/>
          <p:cNvSpPr/>
          <p:nvPr/>
        </p:nvSpPr>
        <p:spPr>
          <a:xfrm>
            <a:off x="473810" y="200565"/>
            <a:ext cx="221373" cy="221373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6" name="Скругленный прямоугольник 55"/>
          <p:cNvSpPr/>
          <p:nvPr/>
        </p:nvSpPr>
        <p:spPr>
          <a:xfrm>
            <a:off x="182493" y="1677312"/>
            <a:ext cx="221373" cy="221373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7" name="Скругленный прямоугольник 56"/>
          <p:cNvSpPr/>
          <p:nvPr/>
        </p:nvSpPr>
        <p:spPr>
          <a:xfrm>
            <a:off x="472689" y="1093772"/>
            <a:ext cx="221373" cy="221373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8" name="Скругленный прямоугольник 57"/>
          <p:cNvSpPr/>
          <p:nvPr/>
        </p:nvSpPr>
        <p:spPr>
          <a:xfrm>
            <a:off x="474651" y="800850"/>
            <a:ext cx="221373" cy="221373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9" name="Скругленный прямоугольник 58"/>
          <p:cNvSpPr/>
          <p:nvPr/>
        </p:nvSpPr>
        <p:spPr>
          <a:xfrm>
            <a:off x="182494" y="795432"/>
            <a:ext cx="221373" cy="221373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0" name="Скругленный прямоугольник 59"/>
          <p:cNvSpPr/>
          <p:nvPr/>
        </p:nvSpPr>
        <p:spPr>
          <a:xfrm>
            <a:off x="-108670" y="502826"/>
            <a:ext cx="221373" cy="221373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1" name="Скругленный прямоугольник 60"/>
          <p:cNvSpPr/>
          <p:nvPr/>
        </p:nvSpPr>
        <p:spPr>
          <a:xfrm>
            <a:off x="182494" y="502826"/>
            <a:ext cx="221373" cy="221373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2" name="Скругленный прямоугольник 61"/>
          <p:cNvSpPr/>
          <p:nvPr/>
        </p:nvSpPr>
        <p:spPr>
          <a:xfrm>
            <a:off x="474651" y="502826"/>
            <a:ext cx="221373" cy="221373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3" name="Скругленный прямоугольник 62"/>
          <p:cNvSpPr/>
          <p:nvPr/>
        </p:nvSpPr>
        <p:spPr>
          <a:xfrm>
            <a:off x="764822" y="503300"/>
            <a:ext cx="221373" cy="221373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4" name="Скругленный прямоугольник 63"/>
          <p:cNvSpPr/>
          <p:nvPr/>
        </p:nvSpPr>
        <p:spPr>
          <a:xfrm>
            <a:off x="764822" y="205749"/>
            <a:ext cx="221373" cy="221373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5" name="Скругленный прямоугольник 64"/>
          <p:cNvSpPr/>
          <p:nvPr/>
        </p:nvSpPr>
        <p:spPr>
          <a:xfrm>
            <a:off x="182494" y="206344"/>
            <a:ext cx="221373" cy="221373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6" name="Скругленный прямоугольник 65"/>
          <p:cNvSpPr/>
          <p:nvPr/>
        </p:nvSpPr>
        <p:spPr>
          <a:xfrm>
            <a:off x="184492" y="-91802"/>
            <a:ext cx="221373" cy="221373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7" name="Скругленный прямоугольник 66"/>
          <p:cNvSpPr/>
          <p:nvPr/>
        </p:nvSpPr>
        <p:spPr>
          <a:xfrm>
            <a:off x="1054992" y="-91802"/>
            <a:ext cx="221373" cy="221373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8" name="Скругленный прямоугольник 67"/>
          <p:cNvSpPr/>
          <p:nvPr/>
        </p:nvSpPr>
        <p:spPr>
          <a:xfrm>
            <a:off x="-125643" y="-91802"/>
            <a:ext cx="221373" cy="221373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9" name="Скругленный прямоугольник 68"/>
          <p:cNvSpPr/>
          <p:nvPr/>
        </p:nvSpPr>
        <p:spPr>
          <a:xfrm>
            <a:off x="-415814" y="-91802"/>
            <a:ext cx="221373" cy="221373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0" name="Скругленный прямоугольник 69"/>
          <p:cNvSpPr/>
          <p:nvPr/>
        </p:nvSpPr>
        <p:spPr>
          <a:xfrm>
            <a:off x="-707971" y="-91802"/>
            <a:ext cx="221373" cy="221373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1" name="Скругленный прямоугольник 70"/>
          <p:cNvSpPr/>
          <p:nvPr/>
        </p:nvSpPr>
        <p:spPr>
          <a:xfrm>
            <a:off x="9112773" y="6267537"/>
            <a:ext cx="221373" cy="221373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2" name="Скругленный прямоугольник 71"/>
          <p:cNvSpPr/>
          <p:nvPr/>
        </p:nvSpPr>
        <p:spPr>
          <a:xfrm>
            <a:off x="9412920" y="6267537"/>
            <a:ext cx="221373" cy="221373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3" name="Скругленный прямоугольник 72"/>
          <p:cNvSpPr/>
          <p:nvPr/>
        </p:nvSpPr>
        <p:spPr>
          <a:xfrm>
            <a:off x="9713067" y="6267537"/>
            <a:ext cx="221373" cy="221373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4" name="Скругленный прямоугольник 73"/>
          <p:cNvSpPr/>
          <p:nvPr/>
        </p:nvSpPr>
        <p:spPr>
          <a:xfrm>
            <a:off x="11781166" y="6858000"/>
            <a:ext cx="221373" cy="221373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5" name="Скругленный прямоугольник 74"/>
          <p:cNvSpPr/>
          <p:nvPr/>
        </p:nvSpPr>
        <p:spPr>
          <a:xfrm>
            <a:off x="11781166" y="6555819"/>
            <a:ext cx="221373" cy="221373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6" name="Скругленный прямоугольник 75"/>
          <p:cNvSpPr/>
          <p:nvPr/>
        </p:nvSpPr>
        <p:spPr>
          <a:xfrm>
            <a:off x="11481019" y="6560449"/>
            <a:ext cx="221373" cy="221373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7" name="Скругленный прямоугольник 76"/>
          <p:cNvSpPr/>
          <p:nvPr/>
        </p:nvSpPr>
        <p:spPr>
          <a:xfrm>
            <a:off x="11481019" y="6262897"/>
            <a:ext cx="221373" cy="221373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8" name="Скругленный прямоугольник 77"/>
          <p:cNvSpPr/>
          <p:nvPr/>
        </p:nvSpPr>
        <p:spPr>
          <a:xfrm>
            <a:off x="12081313" y="6267537"/>
            <a:ext cx="221373" cy="221373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9" name="Скругленный прямоугольник 78"/>
          <p:cNvSpPr/>
          <p:nvPr/>
        </p:nvSpPr>
        <p:spPr>
          <a:xfrm>
            <a:off x="11190848" y="6262898"/>
            <a:ext cx="221373" cy="221373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0" name="Скругленный прямоугольник 79"/>
          <p:cNvSpPr/>
          <p:nvPr/>
        </p:nvSpPr>
        <p:spPr>
          <a:xfrm>
            <a:off x="10900677" y="6262897"/>
            <a:ext cx="221373" cy="221373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1" name="Скругленный прямоугольник 80"/>
          <p:cNvSpPr/>
          <p:nvPr/>
        </p:nvSpPr>
        <p:spPr>
          <a:xfrm>
            <a:off x="10608520" y="6257479"/>
            <a:ext cx="221373" cy="221373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2" name="Скругленный прямоугольник 81"/>
          <p:cNvSpPr/>
          <p:nvPr/>
        </p:nvSpPr>
        <p:spPr>
          <a:xfrm>
            <a:off x="10317356" y="5964873"/>
            <a:ext cx="221373" cy="221373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3" name="Скругленный прямоугольник 82"/>
          <p:cNvSpPr/>
          <p:nvPr/>
        </p:nvSpPr>
        <p:spPr>
          <a:xfrm>
            <a:off x="10608520" y="5964873"/>
            <a:ext cx="221373" cy="221373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4" name="Скругленный прямоугольник 83"/>
          <p:cNvSpPr/>
          <p:nvPr/>
        </p:nvSpPr>
        <p:spPr>
          <a:xfrm>
            <a:off x="10900677" y="5964873"/>
            <a:ext cx="221373" cy="221373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5" name="Скругленный прямоугольник 84"/>
          <p:cNvSpPr/>
          <p:nvPr/>
        </p:nvSpPr>
        <p:spPr>
          <a:xfrm>
            <a:off x="11190848" y="5965347"/>
            <a:ext cx="221373" cy="221373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6" name="Скругленный прямоугольник 85"/>
          <p:cNvSpPr/>
          <p:nvPr/>
        </p:nvSpPr>
        <p:spPr>
          <a:xfrm>
            <a:off x="11190848" y="5667796"/>
            <a:ext cx="221373" cy="221373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7" name="Скругленный прямоугольник 86"/>
          <p:cNvSpPr/>
          <p:nvPr/>
        </p:nvSpPr>
        <p:spPr>
          <a:xfrm>
            <a:off x="10608520" y="5668391"/>
            <a:ext cx="221373" cy="221373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8" name="Скругленный прямоугольник 87"/>
          <p:cNvSpPr/>
          <p:nvPr/>
        </p:nvSpPr>
        <p:spPr>
          <a:xfrm>
            <a:off x="10317356" y="6570201"/>
            <a:ext cx="221373" cy="221373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9" name="Скругленный прямоугольник 88"/>
          <p:cNvSpPr/>
          <p:nvPr/>
        </p:nvSpPr>
        <p:spPr>
          <a:xfrm>
            <a:off x="11432165" y="5370245"/>
            <a:ext cx="221373" cy="221373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0" name="Скругленный прямоугольник 89"/>
          <p:cNvSpPr/>
          <p:nvPr/>
        </p:nvSpPr>
        <p:spPr>
          <a:xfrm>
            <a:off x="10007221" y="6570201"/>
            <a:ext cx="221373" cy="221373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1" name="Скругленный прямоугольник 90"/>
          <p:cNvSpPr/>
          <p:nvPr/>
        </p:nvSpPr>
        <p:spPr>
          <a:xfrm>
            <a:off x="9717050" y="6570201"/>
            <a:ext cx="221373" cy="221373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2" name="Скругленный прямоугольник 91"/>
          <p:cNvSpPr/>
          <p:nvPr/>
        </p:nvSpPr>
        <p:spPr>
          <a:xfrm>
            <a:off x="10317356" y="6267537"/>
            <a:ext cx="221373" cy="221373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3" name="Рисунок 9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7381" y="164215"/>
            <a:ext cx="2441779" cy="724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884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1102864" y="1204884"/>
            <a:ext cx="221373" cy="22137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403011" y="1204884"/>
            <a:ext cx="221373" cy="22137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703158" y="1204884"/>
            <a:ext cx="221373" cy="22137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003305" y="1204884"/>
            <a:ext cx="221373" cy="22137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2003305" y="902703"/>
            <a:ext cx="221373" cy="22137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1403011" y="907333"/>
            <a:ext cx="221373" cy="22137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403011" y="609781"/>
            <a:ext cx="221373" cy="22137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2303452" y="614421"/>
            <a:ext cx="221373" cy="22137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1112840" y="609782"/>
            <a:ext cx="221373" cy="22137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822669" y="609781"/>
            <a:ext cx="221373" cy="22137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530512" y="604363"/>
            <a:ext cx="221373" cy="22137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239348" y="311757"/>
            <a:ext cx="221373" cy="22137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530512" y="311757"/>
            <a:ext cx="221373" cy="22137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822669" y="311757"/>
            <a:ext cx="221373" cy="22137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1112840" y="312231"/>
            <a:ext cx="221373" cy="22137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1112840" y="14680"/>
            <a:ext cx="221373" cy="22137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530512" y="15275"/>
            <a:ext cx="221373" cy="22137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532510" y="-282871"/>
            <a:ext cx="221373" cy="22137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1354157" y="-282871"/>
            <a:ext cx="221373" cy="22137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222375" y="-282871"/>
            <a:ext cx="221373" cy="22137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-67796" y="-282871"/>
            <a:ext cx="221373" cy="22137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-359953" y="-282871"/>
            <a:ext cx="221373" cy="22137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10459511" y="6983181"/>
            <a:ext cx="221373" cy="221373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10759658" y="6983181"/>
            <a:ext cx="221373" cy="221373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11059805" y="6983181"/>
            <a:ext cx="221373" cy="221373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Скругленный прямоугольник 29"/>
          <p:cNvSpPr/>
          <p:nvPr/>
        </p:nvSpPr>
        <p:spPr>
          <a:xfrm>
            <a:off x="11359952" y="6983181"/>
            <a:ext cx="221373" cy="221373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11359952" y="6681000"/>
            <a:ext cx="221373" cy="221373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10759658" y="6685630"/>
            <a:ext cx="221373" cy="221373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10759658" y="6388078"/>
            <a:ext cx="221373" cy="221373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Скругленный прямоугольник 33"/>
          <p:cNvSpPr/>
          <p:nvPr/>
        </p:nvSpPr>
        <p:spPr>
          <a:xfrm>
            <a:off x="11660099" y="6392718"/>
            <a:ext cx="221373" cy="221373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10469487" y="6388079"/>
            <a:ext cx="221373" cy="221373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10179316" y="6388078"/>
            <a:ext cx="221373" cy="221373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Скругленный прямоугольник 36"/>
          <p:cNvSpPr/>
          <p:nvPr/>
        </p:nvSpPr>
        <p:spPr>
          <a:xfrm>
            <a:off x="9887159" y="6382660"/>
            <a:ext cx="221373" cy="221373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Скругленный прямоугольник 37"/>
          <p:cNvSpPr/>
          <p:nvPr/>
        </p:nvSpPr>
        <p:spPr>
          <a:xfrm>
            <a:off x="9595995" y="6090054"/>
            <a:ext cx="221373" cy="221373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Скругленный прямоугольник 38"/>
          <p:cNvSpPr/>
          <p:nvPr/>
        </p:nvSpPr>
        <p:spPr>
          <a:xfrm>
            <a:off x="9887159" y="6090054"/>
            <a:ext cx="221373" cy="221373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Скругленный прямоугольник 39"/>
          <p:cNvSpPr/>
          <p:nvPr/>
        </p:nvSpPr>
        <p:spPr>
          <a:xfrm>
            <a:off x="10179316" y="6090054"/>
            <a:ext cx="221373" cy="221373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Скругленный прямоугольник 40"/>
          <p:cNvSpPr/>
          <p:nvPr/>
        </p:nvSpPr>
        <p:spPr>
          <a:xfrm>
            <a:off x="10469487" y="6090528"/>
            <a:ext cx="221373" cy="221373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Скругленный прямоугольник 41"/>
          <p:cNvSpPr/>
          <p:nvPr/>
        </p:nvSpPr>
        <p:spPr>
          <a:xfrm>
            <a:off x="10469487" y="5792977"/>
            <a:ext cx="221373" cy="221373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Скругленный прямоугольник 42"/>
          <p:cNvSpPr/>
          <p:nvPr/>
        </p:nvSpPr>
        <p:spPr>
          <a:xfrm>
            <a:off x="9887159" y="5793572"/>
            <a:ext cx="221373" cy="221373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Скругленный прямоугольник 43"/>
          <p:cNvSpPr/>
          <p:nvPr/>
        </p:nvSpPr>
        <p:spPr>
          <a:xfrm>
            <a:off x="9889157" y="5495426"/>
            <a:ext cx="221373" cy="221373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Скругленный прямоугольник 44"/>
          <p:cNvSpPr/>
          <p:nvPr/>
        </p:nvSpPr>
        <p:spPr>
          <a:xfrm>
            <a:off x="10710804" y="5495426"/>
            <a:ext cx="221373" cy="221373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Скругленный прямоугольник 45"/>
          <p:cNvSpPr/>
          <p:nvPr/>
        </p:nvSpPr>
        <p:spPr>
          <a:xfrm>
            <a:off x="9579022" y="5495426"/>
            <a:ext cx="221373" cy="221373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Скругленный прямоугольник 46"/>
          <p:cNvSpPr/>
          <p:nvPr/>
        </p:nvSpPr>
        <p:spPr>
          <a:xfrm>
            <a:off x="9288851" y="5495426"/>
            <a:ext cx="221373" cy="221373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" name="Скругленный прямоугольник 49"/>
          <p:cNvSpPr/>
          <p:nvPr/>
        </p:nvSpPr>
        <p:spPr>
          <a:xfrm>
            <a:off x="-944818" y="1512545"/>
            <a:ext cx="12717347" cy="3907553"/>
          </a:xfrm>
          <a:prstGeom prst="roundRect">
            <a:avLst>
              <a:gd name="adj" fmla="val 6483"/>
            </a:avLst>
          </a:prstGeom>
          <a:gradFill flip="none" rotWithShape="1">
            <a:gsLst>
              <a:gs pos="28000">
                <a:schemeClr val="tx2"/>
              </a:gs>
              <a:gs pos="100000">
                <a:schemeClr val="accent5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" name="Заголовок 1"/>
          <p:cNvSpPr>
            <a:spLocks noGrp="1"/>
          </p:cNvSpPr>
          <p:nvPr>
            <p:ph type="ctrTitle"/>
          </p:nvPr>
        </p:nvSpPr>
        <p:spPr>
          <a:xfrm>
            <a:off x="1223526" y="2840909"/>
            <a:ext cx="9144000" cy="1250823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52" name="Номер слайда 3"/>
          <p:cNvSpPr>
            <a:spLocks noGrp="1"/>
          </p:cNvSpPr>
          <p:nvPr>
            <p:ph type="sldNum" sz="quarter" idx="4"/>
          </p:nvPr>
        </p:nvSpPr>
        <p:spPr>
          <a:xfrm>
            <a:off x="-243540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C67977E9-A96B-492B-926E-41C72ED724B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53" name="Скругленный прямоугольник 52"/>
          <p:cNvSpPr/>
          <p:nvPr/>
        </p:nvSpPr>
        <p:spPr>
          <a:xfrm>
            <a:off x="-59974" y="6349936"/>
            <a:ext cx="371539" cy="371539"/>
          </a:xfrm>
          <a:prstGeom prst="roundRect">
            <a:avLst/>
          </a:prstGeom>
          <a:solidFill>
            <a:schemeClr val="tx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5" name="Рисунок 5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7381" y="164215"/>
            <a:ext cx="2441779" cy="724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3648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кругленный прямоугольник 2"/>
          <p:cNvSpPr/>
          <p:nvPr userDrawn="1"/>
        </p:nvSpPr>
        <p:spPr>
          <a:xfrm>
            <a:off x="-188686" y="21772"/>
            <a:ext cx="12670972" cy="6836228"/>
          </a:xfrm>
          <a:prstGeom prst="roundRect">
            <a:avLst>
              <a:gd name="adj" fmla="val 6483"/>
            </a:avLst>
          </a:prstGeom>
          <a:gradFill flip="none" rotWithShape="1">
            <a:gsLst>
              <a:gs pos="28000">
                <a:schemeClr val="tx2"/>
              </a:gs>
              <a:gs pos="100000">
                <a:schemeClr val="accent5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2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4915" y="122896"/>
            <a:ext cx="5281590" cy="156779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542DF3A-1AFC-8390-CC83-112537ED13C6}"/>
              </a:ext>
            </a:extLst>
          </p:cNvPr>
          <p:cNvSpPr txBox="1"/>
          <p:nvPr userDrawn="1"/>
        </p:nvSpPr>
        <p:spPr>
          <a:xfrm>
            <a:off x="550863" y="5924618"/>
            <a:ext cx="6217799" cy="56425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eaLnBrk="1" fontAlgn="auto" hangingPunct="1">
              <a:lnSpc>
                <a:spcPts val="11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dirty="0">
                <a:solidFill>
                  <a:schemeClr val="bg1">
                    <a:lumMod val="85000"/>
                    <a:alpha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Все права защищены. Никакая часть презентации не может быть воспроизведена в какой </a:t>
            </a:r>
            <a:br>
              <a:rPr lang="ru-RU" sz="1000" dirty="0">
                <a:solidFill>
                  <a:schemeClr val="bg1">
                    <a:lumMod val="85000"/>
                    <a:alpha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000" dirty="0">
                <a:solidFill>
                  <a:schemeClr val="bg1">
                    <a:lumMod val="85000"/>
                    <a:alpha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бы то ни было форме и какими бы то ни было средствами, включая размещение в Интернете </a:t>
            </a:r>
            <a:br>
              <a:rPr lang="ru-RU" sz="1000" dirty="0">
                <a:solidFill>
                  <a:schemeClr val="bg1">
                    <a:lumMod val="85000"/>
                    <a:alpha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000" dirty="0">
                <a:solidFill>
                  <a:schemeClr val="bg1">
                    <a:lumMod val="85000"/>
                    <a:alpha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в корпоративных сетях, а также запись в память ЭВМ,  для частного или публичного использования, </a:t>
            </a:r>
            <a:br>
              <a:rPr lang="ru-RU" sz="1000" dirty="0">
                <a:solidFill>
                  <a:schemeClr val="bg1">
                    <a:lumMod val="85000"/>
                    <a:alpha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000" dirty="0">
                <a:solidFill>
                  <a:schemeClr val="bg1">
                    <a:lumMod val="85000"/>
                    <a:alpha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без письменного разрешения владельца авторских прав. © АО «Издательство «Просвещение», 20</a:t>
            </a:r>
            <a:r>
              <a:rPr lang="en-US" sz="1000" dirty="0" smtClean="0">
                <a:solidFill>
                  <a:schemeClr val="bg1">
                    <a:lumMod val="85000"/>
                    <a:alpha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1000" dirty="0" smtClean="0">
                <a:solidFill>
                  <a:schemeClr val="bg1">
                    <a:lumMod val="85000"/>
                    <a:alpha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</a:t>
            </a:r>
            <a:r>
              <a:rPr lang="ru-RU" sz="1000" dirty="0">
                <a:solidFill>
                  <a:schemeClr val="bg1">
                    <a:lumMod val="85000"/>
                    <a:alpha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</a:t>
            </a:r>
          </a:p>
        </p:txBody>
      </p:sp>
    </p:spTree>
    <p:extLst>
      <p:ext uri="{BB962C8B-B14F-4D97-AF65-F5344CB8AC3E}">
        <p14:creationId xmlns:p14="http://schemas.microsoft.com/office/powerpoint/2010/main" val="8401408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7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8277675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11" r:id="rId5"/>
    <p:sldLayoutId id="2147483712" r:id="rId6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emf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11" Type="http://schemas.openxmlformats.org/officeDocument/2006/relationships/image" Target="../media/image55.png"/><Relationship Id="rId5" Type="http://schemas.openxmlformats.org/officeDocument/2006/relationships/image" Target="../media/image49.png"/><Relationship Id="rId10" Type="http://schemas.openxmlformats.org/officeDocument/2006/relationships/image" Target="../media/image54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hyperlink" Target="https://go.prosv.ru/hoyHYe" TargetMode="External"/><Relationship Id="rId3" Type="http://schemas.openxmlformats.org/officeDocument/2006/relationships/image" Target="../media/image74.png"/><Relationship Id="rId7" Type="http://schemas.openxmlformats.org/officeDocument/2006/relationships/hyperlink" Target="https://go.prosv.ru/gf6YN3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84.png"/><Relationship Id="rId7" Type="http://schemas.openxmlformats.org/officeDocument/2006/relationships/image" Target="../media/image88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Relationship Id="rId9" Type="http://schemas.openxmlformats.org/officeDocument/2006/relationships/hyperlink" Target="https://go.prosv.ru/MLpCeF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7" Type="http://schemas.openxmlformats.org/officeDocument/2006/relationships/hyperlink" Target="https://go.prosv.ru/MLpCeF" TargetMode="External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png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go.prosv.ru/Mw7rCY" TargetMode="External"/><Relationship Id="rId4" Type="http://schemas.openxmlformats.org/officeDocument/2006/relationships/image" Target="../media/image9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hyperlink" Target="https://shop.prosv.ru/formirovanie-funkcionalnoj-gramotnosti-sbornik-zadach-po-russkomu-yazyku-dlya-8-11-klassov2781" TargetMode="Externa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0" y="2115475"/>
            <a:ext cx="9664300" cy="1617133"/>
          </a:xfrm>
          <a:prstGeom prst="roundRect">
            <a:avLst>
              <a:gd name="adj" fmla="val 6483"/>
            </a:avLst>
          </a:prstGeom>
          <a:gradFill flip="none" rotWithShape="1">
            <a:gsLst>
              <a:gs pos="28000">
                <a:schemeClr val="tx2"/>
              </a:gs>
              <a:gs pos="100000">
                <a:schemeClr val="accent5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ФОРМИРУЕМ ЦЕННОСТИ ПАТРИОТИЗМА: ОБРАЗОВАТЕЛЬНЫЙ </a:t>
            </a:r>
            <a:r>
              <a:rPr lang="ru-RU" sz="2400" b="1" dirty="0">
                <a:solidFill>
                  <a:schemeClr val="bg1"/>
                </a:solidFill>
                <a:cs typeface="Arial" panose="020B0604020202020204" pitchFamily="34" charset="0"/>
              </a:rPr>
              <a:t>И ВОСПИТАТЕЛЬНЫЙ ПОТЕНЦИАЛ КУРСА «ВОЕННАЯ ИСТОРИЯ РОССИИ»</a:t>
            </a:r>
            <a:endParaRPr lang="ru-RU" sz="2400" b="1" i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569232" y="4695893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Гонтарь Светлана Анатольевна</a:t>
            </a:r>
            <a:r>
              <a:rPr lang="ru-RU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ведущий методист Центра методической помощи ГК «ПРОСВЕЩЕНИЕ»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6533" y="2856317"/>
            <a:ext cx="3488267" cy="2528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739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0715" y="169862"/>
            <a:ext cx="705196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kern="0" dirty="0">
                <a:solidFill>
                  <a:srgbClr val="0070C0"/>
                </a:solidFill>
                <a:latin typeface="+mn-lt"/>
                <a:cs typeface="Arial"/>
              </a:rPr>
              <a:t>ПАМЯТНИКИ: СОХРАНЕНИЕ ИСТОРИЧЕСКОЙ  ПАМЯТИ</a:t>
            </a:r>
          </a:p>
        </p:txBody>
      </p:sp>
      <p:sp>
        <p:nvSpPr>
          <p:cNvPr id="3" name="Надпись 2">
            <a:extLst>
              <a:ext uri="{FF2B5EF4-FFF2-40B4-BE49-F238E27FC236}">
                <a16:creationId xmlns:a16="http://schemas.microsoft.com/office/drawing/2014/main" id="{958BBEFD-D440-4902-941E-91DA053A8F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0715" y="853651"/>
            <a:ext cx="2993450" cy="59295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171450" marR="0" lvl="0" indent="-171450" algn="l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ru-RU" sz="1600" i="1" kern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Сохранение исторической памяти через знакомство с памятниками. </a:t>
            </a:r>
          </a:p>
          <a:p>
            <a:pPr marR="0" lvl="0" algn="l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tabLst/>
              <a:defRPr/>
            </a:pPr>
            <a:r>
              <a:rPr lang="ru-RU" sz="1400" i="1" kern="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Варианты работы:</a:t>
            </a:r>
          </a:p>
          <a:p>
            <a:pPr marR="0" lvl="0" algn="l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tabLst/>
              <a:defRPr/>
            </a:pPr>
            <a:r>
              <a:rPr lang="ru-RU" sz="1400" i="1" kern="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предварительная исследовательская работа (история создания памятника, скульптор и его биография, какова идея памятника, описание и т.п.)</a:t>
            </a:r>
          </a:p>
          <a:p>
            <a:pPr marR="0" lvl="0" algn="l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tabLst/>
              <a:defRPr/>
            </a:pPr>
            <a:r>
              <a:rPr lang="ru-RU" sz="1400" i="1" kern="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 итогам работы создание альбома, презентации, фильма, и его представление на уроке или внеклассном мероприятии</a:t>
            </a:r>
          </a:p>
          <a:p>
            <a:pPr marR="0" lvl="0" algn="l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tabLst/>
              <a:defRPr/>
            </a:pPr>
            <a:r>
              <a:rPr lang="ru-RU" sz="1400" i="1" kern="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Организация беседы на уроке: описать памятник по фотографии, ответить на вопросы: чему (кому) посвящен памятник, почему возведен именно в данном городе, какова идея скульптора, удалось ли ее реализовать, какие чувства вызывает данный памятник и </a:t>
            </a:r>
            <a:r>
              <a:rPr lang="ru-RU" sz="1400" i="1" kern="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тп</a:t>
            </a:r>
            <a:r>
              <a:rPr lang="ru-RU" sz="1400" i="1" kern="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1400" i="1" kern="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0B1FBEB-BBD3-4DE6-BF19-D95695CE25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4165" y="1972831"/>
            <a:ext cx="1671172" cy="286075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5D1CD5B-285F-4EC7-A8B1-0B770B6261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5337" y="1152334"/>
            <a:ext cx="4479345" cy="281503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43366" y="1715137"/>
            <a:ext cx="2566638" cy="286536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34E6AE6-BBEB-4288-AD81-E67ADB53EA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01216" y="4309793"/>
            <a:ext cx="1481559" cy="232913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58ACD06-25CB-419D-A196-381E0F722D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45009" y="3993032"/>
            <a:ext cx="1767993" cy="2645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572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5244" y="993979"/>
            <a:ext cx="4804579" cy="3830174"/>
          </a:xfrm>
          <a:prstGeom prst="rect">
            <a:avLst/>
          </a:prstGeom>
        </p:spPr>
      </p:pic>
      <p:sp>
        <p:nvSpPr>
          <p:cNvPr id="7" name="Овал 6"/>
          <p:cNvSpPr/>
          <p:nvPr/>
        </p:nvSpPr>
        <p:spPr>
          <a:xfrm>
            <a:off x="6625244" y="737824"/>
            <a:ext cx="2580947" cy="989215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одзаголовок 2"/>
          <p:cNvSpPr txBox="1">
            <a:spLocks noChangeArrowheads="1"/>
          </p:cNvSpPr>
          <p:nvPr/>
        </p:nvSpPr>
        <p:spPr bwMode="auto">
          <a:xfrm>
            <a:off x="306428" y="255937"/>
            <a:ext cx="7016284" cy="30777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/>
              </a:defRPr>
            </a:lvl5pPr>
            <a:lvl6pPr marL="25146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Calibri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Calibri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Calibri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Calibri"/>
              </a:defRPr>
            </a:lvl9pPr>
          </a:lstStyle>
          <a:p>
            <a:pPr>
              <a:defRPr/>
            </a:pPr>
            <a:r>
              <a:rPr lang="ru-RU" sz="2000" b="1" dirty="0">
                <a:solidFill>
                  <a:srgbClr val="0070C0"/>
                </a:solidFill>
                <a:latin typeface="Arial"/>
                <a:cs typeface="Arial"/>
              </a:rPr>
              <a:t>ДОПОЛНИТЕЛЬНЫЕ МАТЕРИАЛЫ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27" y="993979"/>
            <a:ext cx="5954691" cy="3846946"/>
          </a:xfrm>
          <a:prstGeom prst="rect">
            <a:avLst/>
          </a:prstGeom>
        </p:spPr>
      </p:pic>
      <p:sp>
        <p:nvSpPr>
          <p:cNvPr id="8" name="Овал 7"/>
          <p:cNvSpPr/>
          <p:nvPr/>
        </p:nvSpPr>
        <p:spPr>
          <a:xfrm>
            <a:off x="306428" y="845680"/>
            <a:ext cx="778625" cy="55938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9306" y="4393531"/>
            <a:ext cx="2671103" cy="251019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74897" y="4389254"/>
            <a:ext cx="2776511" cy="2514470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408561" y="4989224"/>
            <a:ext cx="459139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/>
              <a:t>Ссылки на дополнительные материалы (сайты музеев, например) позволяют совершать виртуальные экскурсии; не выходя из класса, знакомиться с военной историей (история оружия, техники и т.п.) </a:t>
            </a:r>
          </a:p>
        </p:txBody>
      </p:sp>
    </p:spTree>
    <p:extLst>
      <p:ext uri="{BB962C8B-B14F-4D97-AF65-F5344CB8AC3E}">
        <p14:creationId xmlns:p14="http://schemas.microsoft.com/office/powerpoint/2010/main" val="647977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00823"/>
            <a:ext cx="12129652" cy="5657177"/>
          </a:xfrm>
          <a:prstGeom prst="rect">
            <a:avLst/>
          </a:prstGeom>
        </p:spPr>
      </p:pic>
      <p:sp>
        <p:nvSpPr>
          <p:cNvPr id="3" name="Подзаголовок 2"/>
          <p:cNvSpPr txBox="1">
            <a:spLocks noChangeArrowheads="1"/>
          </p:cNvSpPr>
          <p:nvPr/>
        </p:nvSpPr>
        <p:spPr bwMode="auto">
          <a:xfrm>
            <a:off x="211149" y="435590"/>
            <a:ext cx="7016284" cy="30777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/>
              </a:defRPr>
            </a:lvl5pPr>
            <a:lvl6pPr marL="25146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Calibri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Calibri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Calibri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Calibri"/>
              </a:defRPr>
            </a:lvl9pPr>
          </a:lstStyle>
          <a:p>
            <a:pPr>
              <a:defRPr/>
            </a:pPr>
            <a:r>
              <a:rPr lang="ru-RU" sz="2000" b="1" dirty="0">
                <a:solidFill>
                  <a:srgbClr val="0070C0"/>
                </a:solidFill>
                <a:latin typeface="Arial"/>
                <a:cs typeface="Arial"/>
              </a:rPr>
              <a:t>ДОПОЛНИТЕЛЬНЫЕ МАТЕРИАЛЫ</a:t>
            </a:r>
          </a:p>
        </p:txBody>
      </p:sp>
    </p:spTree>
    <p:extLst>
      <p:ext uri="{BB962C8B-B14F-4D97-AF65-F5344CB8AC3E}">
        <p14:creationId xmlns:p14="http://schemas.microsoft.com/office/powerpoint/2010/main" val="3237331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2898" y="1300942"/>
            <a:ext cx="4866797" cy="3213031"/>
          </a:xfrm>
          <a:prstGeom prst="rect">
            <a:avLst/>
          </a:prstGeom>
        </p:spPr>
      </p:pic>
      <p:sp>
        <p:nvSpPr>
          <p:cNvPr id="2" name="Скругленный прямоугольник 1"/>
          <p:cNvSpPr/>
          <p:nvPr/>
        </p:nvSpPr>
        <p:spPr>
          <a:xfrm>
            <a:off x="86458" y="270044"/>
            <a:ext cx="8808160" cy="752421"/>
          </a:xfrm>
          <a:prstGeom prst="roundRect">
            <a:avLst>
              <a:gd name="adj" fmla="val 14679"/>
            </a:avLst>
          </a:prstGeom>
          <a:gradFill flip="none" rotWithShape="1">
            <a:gsLst>
              <a:gs pos="28000">
                <a:schemeClr val="tx2"/>
              </a:gs>
              <a:gs pos="100000">
                <a:schemeClr val="accent5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8F959C3-287F-4C00-28C5-7618C50F4C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1653" y="507754"/>
            <a:ext cx="81177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ru-RU" altLang="ru-RU" b="1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РАСШИРЕНИЕ МАТЕРИАЛА И ВОЗМОЖНОСТИ ОРГАНИЗАЦИИ УРОКА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649ED94-E99D-4D19-A657-E75E73F9AA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16254"/>
            <a:ext cx="1809770" cy="5216857"/>
          </a:xfrm>
          <a:prstGeom prst="rect">
            <a:avLst/>
          </a:prstGeom>
        </p:spPr>
      </p:pic>
      <p:sp>
        <p:nvSpPr>
          <p:cNvPr id="6" name="Овал 5"/>
          <p:cNvSpPr/>
          <p:nvPr/>
        </p:nvSpPr>
        <p:spPr>
          <a:xfrm>
            <a:off x="2152996" y="1388227"/>
            <a:ext cx="2227810" cy="2069868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/>
          <p:cNvSpPr/>
          <p:nvPr/>
        </p:nvSpPr>
        <p:spPr>
          <a:xfrm>
            <a:off x="4792485" y="1299462"/>
            <a:ext cx="2107210" cy="1826123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/>
          <p:cNvSpPr/>
          <p:nvPr/>
        </p:nvSpPr>
        <p:spPr>
          <a:xfrm>
            <a:off x="2385751" y="2639998"/>
            <a:ext cx="525153" cy="420667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4" name="Прямая со стрелкой 13"/>
          <p:cNvCxnSpPr/>
          <p:nvPr/>
        </p:nvCxnSpPr>
        <p:spPr>
          <a:xfrm flipV="1">
            <a:off x="4297680" y="1116254"/>
            <a:ext cx="365760" cy="27197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рямоугольник 14"/>
          <p:cNvSpPr/>
          <p:nvPr/>
        </p:nvSpPr>
        <p:spPr>
          <a:xfrm>
            <a:off x="4569357" y="1022463"/>
            <a:ext cx="117083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/>
              <a:t>Владивосток</a:t>
            </a:r>
            <a:endParaRPr lang="ru-RU" sz="1200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3665913" y="4625295"/>
            <a:ext cx="95541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/>
              <a:t>Порт-Артур</a:t>
            </a:r>
            <a:endParaRPr lang="ru-RU" sz="1200" dirty="0"/>
          </a:p>
        </p:txBody>
      </p:sp>
      <p:cxnSp>
        <p:nvCxnSpPr>
          <p:cNvPr id="18" name="Прямая со стрелкой 17"/>
          <p:cNvCxnSpPr>
            <a:endCxn id="16" idx="0"/>
          </p:cNvCxnSpPr>
          <p:nvPr/>
        </p:nvCxnSpPr>
        <p:spPr>
          <a:xfrm flipH="1">
            <a:off x="4143622" y="4325475"/>
            <a:ext cx="446024" cy="29982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Рисунок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3245" y="4352048"/>
            <a:ext cx="2076450" cy="161925"/>
          </a:xfrm>
          <a:prstGeom prst="rect">
            <a:avLst/>
          </a:prstGeom>
        </p:spPr>
      </p:pic>
      <p:cxnSp>
        <p:nvCxnSpPr>
          <p:cNvPr id="22" name="Прямая со стрелкой 21"/>
          <p:cNvCxnSpPr/>
          <p:nvPr/>
        </p:nvCxnSpPr>
        <p:spPr>
          <a:xfrm flipV="1">
            <a:off x="6791498" y="1962835"/>
            <a:ext cx="331325" cy="14657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/>
          <p:nvPr/>
        </p:nvCxnSpPr>
        <p:spPr>
          <a:xfrm flipH="1">
            <a:off x="2628557" y="2286001"/>
            <a:ext cx="972305" cy="246619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Прямоугольник 26"/>
          <p:cNvSpPr/>
          <p:nvPr/>
        </p:nvSpPr>
        <p:spPr>
          <a:xfrm>
            <a:off x="1814705" y="4719084"/>
            <a:ext cx="178615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 smtClean="0"/>
              <a:t>Снисходительно, с усмешкой смотрит, прикуривает от снарядов, летящих в Порт -Артур</a:t>
            </a:r>
            <a:endParaRPr lang="ru-RU" sz="1000" dirty="0"/>
          </a:p>
        </p:txBody>
      </p:sp>
      <p:sp>
        <p:nvSpPr>
          <p:cNvPr id="30" name="Прямоугольник 29"/>
          <p:cNvSpPr/>
          <p:nvPr/>
        </p:nvSpPr>
        <p:spPr>
          <a:xfrm>
            <a:off x="7073985" y="1639670"/>
            <a:ext cx="8517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/>
              <a:t>Кто стоит за спиной Японии?</a:t>
            </a:r>
            <a:endParaRPr lang="ru-RU" sz="1200" dirty="0"/>
          </a:p>
        </p:txBody>
      </p:sp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44B6DFF8-5A46-49CC-838B-9E51862FC7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77859" y="5411747"/>
            <a:ext cx="4776873" cy="1228754"/>
          </a:xfrm>
          <a:prstGeom prst="rect">
            <a:avLst/>
          </a:prstGeom>
        </p:spPr>
      </p:pic>
      <p:sp>
        <p:nvSpPr>
          <p:cNvPr id="33" name="Прямоугольник 32"/>
          <p:cNvSpPr/>
          <p:nvPr/>
        </p:nvSpPr>
        <p:spPr>
          <a:xfrm>
            <a:off x="6949665" y="2415011"/>
            <a:ext cx="1554483" cy="41857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i="1" kern="0" dirty="0">
                <a:solidFill>
                  <a:srgbClr val="0883D7">
                    <a:lumMod val="75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Постановка проблемы: </a:t>
            </a:r>
            <a:r>
              <a:rPr lang="ru-RU" sz="1400" i="1" kern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внимательно рассмотрите карикатуру, карту и прочитайте документ. Предположите, с какими проблемами пришлось столкнуться России в войне с Японией? </a:t>
            </a:r>
            <a:r>
              <a:rPr lang="ru-RU" sz="1400" i="1" kern="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Как это могло отразиться на итогах войны?</a:t>
            </a:r>
          </a:p>
          <a:p>
            <a:r>
              <a:rPr lang="ru-RU" sz="1400" i="1" kern="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Аргументируйте.</a:t>
            </a:r>
            <a:endParaRPr lang="ru-RU" sz="1400" dirty="0"/>
          </a:p>
        </p:txBody>
      </p:sp>
      <p:pic>
        <p:nvPicPr>
          <p:cNvPr id="34" name="Рисунок 3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94005" y="1160962"/>
            <a:ext cx="3688065" cy="5364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987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A277018B-7745-4D62-B603-9309378B27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3658" y="3712450"/>
            <a:ext cx="3115475" cy="1093454"/>
          </a:xfrm>
          <a:prstGeom prst="rect">
            <a:avLst/>
          </a:prstGeom>
        </p:spPr>
      </p:pic>
      <p:sp>
        <p:nvSpPr>
          <p:cNvPr id="2" name="Скругленный прямоугольник 1"/>
          <p:cNvSpPr/>
          <p:nvPr/>
        </p:nvSpPr>
        <p:spPr>
          <a:xfrm>
            <a:off x="213502" y="186776"/>
            <a:ext cx="7443289" cy="733345"/>
          </a:xfrm>
          <a:prstGeom prst="roundRect">
            <a:avLst>
              <a:gd name="adj" fmla="val 14679"/>
            </a:avLst>
          </a:prstGeom>
          <a:gradFill flip="none" rotWithShape="1">
            <a:gsLst>
              <a:gs pos="28000">
                <a:schemeClr val="tx2"/>
              </a:gs>
              <a:gs pos="100000">
                <a:schemeClr val="accent5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8F959C3-287F-4C00-28C5-7618C50F4C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004" y="414728"/>
            <a:ext cx="701628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ru-RU" alt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ГЕРОИ И АНТИГЕРОИ РУССКО-ЯПОНСКОЙ ВОЙНЫ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8932E00-38B4-4BB4-8CB6-C9D3EB8A35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502" y="1012204"/>
            <a:ext cx="3639771" cy="307458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4D2A26E-BB00-4121-BC2B-6DB818E376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217" y="4086793"/>
            <a:ext cx="3689696" cy="252547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A5CE1FB-7472-4177-A555-7881199A4C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1785" y="4178876"/>
            <a:ext cx="3458919" cy="262551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1143C27-500D-450A-8E23-5D6EE6ACC25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4027" y="1012204"/>
            <a:ext cx="2191357" cy="284658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B5A4D0C-FD4F-4EC7-8592-C62B0508D1D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31947" y="3718278"/>
            <a:ext cx="1835516" cy="30055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C00A38F-185A-4F93-86E5-4D7309F8428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64"/>
          <a:stretch/>
        </p:blipFill>
        <p:spPr>
          <a:xfrm>
            <a:off x="6246138" y="1042597"/>
            <a:ext cx="5498485" cy="73442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C40B4B3-84D9-4F00-B8A7-8591FE824AF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9165" y="2213492"/>
            <a:ext cx="5211787" cy="980353"/>
          </a:xfrm>
          <a:prstGeom prst="rect">
            <a:avLst/>
          </a:prstGeom>
        </p:spPr>
      </p:pic>
      <p:sp>
        <p:nvSpPr>
          <p:cNvPr id="11" name="Выгнутая влево стрелка 10"/>
          <p:cNvSpPr/>
          <p:nvPr/>
        </p:nvSpPr>
        <p:spPr>
          <a:xfrm>
            <a:off x="6322443" y="1500604"/>
            <a:ext cx="171171" cy="552836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2" name="Выгнутая вправо стрелка 11"/>
          <p:cNvSpPr/>
          <p:nvPr/>
        </p:nvSpPr>
        <p:spPr>
          <a:xfrm>
            <a:off x="6569919" y="1618497"/>
            <a:ext cx="178943" cy="562001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37984C9D-63F9-4808-92FF-DEDA3A58887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062086" y="3226839"/>
            <a:ext cx="1937357" cy="2170264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B9F2787F-CC71-4142-B407-C6288C3606F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1742" y="4822401"/>
            <a:ext cx="5037186" cy="1981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518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7D7BA9E-0D43-41F2-8BB7-0EEBFC149C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616" y="1188720"/>
            <a:ext cx="5119853" cy="4447052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6C60487-AE28-4778-A9EC-39426CEA6D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401" y="746949"/>
            <a:ext cx="4699497" cy="2011875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D00170F-B227-422D-9AB5-22D11D6811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3551" y="2980279"/>
            <a:ext cx="4712265" cy="219496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A2694CF-CA0F-4E77-AB0A-290C12BD8D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4591" y="5396699"/>
            <a:ext cx="5544324" cy="91452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462130C-7C5F-4EA5-A988-3A3E56BFB30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4470" y="6239514"/>
            <a:ext cx="5582429" cy="38105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EADD60-4A79-4D56-8CDA-6DE155EF14EE}"/>
              </a:ext>
            </a:extLst>
          </p:cNvPr>
          <p:cNvSpPr txBox="1"/>
          <p:nvPr/>
        </p:nvSpPr>
        <p:spPr>
          <a:xfrm>
            <a:off x="334491" y="5853963"/>
            <a:ext cx="19912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i="1" dirty="0">
                <a:solidFill>
                  <a:srgbClr val="0070C0"/>
                </a:solidFill>
              </a:rPr>
              <a:t>СЛОВАРНАЯ РАБОТА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9998171" y="992488"/>
            <a:ext cx="2003366" cy="42934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1" fontAlgn="auto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defRPr/>
            </a:pPr>
            <a:r>
              <a:rPr lang="ru-RU" sz="1400" b="1" i="1" kern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Как использовать:</a:t>
            </a:r>
          </a:p>
          <a:p>
            <a:pPr marL="285750" lvl="0" indent="-285750" eaLnBrk="1" fontAlgn="auto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Ø"/>
              <a:defRPr/>
            </a:pPr>
            <a:r>
              <a:rPr lang="ru-RU" sz="1400" i="1" kern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</a:t>
            </a:r>
            <a:r>
              <a:rPr lang="ru-RU" sz="1400" i="1" kern="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озможен </a:t>
            </a:r>
            <a:r>
              <a:rPr lang="ru-RU" sz="1400" i="1" kern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мини-проект: </a:t>
            </a:r>
            <a:endParaRPr lang="ru-RU" sz="1400" i="1" kern="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eaLnBrk="1" fontAlgn="auto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defRPr/>
            </a:pPr>
            <a:r>
              <a:rPr lang="ru-RU" sz="1400" i="1" kern="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Вооружение </a:t>
            </a:r>
            <a:r>
              <a:rPr lang="ru-RU" sz="1400" i="1" kern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годы русско-японской войны.     </a:t>
            </a:r>
            <a:r>
              <a:rPr lang="ru-RU" sz="1400" i="1" kern="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Кто </a:t>
            </a:r>
            <a:r>
              <a:rPr lang="ru-RU" sz="1400" i="1" kern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имел превосходство в вооружении: Япония или Россия .</a:t>
            </a:r>
          </a:p>
          <a:p>
            <a:pPr marL="285750" lvl="0" indent="-285750" eaLnBrk="1" fontAlgn="auto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Ø"/>
              <a:defRPr/>
            </a:pPr>
            <a:r>
              <a:rPr lang="ru-RU" sz="1400" i="1" kern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</a:t>
            </a:r>
            <a:r>
              <a:rPr lang="ru-RU" sz="1400" i="1" kern="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оиск </a:t>
            </a:r>
            <a:r>
              <a:rPr lang="ru-RU" sz="1400" i="1" kern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дополнительного материала: </a:t>
            </a:r>
            <a:endParaRPr lang="ru-RU" sz="1400" i="1" kern="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eaLnBrk="1" fontAlgn="auto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defRPr/>
            </a:pPr>
            <a:r>
              <a:rPr lang="ru-RU" sz="1400" i="1" kern="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судьба </a:t>
            </a:r>
            <a:r>
              <a:rPr lang="ru-RU" sz="1400" i="1" kern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минного заградителя «</a:t>
            </a:r>
            <a:r>
              <a:rPr lang="ru-RU" sz="1400" i="1" kern="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Амур»</a:t>
            </a:r>
          </a:p>
          <a:p>
            <a:pPr lvl="0" eaLnBrk="1" fontAlgn="auto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defRPr/>
            </a:pPr>
            <a:r>
              <a:rPr lang="ru-RU" sz="1400" i="1" kern="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судьба крейсера «Варяг»</a:t>
            </a:r>
            <a:endParaRPr lang="ru-RU" sz="1400" i="1" kern="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72078" y="78885"/>
            <a:ext cx="5954404" cy="717447"/>
          </a:xfrm>
          <a:prstGeom prst="roundRect">
            <a:avLst>
              <a:gd name="adj" fmla="val 14679"/>
            </a:avLst>
          </a:prstGeom>
          <a:gradFill flip="none" rotWithShape="1">
            <a:gsLst>
              <a:gs pos="28000">
                <a:schemeClr val="tx2"/>
              </a:gs>
              <a:gs pos="100000">
                <a:schemeClr val="accent5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одзаголовок 2">
            <a:extLst>
              <a:ext uri="{FF2B5EF4-FFF2-40B4-BE49-F238E27FC236}">
                <a16:creationId xmlns:a16="http://schemas.microsoft.com/office/drawing/2014/main" id="{B8F959C3-287F-4C00-28C5-7618C50F4C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8953" y="316811"/>
            <a:ext cx="443580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ru-RU" alt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АРМИЯ И ВООРУЖЕНИЕ</a:t>
            </a:r>
          </a:p>
        </p:txBody>
      </p:sp>
    </p:spTree>
    <p:extLst>
      <p:ext uri="{BB962C8B-B14F-4D97-AF65-F5344CB8AC3E}">
        <p14:creationId xmlns:p14="http://schemas.microsoft.com/office/powerpoint/2010/main" val="1985050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01209"/>
            <a:ext cx="12258050" cy="5956791"/>
          </a:xfrm>
          <a:prstGeom prst="rect">
            <a:avLst/>
          </a:prstGeom>
        </p:spPr>
      </p:pic>
      <p:sp>
        <p:nvSpPr>
          <p:cNvPr id="3" name="Скругленный прямоугольник 2"/>
          <p:cNvSpPr/>
          <p:nvPr/>
        </p:nvSpPr>
        <p:spPr>
          <a:xfrm>
            <a:off x="134753" y="114086"/>
            <a:ext cx="7443289" cy="733345"/>
          </a:xfrm>
          <a:prstGeom prst="roundRect">
            <a:avLst>
              <a:gd name="adj" fmla="val 14679"/>
            </a:avLst>
          </a:prstGeom>
          <a:gradFill flip="none" rotWithShape="1">
            <a:gsLst>
              <a:gs pos="28000">
                <a:schemeClr val="tx2"/>
              </a:gs>
              <a:gs pos="100000">
                <a:schemeClr val="accent5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одзаголовок 2">
            <a:extLst>
              <a:ext uri="{FF2B5EF4-FFF2-40B4-BE49-F238E27FC236}">
                <a16:creationId xmlns:a16="http://schemas.microsoft.com/office/drawing/2014/main" id="{B8F959C3-287F-4C00-28C5-7618C50F4C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8255" y="328999"/>
            <a:ext cx="701628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ru-RU" alt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ДОПОЛНИТЕЛЬНЫЕ МАТЕРИАЛЫ</a:t>
            </a:r>
          </a:p>
        </p:txBody>
      </p:sp>
    </p:spTree>
    <p:extLst>
      <p:ext uri="{BB962C8B-B14F-4D97-AF65-F5344CB8AC3E}">
        <p14:creationId xmlns:p14="http://schemas.microsoft.com/office/powerpoint/2010/main" val="4183117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6AB0280-3F8D-4B52-9B02-B910156342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55580" y="1740667"/>
            <a:ext cx="3984947" cy="494745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1FA1B2F-9890-4929-B5B4-9D9B66D598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1155580" y="2882657"/>
            <a:ext cx="1797194" cy="966234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EAC2661-E211-46E8-A34F-40AFFEDBA9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155580" y="4356039"/>
            <a:ext cx="2960206" cy="58651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ABE1D3C-5DC6-407A-B936-FA80FD4E13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1208859" y="5602330"/>
            <a:ext cx="2064996" cy="534517"/>
          </a:xfrm>
          <a:prstGeom prst="rect">
            <a:avLst/>
          </a:prstGeom>
        </p:spPr>
      </p:pic>
      <p:sp>
        <p:nvSpPr>
          <p:cNvPr id="6" name="Управляющая кнопка: далее 74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76007293-7B34-4596-AA36-186EA906EB49}"/>
              </a:ext>
            </a:extLst>
          </p:cNvPr>
          <p:cNvSpPr/>
          <p:nvPr/>
        </p:nvSpPr>
        <p:spPr bwMode="auto">
          <a:xfrm>
            <a:off x="655890" y="1853290"/>
            <a:ext cx="338613" cy="269498"/>
          </a:xfrm>
          <a:prstGeom prst="actionButtonForwardNext">
            <a:avLst/>
          </a:prstGeom>
          <a:solidFill>
            <a:sysClr val="window" lastClr="FFFFFF"/>
          </a:solidFill>
          <a:ln w="15875" cap="flat" cmpd="sng" algn="ctr">
            <a:solidFill>
              <a:srgbClr val="E4831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7" name="Управляющая кнопка: далее 74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76007293-7B34-4596-AA36-186EA906EB49}"/>
              </a:ext>
            </a:extLst>
          </p:cNvPr>
          <p:cNvSpPr/>
          <p:nvPr/>
        </p:nvSpPr>
        <p:spPr bwMode="auto">
          <a:xfrm>
            <a:off x="653797" y="3239094"/>
            <a:ext cx="338613" cy="269498"/>
          </a:xfrm>
          <a:prstGeom prst="actionButtonForwardNext">
            <a:avLst/>
          </a:prstGeom>
          <a:solidFill>
            <a:sysClr val="window" lastClr="FFFFFF"/>
          </a:solidFill>
          <a:ln w="15875" cap="flat" cmpd="sng" algn="ctr">
            <a:solidFill>
              <a:srgbClr val="E4831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8" name="Управляющая кнопка: далее 74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76007293-7B34-4596-AA36-186EA906EB49}"/>
              </a:ext>
            </a:extLst>
          </p:cNvPr>
          <p:cNvSpPr/>
          <p:nvPr/>
        </p:nvSpPr>
        <p:spPr bwMode="auto">
          <a:xfrm>
            <a:off x="653798" y="4514545"/>
            <a:ext cx="338613" cy="269498"/>
          </a:xfrm>
          <a:prstGeom prst="actionButtonForwardNext">
            <a:avLst/>
          </a:prstGeom>
          <a:solidFill>
            <a:sysClr val="window" lastClr="FFFFFF"/>
          </a:solidFill>
          <a:ln w="15875" cap="flat" cmpd="sng" algn="ctr">
            <a:solidFill>
              <a:srgbClr val="E4831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9" name="Управляющая кнопка: далее 74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76007293-7B34-4596-AA36-186EA906EB49}"/>
              </a:ext>
            </a:extLst>
          </p:cNvPr>
          <p:cNvSpPr/>
          <p:nvPr/>
        </p:nvSpPr>
        <p:spPr bwMode="auto">
          <a:xfrm>
            <a:off x="653796" y="5734948"/>
            <a:ext cx="338613" cy="269498"/>
          </a:xfrm>
          <a:prstGeom prst="actionButtonForwardNext">
            <a:avLst/>
          </a:prstGeom>
          <a:solidFill>
            <a:sysClr val="window" lastClr="FFFFFF"/>
          </a:solidFill>
          <a:ln w="15875" cap="flat" cmpd="sng" algn="ctr">
            <a:solidFill>
              <a:srgbClr val="E4831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93714" y="3057112"/>
            <a:ext cx="1804572" cy="743776"/>
          </a:xfrm>
          <a:prstGeom prst="rect">
            <a:avLst/>
          </a:prstGeom>
        </p:spPr>
      </p:pic>
      <p:cxnSp>
        <p:nvCxnSpPr>
          <p:cNvPr id="12" name="Прямая со стрелкой 11"/>
          <p:cNvCxnSpPr>
            <a:stCxn id="10" idx="1"/>
          </p:cNvCxnSpPr>
          <p:nvPr/>
        </p:nvCxnSpPr>
        <p:spPr>
          <a:xfrm flipH="1" flipV="1">
            <a:off x="3433156" y="2243587"/>
            <a:ext cx="1760558" cy="118541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>
            <a:stCxn id="10" idx="1"/>
            <a:endCxn id="3" idx="3"/>
          </p:cNvCxnSpPr>
          <p:nvPr/>
        </p:nvCxnSpPr>
        <p:spPr>
          <a:xfrm flipH="1" flipV="1">
            <a:off x="2952774" y="3365774"/>
            <a:ext cx="2240940" cy="6322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>
            <a:stCxn id="10" idx="1"/>
          </p:cNvCxnSpPr>
          <p:nvPr/>
        </p:nvCxnSpPr>
        <p:spPr>
          <a:xfrm flipH="1">
            <a:off x="3316096" y="3429000"/>
            <a:ext cx="1877618" cy="92703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>
            <a:stCxn id="10" idx="1"/>
          </p:cNvCxnSpPr>
          <p:nvPr/>
        </p:nvCxnSpPr>
        <p:spPr>
          <a:xfrm flipH="1">
            <a:off x="3273855" y="3429000"/>
            <a:ext cx="1919859" cy="257544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9AC76199-FAD3-4C67-9ECD-CBF6A4BA7570}"/>
              </a:ext>
            </a:extLst>
          </p:cNvPr>
          <p:cNvSpPr txBox="1"/>
          <p:nvPr/>
        </p:nvSpPr>
        <p:spPr bwMode="auto">
          <a:xfrm>
            <a:off x="5310774" y="3239094"/>
            <a:ext cx="17186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РУБРИКИ</a:t>
            </a:r>
          </a:p>
        </p:txBody>
      </p:sp>
      <p:sp>
        <p:nvSpPr>
          <p:cNvPr id="26" name="Скругленный прямоугольник 25"/>
          <p:cNvSpPr/>
          <p:nvPr/>
        </p:nvSpPr>
        <p:spPr bwMode="auto">
          <a:xfrm>
            <a:off x="121252" y="232325"/>
            <a:ext cx="7443289" cy="733345"/>
          </a:xfrm>
          <a:prstGeom prst="roundRect">
            <a:avLst>
              <a:gd name="adj" fmla="val 14679"/>
            </a:avLst>
          </a:prstGeom>
          <a:gradFill>
            <a:gsLst>
              <a:gs pos="28000">
                <a:schemeClr val="tx2"/>
              </a:gs>
              <a:gs pos="100000">
                <a:schemeClr val="accent5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7" name="Подзаголовок 2"/>
          <p:cNvSpPr txBox="1">
            <a:spLocks noChangeArrowheads="1"/>
          </p:cNvSpPr>
          <p:nvPr/>
        </p:nvSpPr>
        <p:spPr bwMode="auto">
          <a:xfrm>
            <a:off x="334754" y="470472"/>
            <a:ext cx="7016284" cy="30777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/>
              </a:defRPr>
            </a:lvl5pPr>
            <a:lvl6pPr marL="25146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Calibri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Calibri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Calibri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Calibri"/>
              </a:defRPr>
            </a:lvl9pPr>
          </a:lstStyle>
          <a:p>
            <a:pPr>
              <a:defRPr/>
            </a:pPr>
            <a:r>
              <a:rPr lang="ru-RU" sz="2000" b="1" dirty="0">
                <a:solidFill>
                  <a:schemeClr val="bg1"/>
                </a:solidFill>
                <a:latin typeface="Arial"/>
                <a:cs typeface="Arial"/>
              </a:rPr>
              <a:t>СТРУКТУРА УЧЕБНИКА</a:t>
            </a:r>
            <a:endParaRPr lang="ru-RU" sz="2000" b="1" i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38432" y="1079126"/>
            <a:ext cx="2925223" cy="3177063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C17EEE00-857C-4572-806E-7C17740B3A6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6212"/>
          <a:stretch/>
        </p:blipFill>
        <p:spPr bwMode="auto">
          <a:xfrm>
            <a:off x="7239314" y="3869430"/>
            <a:ext cx="3422477" cy="2839656"/>
          </a:xfrm>
          <a:prstGeom prst="rect">
            <a:avLst/>
          </a:prstGeom>
        </p:spPr>
      </p:pic>
      <p:cxnSp>
        <p:nvCxnSpPr>
          <p:cNvPr id="31" name="Прямая со стрелкой 30"/>
          <p:cNvCxnSpPr/>
          <p:nvPr/>
        </p:nvCxnSpPr>
        <p:spPr>
          <a:xfrm flipV="1">
            <a:off x="7722524" y="2836293"/>
            <a:ext cx="615908" cy="1012598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51652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30">
            <a:extLst>
              <a:ext uri="{FF2B5EF4-FFF2-40B4-BE49-F238E27FC236}">
                <a16:creationId xmlns:a16="http://schemas.microsoft.com/office/drawing/2014/main" id="{F6E3B45F-7805-4DD3-97C4-200604679641}"/>
              </a:ext>
            </a:extLst>
          </p:cNvPr>
          <p:cNvSpPr/>
          <p:nvPr/>
        </p:nvSpPr>
        <p:spPr bwMode="auto">
          <a:xfrm>
            <a:off x="343301" y="71937"/>
            <a:ext cx="8484815" cy="733345"/>
          </a:xfrm>
          <a:prstGeom prst="roundRect">
            <a:avLst>
              <a:gd name="adj" fmla="val 14679"/>
            </a:avLst>
          </a:prstGeom>
          <a:gradFill>
            <a:gsLst>
              <a:gs pos="28000">
                <a:schemeClr val="tx2"/>
              </a:gs>
              <a:gs pos="100000">
                <a:schemeClr val="accent5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" name="Надпись 2"/>
          <p:cNvSpPr txBox="1">
            <a:spLocks noChangeArrowheads="1"/>
          </p:cNvSpPr>
          <p:nvPr/>
        </p:nvSpPr>
        <p:spPr bwMode="auto">
          <a:xfrm>
            <a:off x="7613500" y="2064999"/>
            <a:ext cx="4158086" cy="223973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Задания дают возможность выйти на проект; стимулируют познавательную деятельность, мотивируют к более глубокому изучению исторического материала, способствуют развитию когнитивных и творческих способностей.</a:t>
            </a:r>
            <a:endParaRPr lang="ru-RU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/>
          <p:nvPr/>
        </p:nvPicPr>
        <p:blipFill>
          <a:blip r:embed="rId2"/>
          <a:stretch>
            <a:fillRect/>
          </a:stretch>
        </p:blipFill>
        <p:spPr>
          <a:xfrm>
            <a:off x="207822" y="1483043"/>
            <a:ext cx="5282648" cy="438149"/>
          </a:xfrm>
          <a:prstGeom prst="rect">
            <a:avLst/>
          </a:prstGeom>
        </p:spPr>
      </p:pic>
      <p:pic>
        <p:nvPicPr>
          <p:cNvPr id="5" name="Рисунок 4"/>
          <p:cNvPicPr/>
          <p:nvPr/>
        </p:nvPicPr>
        <p:blipFill>
          <a:blip r:embed="rId3"/>
          <a:stretch>
            <a:fillRect/>
          </a:stretch>
        </p:blipFill>
        <p:spPr>
          <a:xfrm>
            <a:off x="207822" y="2305636"/>
            <a:ext cx="5282648" cy="1099266"/>
          </a:xfrm>
          <a:prstGeom prst="rect">
            <a:avLst/>
          </a:prstGeom>
        </p:spPr>
      </p:pic>
      <p:pic>
        <p:nvPicPr>
          <p:cNvPr id="6" name="Рисунок 5"/>
          <p:cNvPicPr/>
          <p:nvPr/>
        </p:nvPicPr>
        <p:blipFill>
          <a:blip r:embed="rId4"/>
          <a:stretch>
            <a:fillRect/>
          </a:stretch>
        </p:blipFill>
        <p:spPr>
          <a:xfrm>
            <a:off x="171157" y="3813145"/>
            <a:ext cx="5355978" cy="63194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1157" y="4853329"/>
            <a:ext cx="6043101" cy="92333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43301" y="180504"/>
            <a:ext cx="83933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МЕТОДИЧЕСКАЯ СИСТЕМА УЧЕБНИКОВ: ВОЗМОЖНОСТИ ДЛЯ ОРГАНИЗАЦИИ </a:t>
            </a:r>
            <a:r>
              <a:rPr lang="ru-RU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ПРОЕКТНОЙ </a:t>
            </a:r>
            <a:r>
              <a:rPr lang="ru-RU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ИССЛЕДОВАТЕЛЬСКОЙ ДЕЯТЕЛЬНОСТИ</a:t>
            </a:r>
            <a:endParaRPr lang="ru-RU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Прямая со стрелкой 9"/>
          <p:cNvCxnSpPr>
            <a:stCxn id="3" idx="1"/>
            <a:endCxn id="4" idx="3"/>
          </p:cNvCxnSpPr>
          <p:nvPr/>
        </p:nvCxnSpPr>
        <p:spPr>
          <a:xfrm flipH="1" flipV="1">
            <a:off x="5490470" y="1702118"/>
            <a:ext cx="2123030" cy="148274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>
            <a:stCxn id="3" idx="1"/>
            <a:endCxn id="5" idx="3"/>
          </p:cNvCxnSpPr>
          <p:nvPr/>
        </p:nvCxnSpPr>
        <p:spPr>
          <a:xfrm flipH="1" flipV="1">
            <a:off x="5490470" y="2855269"/>
            <a:ext cx="2123030" cy="32959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>
            <a:stCxn id="3" idx="1"/>
            <a:endCxn id="6" idx="3"/>
          </p:cNvCxnSpPr>
          <p:nvPr/>
        </p:nvCxnSpPr>
        <p:spPr>
          <a:xfrm flipH="1">
            <a:off x="5527135" y="3184867"/>
            <a:ext cx="2086365" cy="94424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>
            <a:stCxn id="3" idx="1"/>
            <a:endCxn id="7" idx="3"/>
          </p:cNvCxnSpPr>
          <p:nvPr/>
        </p:nvCxnSpPr>
        <p:spPr>
          <a:xfrm flipH="1">
            <a:off x="6214258" y="3184867"/>
            <a:ext cx="1399242" cy="213012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81671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06176"/>
            <a:ext cx="12192000" cy="5259786"/>
          </a:xfrm>
          <a:prstGeom prst="rect">
            <a:avLst/>
          </a:prstGeom>
        </p:spPr>
      </p:pic>
      <p:sp>
        <p:nvSpPr>
          <p:cNvPr id="3" name="Скругленный прямоугольник 2"/>
          <p:cNvSpPr/>
          <p:nvPr/>
        </p:nvSpPr>
        <p:spPr>
          <a:xfrm>
            <a:off x="135350" y="268110"/>
            <a:ext cx="7443289" cy="733345"/>
          </a:xfrm>
          <a:prstGeom prst="roundRect">
            <a:avLst>
              <a:gd name="adj" fmla="val 14679"/>
            </a:avLst>
          </a:prstGeom>
          <a:gradFill flip="none" rotWithShape="1">
            <a:gsLst>
              <a:gs pos="28000">
                <a:schemeClr val="tx2"/>
              </a:gs>
              <a:gs pos="100000">
                <a:schemeClr val="accent5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4" name="Подзаголовок 2"/>
          <p:cNvSpPr txBox="1">
            <a:spLocks noChangeArrowheads="1"/>
          </p:cNvSpPr>
          <p:nvPr/>
        </p:nvSpPr>
        <p:spPr bwMode="auto">
          <a:xfrm>
            <a:off x="176171" y="480893"/>
            <a:ext cx="7613409" cy="30777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/>
              </a:defRPr>
            </a:lvl5pPr>
            <a:lvl6pPr marL="25146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Calibri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Calibri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Calibri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Calibri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«ВОЕННАЯ ИСТОРИЯ РОССИИ» УЧЕБНИКИ 6–11 классы</a:t>
            </a:r>
          </a:p>
        </p:txBody>
      </p:sp>
    </p:spTree>
    <p:extLst>
      <p:ext uri="{BB962C8B-B14F-4D97-AF65-F5344CB8AC3E}">
        <p14:creationId xmlns:p14="http://schemas.microsoft.com/office/powerpoint/2010/main" val="3958074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7882C59-F864-474B-8FC2-703233C39F1F}"/>
              </a:ext>
            </a:extLst>
          </p:cNvPr>
          <p:cNvSpPr txBox="1"/>
          <p:nvPr/>
        </p:nvSpPr>
        <p:spPr>
          <a:xfrm>
            <a:off x="362462" y="1106708"/>
            <a:ext cx="10799546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002060"/>
                </a:solidFill>
              </a:rPr>
              <a:t>«Патриотизм — это не значит только одна любовь к своей родине. Это гораздо больше… Это — сознание своей неотъемлемости от родины и </a:t>
            </a:r>
            <a:r>
              <a:rPr lang="ru-RU" sz="2400" b="1" i="1" dirty="0">
                <a:solidFill>
                  <a:srgbClr val="002060"/>
                </a:solidFill>
              </a:rPr>
              <a:t>неотъемлемое переживание вместе с ней её счастливых и её несчастных дней».</a:t>
            </a:r>
          </a:p>
          <a:p>
            <a:endParaRPr lang="ru-RU" sz="2400" dirty="0">
              <a:solidFill>
                <a:srgbClr val="002060"/>
              </a:solidFill>
            </a:endParaRPr>
          </a:p>
          <a:p>
            <a:r>
              <a:rPr lang="ru-RU" sz="2400" dirty="0">
                <a:solidFill>
                  <a:srgbClr val="002060"/>
                </a:solidFill>
              </a:rPr>
              <a:t>А. Н. Толстой, русский писатель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ECB9A6D-C931-414A-95C1-5D133D86F2C0}"/>
              </a:ext>
            </a:extLst>
          </p:cNvPr>
          <p:cNvSpPr txBox="1"/>
          <p:nvPr/>
        </p:nvSpPr>
        <p:spPr>
          <a:xfrm>
            <a:off x="1478459" y="3790558"/>
            <a:ext cx="10376033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0" i="0" dirty="0">
                <a:solidFill>
                  <a:srgbClr val="002060"/>
                </a:solidFill>
                <a:effectLst/>
              </a:rPr>
              <a:t>«Вспомним: Соловьёв насчитывает с 1240 г. по 1462 г. (за 222 года) – двести войн и нашествий. С четырнадцатого века по двадцатый (за 525 лет) Сухотин насчитывает 329 лет войны. </a:t>
            </a:r>
            <a:r>
              <a:rPr lang="ru-RU" sz="2400" b="1" i="1" dirty="0">
                <a:solidFill>
                  <a:srgbClr val="002060"/>
                </a:solidFill>
                <a:effectLst/>
              </a:rPr>
              <a:t>Россия провоевала две трети своей жизни».</a:t>
            </a:r>
          </a:p>
          <a:p>
            <a:endParaRPr lang="ru-RU" sz="2400" b="1" i="1" dirty="0">
              <a:solidFill>
                <a:srgbClr val="002060"/>
              </a:solidFill>
              <a:effectLst/>
            </a:endParaRPr>
          </a:p>
          <a:p>
            <a:r>
              <a:rPr lang="ru-RU" sz="2400" b="0" i="0" dirty="0">
                <a:solidFill>
                  <a:srgbClr val="002060"/>
                </a:solidFill>
                <a:effectLst/>
              </a:rPr>
              <a:t> (</a:t>
            </a:r>
            <a:r>
              <a:rPr lang="ru-RU" sz="2400" b="0" i="1" dirty="0">
                <a:solidFill>
                  <a:srgbClr val="002060"/>
                </a:solidFill>
                <a:effectLst/>
              </a:rPr>
              <a:t>из работы И. Ильина «О России. Три речи»)</a:t>
            </a:r>
            <a:endParaRPr lang="ru-RU" sz="2400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7240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3832" y="1393740"/>
            <a:ext cx="2414225" cy="320677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5123" y="1509573"/>
            <a:ext cx="2444708" cy="312751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97272" y="1393740"/>
            <a:ext cx="2438611" cy="335918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2648423" y="4637092"/>
            <a:ext cx="1146957" cy="114695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5510694" y="4703828"/>
            <a:ext cx="1115768" cy="111576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27463" y="4656191"/>
            <a:ext cx="1127858" cy="1127858"/>
          </a:xfrm>
          <a:prstGeom prst="rect">
            <a:avLst/>
          </a:prstGeom>
        </p:spPr>
      </p:pic>
      <p:sp>
        <p:nvSpPr>
          <p:cNvPr id="8" name="Скругленный прямоугольник 7"/>
          <p:cNvSpPr/>
          <p:nvPr/>
        </p:nvSpPr>
        <p:spPr>
          <a:xfrm>
            <a:off x="141316" y="376188"/>
            <a:ext cx="7443289" cy="733345"/>
          </a:xfrm>
          <a:prstGeom prst="roundRect">
            <a:avLst>
              <a:gd name="adj" fmla="val 14679"/>
            </a:avLst>
          </a:prstGeom>
          <a:gradFill flip="none" rotWithShape="1">
            <a:gsLst>
              <a:gs pos="28000">
                <a:schemeClr val="tx2"/>
              </a:gs>
              <a:gs pos="100000">
                <a:schemeClr val="accent5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одзаголовок 2"/>
          <p:cNvSpPr txBox="1">
            <a:spLocks noChangeArrowheads="1"/>
          </p:cNvSpPr>
          <p:nvPr/>
        </p:nvSpPr>
        <p:spPr bwMode="auto">
          <a:xfrm>
            <a:off x="141316" y="666157"/>
            <a:ext cx="7613409" cy="30777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/>
              </a:defRPr>
            </a:lvl5pPr>
            <a:lvl6pPr marL="25146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Calibri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Calibri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Calibri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Calibri"/>
              </a:defRPr>
            </a:lvl9pPr>
          </a:lstStyle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</a:rPr>
              <a:t>«ВОЕННАЯ ИСТОРИЯ РОССИИ» УЧЕБНИКИ 6–11 классы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2010089" y="5909790"/>
            <a:ext cx="226170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https://go.prosv.ru/gf6YN3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811919" y="5879013"/>
            <a:ext cx="251331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https://go.prosv.ru/gf6YN3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865357" y="5838863"/>
            <a:ext cx="251524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https://go.prosv.ru/hoyHYe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6815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254" y="1340101"/>
            <a:ext cx="3477078" cy="474001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3985159" y="1510650"/>
            <a:ext cx="7882991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Учебное наглядное пособие включает в себя 22 красочных плаката, на которых представлена информация об исторических деятелях, внесших значительный вклад в победу в Великой Отечественной войне.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rgbClr val="2F5597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Каждый плакат содержит портрет исторической личности, её краткую биографию, а также ссылку на дополнительные материалы.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К каждому плакату даны вопросы и задания.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7045" y="3288737"/>
            <a:ext cx="1746860" cy="247404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33495" y="3288737"/>
            <a:ext cx="1789044" cy="251714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58628" y="3288737"/>
            <a:ext cx="1789044" cy="2517144"/>
          </a:xfrm>
          <a:prstGeom prst="rect">
            <a:avLst/>
          </a:prstGeom>
        </p:spPr>
      </p:pic>
      <p:pic>
        <p:nvPicPr>
          <p:cNvPr id="7" name="Рисунок 8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9375493" y="5499571"/>
            <a:ext cx="1740867" cy="1161093"/>
          </a:xfrm>
          <a:prstGeom prst="rect">
            <a:avLst/>
          </a:prstGeom>
        </p:spPr>
      </p:pic>
      <p:sp>
        <p:nvSpPr>
          <p:cNvPr id="8" name="Скругленный прямоугольник 28"/>
          <p:cNvSpPr/>
          <p:nvPr/>
        </p:nvSpPr>
        <p:spPr bwMode="auto">
          <a:xfrm>
            <a:off x="105164" y="405123"/>
            <a:ext cx="6076604" cy="726594"/>
          </a:xfrm>
          <a:prstGeom prst="roundRect">
            <a:avLst>
              <a:gd name="adj" fmla="val 11597"/>
            </a:avLst>
          </a:prstGeom>
          <a:solidFill>
            <a:srgbClr val="746550">
              <a:alpha val="6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Прямоугольник 4"/>
          <p:cNvSpPr/>
          <p:nvPr/>
        </p:nvSpPr>
        <p:spPr bwMode="auto">
          <a:xfrm>
            <a:off x="337680" y="594653"/>
            <a:ext cx="5261734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exstraBold"/>
                <a:ea typeface="Helvetica Bold"/>
                <a:cs typeface="+mn-cs"/>
              </a:rPr>
              <a:t>К 80- </a:t>
            </a:r>
            <a:r>
              <a:rPr kumimoji="0" lang="ru-RU" sz="1800" b="1" i="0" u="none" strike="noStrike" kern="1200" cap="all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exstraBold"/>
                <a:ea typeface="Helvetica Bold"/>
                <a:cs typeface="+mn-cs"/>
              </a:rPr>
              <a:t>летию</a:t>
            </a:r>
            <a:r>
              <a:rPr kumimoji="0" lang="ru-RU" sz="18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exstraBold"/>
                <a:ea typeface="Helvetica Bold"/>
                <a:cs typeface="+mn-cs"/>
              </a:rPr>
              <a:t> Великой Победы</a:t>
            </a:r>
          </a:p>
        </p:txBody>
      </p:sp>
    </p:spTree>
    <p:extLst>
      <p:ext uri="{BB962C8B-B14F-4D97-AF65-F5344CB8AC3E}">
        <p14:creationId xmlns:p14="http://schemas.microsoft.com/office/powerpoint/2010/main" val="3199707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9472" y="871260"/>
            <a:ext cx="3507799" cy="534631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2278" y="3783697"/>
            <a:ext cx="4099071" cy="3074303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512" y="1276811"/>
            <a:ext cx="3119383" cy="437193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2895" y="2591054"/>
            <a:ext cx="2156577" cy="342858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292895" y="2314055"/>
            <a:ext cx="22257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i="1" dirty="0">
                <a:solidFill>
                  <a:srgbClr val="2F5597"/>
                </a:solidFill>
                <a:latin typeface="Century Gothic" panose="020B0502020202020204" pitchFamily="34" charset="0"/>
              </a:rPr>
              <a:t>МЕТОДИЧЕСКОЕ ПОСОБИЕ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88225" y="5505624"/>
            <a:ext cx="1133301" cy="1133301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4E5D0CC9-EC63-4A82-BABD-C62AD8FBC8DF}"/>
              </a:ext>
            </a:extLst>
          </p:cNvPr>
          <p:cNvSpPr/>
          <p:nvPr/>
        </p:nvSpPr>
        <p:spPr>
          <a:xfrm>
            <a:off x="9418664" y="811398"/>
            <a:ext cx="22257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i="1" dirty="0">
                <a:solidFill>
                  <a:srgbClr val="C00000"/>
                </a:solidFill>
                <a:latin typeface="Century Gothic" panose="020B0502020202020204" pitchFamily="34" charset="0"/>
              </a:rPr>
              <a:t>САЙТ «Память народа»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78BBED6-F743-4798-9025-517FA6F54CC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6348" y="1154109"/>
            <a:ext cx="3230406" cy="197079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47093" y="3305140"/>
            <a:ext cx="1999661" cy="2432515"/>
          </a:xfrm>
          <a:prstGeom prst="rect">
            <a:avLst/>
          </a:prstGeom>
        </p:spPr>
      </p:pic>
      <p:cxnSp>
        <p:nvCxnSpPr>
          <p:cNvPr id="12" name="Прямая со стрелкой 11"/>
          <p:cNvCxnSpPr/>
          <p:nvPr/>
        </p:nvCxnSpPr>
        <p:spPr>
          <a:xfrm flipV="1">
            <a:off x="8461813" y="3124902"/>
            <a:ext cx="1289016" cy="96496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 flipV="1">
            <a:off x="8461813" y="3857105"/>
            <a:ext cx="1685280" cy="24938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Скругленный прямоугольник 28"/>
          <p:cNvSpPr/>
          <p:nvPr/>
        </p:nvSpPr>
        <p:spPr bwMode="auto">
          <a:xfrm>
            <a:off x="173512" y="144666"/>
            <a:ext cx="6076604" cy="726594"/>
          </a:xfrm>
          <a:prstGeom prst="roundRect">
            <a:avLst>
              <a:gd name="adj" fmla="val 11597"/>
            </a:avLst>
          </a:prstGeom>
          <a:solidFill>
            <a:srgbClr val="746550">
              <a:alpha val="6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Прямоугольник 4"/>
          <p:cNvSpPr/>
          <p:nvPr/>
        </p:nvSpPr>
        <p:spPr bwMode="auto">
          <a:xfrm>
            <a:off x="337680" y="363429"/>
            <a:ext cx="5261734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exstraBold"/>
                <a:ea typeface="Helvetica Bold"/>
                <a:cs typeface="+mn-cs"/>
              </a:rPr>
              <a:t>К 80- </a:t>
            </a:r>
            <a:r>
              <a:rPr kumimoji="0" lang="ru-RU" sz="1800" b="1" i="0" u="none" strike="noStrike" kern="1200" cap="all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exstraBold"/>
                <a:ea typeface="Helvetica Bold"/>
                <a:cs typeface="+mn-cs"/>
              </a:rPr>
              <a:t>летию</a:t>
            </a:r>
            <a:r>
              <a:rPr kumimoji="0" lang="ru-RU" sz="18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exstraBold"/>
                <a:ea typeface="Helvetica Bold"/>
                <a:cs typeface="+mn-cs"/>
              </a:rPr>
              <a:t> Великой Победы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2521526" y="6217577"/>
            <a:ext cx="247215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hlinkClick r:id="rId9"/>
              </a:rPr>
              <a:t>https://go.prosv.ru/MLpCeF</a:t>
            </a:r>
            <a:r>
              <a:rPr lang="ru-RU" sz="1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30158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003" y="1192097"/>
            <a:ext cx="3078414" cy="431234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0399" y="2342396"/>
            <a:ext cx="2398199" cy="363784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6725" y="939565"/>
            <a:ext cx="3611848" cy="533416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03665" y="3025305"/>
            <a:ext cx="4288335" cy="368006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07753" y="5366268"/>
            <a:ext cx="1059872" cy="1059872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467625" y="6118363"/>
            <a:ext cx="247215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  <a:hlinkClick r:id="rId7"/>
              </a:rPr>
              <a:t>https://go.prosv.ru/MLpCeF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539120" y="2065777"/>
            <a:ext cx="22257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1" u="none" strike="noStrike" kern="1200" cap="none" spc="0" normalizeH="0" baseline="0" noProof="0" dirty="0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МЕТОДИЧЕСКОЕ ПОСОБИЕ</a:t>
            </a:r>
          </a:p>
        </p:txBody>
      </p:sp>
      <p:sp>
        <p:nvSpPr>
          <p:cNvPr id="9" name="Скругленный прямоугольник 28"/>
          <p:cNvSpPr/>
          <p:nvPr/>
        </p:nvSpPr>
        <p:spPr bwMode="auto">
          <a:xfrm>
            <a:off x="173512" y="144666"/>
            <a:ext cx="6076604" cy="726594"/>
          </a:xfrm>
          <a:prstGeom prst="roundRect">
            <a:avLst>
              <a:gd name="adj" fmla="val 11597"/>
            </a:avLst>
          </a:prstGeom>
          <a:solidFill>
            <a:srgbClr val="746550">
              <a:alpha val="6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Прямоугольник 4"/>
          <p:cNvSpPr/>
          <p:nvPr/>
        </p:nvSpPr>
        <p:spPr bwMode="auto">
          <a:xfrm>
            <a:off x="312742" y="331139"/>
            <a:ext cx="5261734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exstraBold"/>
                <a:ea typeface="Helvetica Bold"/>
                <a:cs typeface="+mn-cs"/>
              </a:rPr>
              <a:t>К 80- </a:t>
            </a:r>
            <a:r>
              <a:rPr kumimoji="0" lang="ru-RU" sz="1800" b="1" i="0" u="none" strike="noStrike" kern="1200" cap="all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exstraBold"/>
                <a:ea typeface="Helvetica Bold"/>
                <a:cs typeface="+mn-cs"/>
              </a:rPr>
              <a:t>летию</a:t>
            </a:r>
            <a:r>
              <a:rPr kumimoji="0" lang="ru-RU" sz="18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exstraBold"/>
                <a:ea typeface="Helvetica Bold"/>
                <a:cs typeface="+mn-cs"/>
              </a:rPr>
              <a:t> Великой Победы</a:t>
            </a:r>
          </a:p>
        </p:txBody>
      </p:sp>
    </p:spTree>
    <p:extLst>
      <p:ext uri="{BB962C8B-B14F-4D97-AF65-F5344CB8AC3E}">
        <p14:creationId xmlns:p14="http://schemas.microsoft.com/office/powerpoint/2010/main" val="1969129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28"/>
          <p:cNvSpPr/>
          <p:nvPr/>
        </p:nvSpPr>
        <p:spPr bwMode="auto">
          <a:xfrm>
            <a:off x="173512" y="144666"/>
            <a:ext cx="6076604" cy="726594"/>
          </a:xfrm>
          <a:prstGeom prst="roundRect">
            <a:avLst>
              <a:gd name="adj" fmla="val 11597"/>
            </a:avLst>
          </a:prstGeom>
          <a:solidFill>
            <a:srgbClr val="746550">
              <a:alpha val="6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Прямоугольник 4"/>
          <p:cNvSpPr/>
          <p:nvPr/>
        </p:nvSpPr>
        <p:spPr bwMode="auto">
          <a:xfrm>
            <a:off x="337680" y="363429"/>
            <a:ext cx="5261734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exstraBold"/>
                <a:ea typeface="Helvetica Bold"/>
                <a:cs typeface="+mn-cs"/>
              </a:rPr>
              <a:t>К 80- </a:t>
            </a:r>
            <a:r>
              <a:rPr kumimoji="0" lang="ru-RU" sz="1800" b="1" i="0" u="none" strike="noStrike" kern="1200" cap="all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exstraBold"/>
                <a:ea typeface="Helvetica Bold"/>
                <a:cs typeface="+mn-cs"/>
              </a:rPr>
              <a:t>летию</a:t>
            </a:r>
            <a:r>
              <a:rPr kumimoji="0" lang="ru-RU" sz="18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exstraBold"/>
                <a:ea typeface="Helvetica Bold"/>
                <a:cs typeface="+mn-cs"/>
              </a:rPr>
              <a:t> Великой Победы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361" y="1271847"/>
            <a:ext cx="3453443" cy="489056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7184" y="1271847"/>
            <a:ext cx="7513493" cy="409514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99167" y="5256919"/>
            <a:ext cx="1368123" cy="1330743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7176482" y="5793082"/>
            <a:ext cx="28795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5"/>
              </a:rPr>
              <a:t>https://</a:t>
            </a:r>
            <a:r>
              <a:rPr lang="en-US" dirty="0" smtClean="0">
                <a:hlinkClick r:id="rId5"/>
              </a:rPr>
              <a:t>go.prosv.ru/Mw7rCY</a:t>
            </a:r>
            <a:r>
              <a:rPr lang="en-US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30471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4E0E31CD-6031-448B-89D8-D6EABF8C9B18}"/>
              </a:ext>
            </a:extLst>
          </p:cNvPr>
          <p:cNvSpPr/>
          <p:nvPr/>
        </p:nvSpPr>
        <p:spPr>
          <a:xfrm>
            <a:off x="1666479" y="1038016"/>
            <a:ext cx="6396566" cy="5512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6428F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Герои 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6428F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нашей Родины. 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6428F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Ж</a:t>
            </a:r>
            <a:r>
              <a:rPr kumimoji="0" lang="ru-RU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6428F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изни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6428F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 и судьбы. 2 части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06428F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BB823D11-868E-431B-A3DC-5E25B795A7F6}"/>
              </a:ext>
            </a:extLst>
          </p:cNvPr>
          <p:cNvSpPr/>
          <p:nvPr/>
        </p:nvSpPr>
        <p:spPr>
          <a:xfrm>
            <a:off x="7718158" y="1589305"/>
            <a:ext cx="403023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Roboto" panose="020B0604020202020204" charset="0"/>
                <a:ea typeface="Roboto" panose="020B0604020202020204" charset="0"/>
                <a:cs typeface="+mn-cs"/>
              </a:rPr>
              <a:t>Книга познакомит подростков с историей более 60 подвигов и биографиями людей, чей вклад в победы Родины на разных этапах истории невозможно переоценить; позволяющее им глубже понять историю страны и вдохновиться примерами мужества и самоотверженности. Это не только военные подвиги, но и истории людей, которые внесли значительный вклад в развитие науки, техники. 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4084E657-33DA-4D8D-B622-EF09EA6AEC58}"/>
              </a:ext>
            </a:extLst>
          </p:cNvPr>
          <p:cNvSpPr/>
          <p:nvPr/>
        </p:nvSpPr>
        <p:spPr>
          <a:xfrm>
            <a:off x="7718158" y="4720296"/>
            <a:ext cx="403023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Roboto" panose="020B0604020202020204" charset="0"/>
                <a:ea typeface="Roboto" panose="020B0604020202020204" charset="0"/>
                <a:cs typeface="+mn-cs"/>
              </a:rPr>
              <a:t>Для детей 12 — 17 лет.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Roboto" panose="020B0604020202020204" charset="0"/>
                <a:ea typeface="Roboto" panose="020B0604020202020204" charset="0"/>
                <a:cs typeface="+mn-cs"/>
              </a:rPr>
              <a:t>Книга может использоваться как дополнительная литература при изучении предметов «Основы безопасности и защиты Родины», «История», а также при проведении занятий «Разговоры о важном» .</a:t>
            </a:r>
          </a:p>
        </p:txBody>
      </p:sp>
      <p:sp>
        <p:nvSpPr>
          <p:cNvPr id="7" name="Скругленный прямоугольник 28">
            <a:extLst>
              <a:ext uri="{FF2B5EF4-FFF2-40B4-BE49-F238E27FC236}">
                <a16:creationId xmlns:a16="http://schemas.microsoft.com/office/drawing/2014/main" id="{7F8C89B8-89AD-4D16-B714-A4B30D92F197}"/>
              </a:ext>
            </a:extLst>
          </p:cNvPr>
          <p:cNvSpPr/>
          <p:nvPr/>
        </p:nvSpPr>
        <p:spPr bwMode="auto">
          <a:xfrm>
            <a:off x="337680" y="6096387"/>
            <a:ext cx="7121453" cy="625627"/>
          </a:xfrm>
          <a:prstGeom prst="roundRect">
            <a:avLst>
              <a:gd name="adj" fmla="val 11597"/>
            </a:avLst>
          </a:prstGeom>
          <a:solidFill>
            <a:srgbClr val="E1D1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9B4C58E2-C993-4835-A051-1A98946BFAAB}"/>
              </a:ext>
            </a:extLst>
          </p:cNvPr>
          <p:cNvSpPr/>
          <p:nvPr/>
        </p:nvSpPr>
        <p:spPr>
          <a:xfrm>
            <a:off x="485389" y="6096387"/>
            <a:ext cx="684674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Roboto" panose="020B0604020202020204" charset="0"/>
                <a:ea typeface="Roboto" panose="020B0604020202020204" charset="0"/>
                <a:cs typeface="+mn-cs"/>
              </a:rPr>
              <a:t>Совместный проект АО «Издательство «Просвещение» и Общественного совета при Министерстве обороны Российской Федерации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9" name="Скругленный прямоугольник 28"/>
          <p:cNvSpPr/>
          <p:nvPr/>
        </p:nvSpPr>
        <p:spPr bwMode="auto">
          <a:xfrm>
            <a:off x="173512" y="144666"/>
            <a:ext cx="6076604" cy="726594"/>
          </a:xfrm>
          <a:prstGeom prst="roundRect">
            <a:avLst>
              <a:gd name="adj" fmla="val 11597"/>
            </a:avLst>
          </a:prstGeom>
          <a:solidFill>
            <a:srgbClr val="746550">
              <a:alpha val="6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Прямоугольник 4"/>
          <p:cNvSpPr/>
          <p:nvPr/>
        </p:nvSpPr>
        <p:spPr bwMode="auto">
          <a:xfrm>
            <a:off x="337680" y="363429"/>
            <a:ext cx="5261734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exstraBold"/>
                <a:ea typeface="Helvetica Bold"/>
                <a:cs typeface="+mn-cs"/>
              </a:rPr>
              <a:t>К 80- </a:t>
            </a:r>
            <a:r>
              <a:rPr kumimoji="0" lang="ru-RU" sz="1800" b="1" i="0" u="none" strike="noStrike" kern="1200" cap="all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exstraBold"/>
                <a:ea typeface="Helvetica Bold"/>
                <a:cs typeface="+mn-cs"/>
              </a:rPr>
              <a:t>летию</a:t>
            </a:r>
            <a:r>
              <a:rPr kumimoji="0" lang="ru-RU" sz="18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exstraBold"/>
                <a:ea typeface="Helvetica Bold"/>
                <a:cs typeface="+mn-cs"/>
              </a:rPr>
              <a:t> Великой Победы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9296" y="1835835"/>
            <a:ext cx="5224556" cy="341230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4264" y="3956067"/>
            <a:ext cx="1332845" cy="2001821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6815" y="1719511"/>
            <a:ext cx="1531114" cy="2108347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2700000">
              <a:rot lat="0" lon="19530000" rev="0"/>
            </a:camera>
            <a:lightRig rig="flat" dir="t"/>
          </a:scene3d>
          <a:sp3d extrusionH="14605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9907" y="3482323"/>
            <a:ext cx="1528486" cy="2116019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2700000">
              <a:rot lat="0" lon="19530000" rev="0"/>
            </a:camera>
            <a:lightRig rig="flat" dir="t"/>
          </a:scene3d>
          <a:sp3d extrusionH="14605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551084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24">
            <a:hlinkClick r:id="rId2"/>
            <a:extLst>
              <a:ext uri="{FF2B5EF4-FFF2-40B4-BE49-F238E27FC236}">
                <a16:creationId xmlns:a16="http://schemas.microsoft.com/office/drawing/2014/main" id="{19ABB48C-5D17-B8F7-CADB-4C330D5E50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50109" y="1837979"/>
            <a:ext cx="2874963" cy="2874963"/>
          </a:xfrm>
          <a:prstGeom prst="roundRect">
            <a:avLst>
              <a:gd name="adj" fmla="val 8808"/>
            </a:avLst>
          </a:prstGeom>
        </p:spPr>
      </p:pic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A9922C44-65B1-F5B2-0E8C-1C63763512F6}"/>
              </a:ext>
            </a:extLst>
          </p:cNvPr>
          <p:cNvGrpSpPr/>
          <p:nvPr/>
        </p:nvGrpSpPr>
        <p:grpSpPr>
          <a:xfrm>
            <a:off x="7572447" y="4831226"/>
            <a:ext cx="884700" cy="145587"/>
            <a:chOff x="1889162" y="5589170"/>
            <a:chExt cx="1094486" cy="180109"/>
          </a:xfrm>
          <a:solidFill>
            <a:schemeClr val="bg1"/>
          </a:solidFill>
        </p:grpSpPr>
        <p:sp>
          <p:nvSpPr>
            <p:cNvPr id="4" name="Овал 3">
              <a:extLst>
                <a:ext uri="{FF2B5EF4-FFF2-40B4-BE49-F238E27FC236}">
                  <a16:creationId xmlns:a16="http://schemas.microsoft.com/office/drawing/2014/main" id="{8326A0BA-9F1D-6A3F-3FA4-ACCCB238E158}"/>
                </a:ext>
              </a:extLst>
            </p:cNvPr>
            <p:cNvSpPr/>
            <p:nvPr/>
          </p:nvSpPr>
          <p:spPr>
            <a:xfrm>
              <a:off x="1889162" y="5589170"/>
              <a:ext cx="180109" cy="180109"/>
            </a:xfrm>
            <a:prstGeom prst="ellipse">
              <a:avLst/>
            </a:prstGeom>
            <a:grp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aa-ET"/>
            </a:p>
          </p:txBody>
        </p:sp>
        <p:sp>
          <p:nvSpPr>
            <p:cNvPr id="5" name="Овал 4">
              <a:extLst>
                <a:ext uri="{FF2B5EF4-FFF2-40B4-BE49-F238E27FC236}">
                  <a16:creationId xmlns:a16="http://schemas.microsoft.com/office/drawing/2014/main" id="{2EF7AD16-42F6-1421-4A2D-A6724F515C8D}"/>
                </a:ext>
              </a:extLst>
            </p:cNvPr>
            <p:cNvSpPr/>
            <p:nvPr/>
          </p:nvSpPr>
          <p:spPr>
            <a:xfrm>
              <a:off x="2346351" y="5589170"/>
              <a:ext cx="180109" cy="180109"/>
            </a:xfrm>
            <a:prstGeom prst="ellipse">
              <a:avLst/>
            </a:prstGeom>
            <a:grp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aa-ET"/>
            </a:p>
          </p:txBody>
        </p:sp>
        <p:sp>
          <p:nvSpPr>
            <p:cNvPr id="6" name="Овал 5">
              <a:extLst>
                <a:ext uri="{FF2B5EF4-FFF2-40B4-BE49-F238E27FC236}">
                  <a16:creationId xmlns:a16="http://schemas.microsoft.com/office/drawing/2014/main" id="{E0615567-4104-F417-7333-E96441598BF4}"/>
                </a:ext>
              </a:extLst>
            </p:cNvPr>
            <p:cNvSpPr/>
            <p:nvPr/>
          </p:nvSpPr>
          <p:spPr>
            <a:xfrm>
              <a:off x="2803539" y="5589170"/>
              <a:ext cx="180109" cy="180109"/>
            </a:xfrm>
            <a:prstGeom prst="ellipse">
              <a:avLst/>
            </a:prstGeom>
            <a:grp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aa-ET"/>
            </a:p>
          </p:txBody>
        </p:sp>
      </p:grpSp>
      <p:sp>
        <p:nvSpPr>
          <p:cNvPr id="7" name="Подзаголовок 2">
            <a:extLst>
              <a:ext uri="{FF2B5EF4-FFF2-40B4-BE49-F238E27FC236}">
                <a16:creationId xmlns:a16="http://schemas.microsoft.com/office/drawing/2014/main" id="{15D7FEF5-E316-6DB5-5EE8-C77AA1FF3F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1144" y="3090093"/>
            <a:ext cx="5346419" cy="1000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ts val="2600"/>
              </a:lnSpc>
              <a:buFont typeface="Arial" panose="020B0604020202020204" pitchFamily="34" charset="0"/>
              <a:buNone/>
            </a:pPr>
            <a:r>
              <a:rPr lang="ru-RU" altLang="ru-RU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127473</a:t>
            </a:r>
            <a:r>
              <a:rPr lang="ru-RU" altLang="ru-R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г. Москва,</a:t>
            </a:r>
            <a:br>
              <a:rPr lang="ru-RU" altLang="ru-R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ул. </a:t>
            </a:r>
            <a:r>
              <a:rPr lang="ru-RU" altLang="ru-RU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Краснопролетарская</a:t>
            </a:r>
            <a:r>
              <a:rPr lang="ru-RU" altLang="ru-R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д. 16, стр. 3,</a:t>
            </a:r>
            <a:br>
              <a:rPr lang="ru-RU" altLang="ru-R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подъезд 8, бизнес-центр «Новослободский»</a:t>
            </a:r>
            <a:endParaRPr lang="en-US" altLang="ru-RU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одзаголовок 2">
            <a:extLst>
              <a:ext uri="{FF2B5EF4-FFF2-40B4-BE49-F238E27FC236}">
                <a16:creationId xmlns:a16="http://schemas.microsoft.com/office/drawing/2014/main" id="{931E0352-86A5-7F06-8313-68E1BF8D5F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8787" y="1678071"/>
            <a:ext cx="5346419" cy="1107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ts val="4300"/>
              </a:lnSpc>
              <a:buFont typeface="Arial" panose="020B0604020202020204" pitchFamily="34" charset="0"/>
              <a:buNone/>
            </a:pPr>
            <a:r>
              <a:rPr lang="ru-RU" altLang="ru-RU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Группа компаний</a:t>
            </a:r>
            <a:r>
              <a:rPr lang="en-US" altLang="ru-RU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altLang="ru-RU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«Просвещение»</a:t>
            </a:r>
          </a:p>
        </p:txBody>
      </p:sp>
      <p:sp>
        <p:nvSpPr>
          <p:cNvPr id="9" name="Подзаголовок 2">
            <a:extLst>
              <a:ext uri="{FF2B5EF4-FFF2-40B4-BE49-F238E27FC236}">
                <a16:creationId xmlns:a16="http://schemas.microsoft.com/office/drawing/2014/main" id="{DAC8F624-E9C0-AD13-DAA8-362BFE21AF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8788" y="4395163"/>
            <a:ext cx="5346419" cy="317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ts val="2600"/>
              </a:lnSpc>
            </a:pPr>
            <a:r>
              <a:rPr lang="ru-RU" alt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Горячая линия: </a:t>
            </a:r>
            <a:r>
              <a:rPr lang="en-US" altLang="ru-RU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vopros</a:t>
            </a:r>
            <a:r>
              <a:rPr lang="ru-RU" altLang="ru-R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@</a:t>
            </a:r>
            <a:r>
              <a:rPr lang="en-US" altLang="ru-RU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prosv</a:t>
            </a:r>
            <a:r>
              <a:rPr lang="ru-RU" altLang="ru-R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altLang="ru-RU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</a:t>
            </a:r>
            <a:endParaRPr lang="ru-RU" altLang="ru-RU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6554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4741302" y="1822754"/>
            <a:ext cx="3299421" cy="310997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6629718" y="1734496"/>
            <a:ext cx="3516279" cy="328648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/>
          <a:srcRect l="23807" r="20164"/>
          <a:stretch/>
        </p:blipFill>
        <p:spPr bwMode="auto">
          <a:xfrm>
            <a:off x="9488665" y="1594643"/>
            <a:ext cx="2186886" cy="3566191"/>
          </a:xfrm>
          <a:prstGeom prst="rect">
            <a:avLst/>
          </a:prstGeom>
        </p:spPr>
      </p:pic>
      <p:sp>
        <p:nvSpPr>
          <p:cNvPr id="5" name="Google Shape;292;g2c6f0a5e03a_0_123"/>
          <p:cNvSpPr/>
          <p:nvPr/>
        </p:nvSpPr>
        <p:spPr bwMode="auto">
          <a:xfrm>
            <a:off x="427775" y="5033093"/>
            <a:ext cx="10037026" cy="1407319"/>
          </a:xfrm>
          <a:prstGeom prst="roundRect">
            <a:avLst>
              <a:gd name="adj" fmla="val 6710"/>
            </a:avLst>
          </a:prstGeom>
          <a:noFill/>
          <a:ln w="19050" cap="flat" cmpd="sng">
            <a:solidFill>
              <a:srgbClr val="47A2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libri"/>
              <a:cs typeface="Calibri"/>
            </a:endParaRPr>
          </a:p>
        </p:txBody>
      </p:sp>
      <p:grpSp>
        <p:nvGrpSpPr>
          <p:cNvPr id="6" name="Google Shape;293;g2c6f0a5e03a_0_123"/>
          <p:cNvGrpSpPr/>
          <p:nvPr/>
        </p:nvGrpSpPr>
        <p:grpSpPr bwMode="auto">
          <a:xfrm>
            <a:off x="528705" y="5136678"/>
            <a:ext cx="8625810" cy="318800"/>
            <a:chOff x="1063750" y="4583439"/>
            <a:chExt cx="8625810" cy="318800"/>
          </a:xfrm>
        </p:grpSpPr>
        <p:sp>
          <p:nvSpPr>
            <p:cNvPr id="7" name="Google Shape;294;g2c6f0a5e03a_0_123"/>
            <p:cNvSpPr/>
            <p:nvPr/>
          </p:nvSpPr>
          <p:spPr bwMode="auto">
            <a:xfrm>
              <a:off x="1063750" y="4592039"/>
              <a:ext cx="954851" cy="31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4687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2F5496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</a:rPr>
                <a:t>Номер ФПУ</a:t>
              </a:r>
              <a:endParaRPr kumimoji="0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</a:endParaRPr>
            </a:p>
          </p:txBody>
        </p:sp>
        <p:sp>
          <p:nvSpPr>
            <p:cNvPr id="8" name="Google Shape;295;g2c6f0a5e03a_0_123"/>
            <p:cNvSpPr/>
            <p:nvPr/>
          </p:nvSpPr>
          <p:spPr bwMode="auto">
            <a:xfrm>
              <a:off x="1945160" y="4583439"/>
              <a:ext cx="2244000" cy="31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4687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2F5496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</a:rPr>
                <a:t>Наименование учебника </a:t>
              </a:r>
              <a:endParaRPr kumimoji="0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</a:endParaRPr>
            </a:p>
          </p:txBody>
        </p:sp>
        <p:sp>
          <p:nvSpPr>
            <p:cNvPr id="9" name="Google Shape;296;g2c6f0a5e03a_0_123"/>
            <p:cNvSpPr/>
            <p:nvPr/>
          </p:nvSpPr>
          <p:spPr bwMode="auto">
            <a:xfrm>
              <a:off x="6803009" y="4583439"/>
              <a:ext cx="731700" cy="31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4687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2F5496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</a:rPr>
                <a:t>Классы</a:t>
              </a:r>
              <a:endParaRPr kumimoji="0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</a:endParaRPr>
            </a:p>
          </p:txBody>
        </p:sp>
        <p:sp>
          <p:nvSpPr>
            <p:cNvPr id="10" name="Google Shape;297;g2c6f0a5e03a_0_123"/>
            <p:cNvSpPr/>
            <p:nvPr/>
          </p:nvSpPr>
          <p:spPr bwMode="auto">
            <a:xfrm>
              <a:off x="7445560" y="4583439"/>
              <a:ext cx="2244000" cy="31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4687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000" b="1" i="0" u="none" strike="noStrike" kern="0" cap="none" spc="0" normalizeH="0" baseline="0" noProof="0">
                  <a:ln>
                    <a:noFill/>
                  </a:ln>
                  <a:solidFill>
                    <a:srgbClr val="2F5496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</a:rPr>
                <a:t>Авторы</a:t>
              </a:r>
              <a:endParaRPr kumimoji="0" sz="1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</a:endParaRPr>
            </a:p>
          </p:txBody>
        </p:sp>
      </p:grpSp>
      <p:grpSp>
        <p:nvGrpSpPr>
          <p:cNvPr id="19" name="Google Shape;310;g2c6f0a5e03a_0_123"/>
          <p:cNvGrpSpPr/>
          <p:nvPr/>
        </p:nvGrpSpPr>
        <p:grpSpPr bwMode="auto">
          <a:xfrm>
            <a:off x="528705" y="6006447"/>
            <a:ext cx="6513207" cy="324664"/>
            <a:chOff x="1119276" y="5505426"/>
            <a:chExt cx="6513207" cy="324664"/>
          </a:xfrm>
        </p:grpSpPr>
        <p:sp>
          <p:nvSpPr>
            <p:cNvPr id="20" name="Google Shape;311;g2c6f0a5e03a_0_123"/>
            <p:cNvSpPr/>
            <p:nvPr/>
          </p:nvSpPr>
          <p:spPr bwMode="auto">
            <a:xfrm>
              <a:off x="1119276" y="5505426"/>
              <a:ext cx="944700" cy="31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000"/>
                <a:buFontTx/>
                <a:buNone/>
                <a:tabLst/>
                <a:defRPr/>
              </a:pPr>
              <a:r>
                <a:rPr kumimoji="0" lang="ru-RU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2F5496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</a:rPr>
                <a:t>2.1.3.6.1.3.1. </a:t>
              </a:r>
              <a:endParaRPr kumimoji="0" sz="1000" b="0" i="0" u="none" strike="noStrike" kern="0" cap="none" spc="0" normalizeH="0" baseline="0" noProof="0" dirty="0">
                <a:ln>
                  <a:noFill/>
                </a:ln>
                <a:solidFill>
                  <a:srgbClr val="2F5496"/>
                </a:solidFill>
                <a:effectLst/>
                <a:uLnTx/>
                <a:uFillTx/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21" name="Google Shape;312;g2c6f0a5e03a_0_123"/>
            <p:cNvSpPr/>
            <p:nvPr/>
          </p:nvSpPr>
          <p:spPr bwMode="auto">
            <a:xfrm>
              <a:off x="1945175" y="5519890"/>
              <a:ext cx="5098500" cy="31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000"/>
                <a:buFontTx/>
                <a:buNone/>
                <a:tabLst/>
                <a:defRPr/>
              </a:pPr>
              <a:r>
                <a:rPr kumimoji="0" lang="ru-RU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2F5496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</a:rPr>
                <a:t>Военная история России: 10-11-е классы : учебник; 1 -е издание</a:t>
              </a:r>
              <a:endParaRPr kumimoji="0" sz="1000" b="0" i="0" u="none" strike="noStrike" kern="0" cap="none" spc="0" normalizeH="0" baseline="0" noProof="0" dirty="0">
                <a:ln>
                  <a:noFill/>
                </a:ln>
                <a:solidFill>
                  <a:srgbClr val="2F5496"/>
                </a:solidFill>
                <a:effectLst/>
                <a:uLnTx/>
                <a:uFillTx/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22" name="Google Shape;313;g2c6f0a5e03a_0_123"/>
            <p:cNvSpPr/>
            <p:nvPr/>
          </p:nvSpPr>
          <p:spPr bwMode="auto">
            <a:xfrm>
              <a:off x="6687783" y="5505426"/>
              <a:ext cx="944700" cy="31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000"/>
                <a:buFontTx/>
                <a:buNone/>
                <a:tabLst/>
                <a:defRPr/>
              </a:pPr>
              <a:r>
                <a:rPr kumimoji="0" lang="ru-RU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2F5496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</a:rPr>
                <a:t>10-11</a:t>
              </a: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000"/>
                <a:buFontTx/>
                <a:buNone/>
                <a:tabLst/>
                <a:defRPr/>
              </a:pPr>
              <a:endParaRPr kumimoji="0" sz="1000" b="0" i="0" u="none" strike="noStrike" kern="0" cap="none" spc="0" normalizeH="0" baseline="0" noProof="0" dirty="0">
                <a:ln>
                  <a:noFill/>
                </a:ln>
                <a:solidFill>
                  <a:srgbClr val="2F5496"/>
                </a:solidFill>
                <a:effectLst/>
                <a:uLnTx/>
                <a:uFillTx/>
                <a:latin typeface="Calibri"/>
                <a:ea typeface="Calibri"/>
                <a:cs typeface="Calibri"/>
              </a:endParaRPr>
            </a:p>
          </p:txBody>
        </p:sp>
      </p:grpSp>
      <p:grpSp>
        <p:nvGrpSpPr>
          <p:cNvPr id="23" name="Google Shape;304;g2c6f0a5e03a_0_123"/>
          <p:cNvGrpSpPr/>
          <p:nvPr/>
        </p:nvGrpSpPr>
        <p:grpSpPr bwMode="auto">
          <a:xfrm>
            <a:off x="528705" y="5697257"/>
            <a:ext cx="10940006" cy="329552"/>
            <a:chOff x="1119276" y="5160426"/>
            <a:chExt cx="10940006" cy="329552"/>
          </a:xfrm>
        </p:grpSpPr>
        <p:sp>
          <p:nvSpPr>
            <p:cNvPr id="24" name="Google Shape;305;g2c6f0a5e03a_0_123"/>
            <p:cNvSpPr/>
            <p:nvPr/>
          </p:nvSpPr>
          <p:spPr bwMode="auto">
            <a:xfrm>
              <a:off x="1119276" y="5160426"/>
              <a:ext cx="944700" cy="31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000"/>
                <a:buFontTx/>
                <a:buNone/>
                <a:tabLst/>
                <a:defRPr/>
              </a:pPr>
              <a:r>
                <a:rPr kumimoji="0" lang="ru-RU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2F5496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</a:rPr>
                <a:t>2.1.2.5.1.5.2.</a:t>
              </a:r>
            </a:p>
          </p:txBody>
        </p:sp>
        <p:sp>
          <p:nvSpPr>
            <p:cNvPr id="25" name="Google Shape;306;g2c6f0a5e03a_0_123"/>
            <p:cNvSpPr/>
            <p:nvPr/>
          </p:nvSpPr>
          <p:spPr bwMode="auto">
            <a:xfrm>
              <a:off x="1945175" y="5160437"/>
              <a:ext cx="5098500" cy="31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2F5496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</a:rPr>
                <a:t>Военная история России: 8-9-е классы : учебник; 1 -е издание</a:t>
              </a:r>
            </a:p>
          </p:txBody>
        </p:sp>
        <p:sp>
          <p:nvSpPr>
            <p:cNvPr id="26" name="Google Shape;307;g2c6f0a5e03a_0_123"/>
            <p:cNvSpPr/>
            <p:nvPr/>
          </p:nvSpPr>
          <p:spPr bwMode="auto">
            <a:xfrm>
              <a:off x="6687783" y="5160426"/>
              <a:ext cx="944700" cy="31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000"/>
                <a:buFontTx/>
                <a:buNone/>
                <a:tabLst/>
                <a:defRPr/>
              </a:pPr>
              <a:r>
                <a:rPr kumimoji="0" lang="ru-RU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2F5496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</a:rPr>
                <a:t>8 - 9</a:t>
              </a: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000"/>
                <a:buFontTx/>
                <a:buNone/>
                <a:tabLst/>
                <a:defRPr/>
              </a:pPr>
              <a:endParaRPr kumimoji="0" sz="1000" b="0" i="0" u="none" strike="noStrike" kern="0" cap="none" spc="0" normalizeH="0" baseline="0" noProof="0" dirty="0">
                <a:ln>
                  <a:noFill/>
                </a:ln>
                <a:solidFill>
                  <a:srgbClr val="2F5496"/>
                </a:solidFill>
                <a:effectLst/>
                <a:uLnTx/>
                <a:uFillTx/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27" name="Google Shape;308;g2c6f0a5e03a_0_123"/>
            <p:cNvSpPr/>
            <p:nvPr/>
          </p:nvSpPr>
          <p:spPr bwMode="auto">
            <a:xfrm>
              <a:off x="7503519" y="5179778"/>
              <a:ext cx="4555763" cy="31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000"/>
                <a:buFontTx/>
                <a:buNone/>
                <a:tabLst/>
                <a:defRPr/>
              </a:pPr>
              <a:r>
                <a:rPr kumimoji="0" lang="ru-RU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2F5496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</a:rPr>
                <a:t>Мягков М.Ю., Никифоров Ю.А., Копылов Н.А. и другие; </a:t>
              </a:r>
              <a:endParaRPr kumimoji="0" lang="ru-RU" sz="1000" b="0" i="0" u="none" strike="noStrike" kern="0" cap="none" spc="0" normalizeH="0" baseline="0" noProof="0" dirty="0" smtClean="0">
                <a:ln>
                  <a:noFill/>
                </a:ln>
                <a:solidFill>
                  <a:srgbClr val="2F5496"/>
                </a:solidFill>
                <a:effectLst/>
                <a:uLnTx/>
                <a:uFillTx/>
                <a:latin typeface="Calibri"/>
                <a:ea typeface="Calibri"/>
                <a:cs typeface="Calibri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000"/>
                <a:buFontTx/>
                <a:buNone/>
                <a:tabLst/>
                <a:defRPr/>
              </a:pPr>
              <a:r>
                <a:rPr kumimoji="0" lang="ru-RU" sz="10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2F5496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</a:rPr>
                <a:t>под </a:t>
              </a:r>
              <a:r>
                <a:rPr kumimoji="0" lang="ru-RU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2F5496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</a:rPr>
                <a:t>редакцией </a:t>
              </a:r>
              <a:r>
                <a:rPr kumimoji="0" lang="ru-RU" sz="1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2F5496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</a:rPr>
                <a:t>Мединского</a:t>
              </a:r>
              <a:r>
                <a:rPr kumimoji="0" lang="ru-RU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2F5496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</a:rPr>
                <a:t> В.Р.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000"/>
                <a:buFontTx/>
                <a:buNone/>
                <a:tabLst/>
                <a:defRPr/>
              </a:pPr>
              <a:r>
                <a:rPr kumimoji="0" lang="ru-RU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2F5496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</a:rPr>
                <a:t>Мягков М.Ю., Никифоров Ю.А., Копылов Н.А. и другие; </a:t>
              </a:r>
              <a:endParaRPr kumimoji="0" lang="ru-RU" sz="1000" b="0" i="0" u="none" strike="noStrike" kern="0" cap="none" spc="0" normalizeH="0" baseline="0" noProof="0" dirty="0" smtClean="0">
                <a:ln>
                  <a:noFill/>
                </a:ln>
                <a:solidFill>
                  <a:srgbClr val="2F5496"/>
                </a:solidFill>
                <a:effectLst/>
                <a:uLnTx/>
                <a:uFillTx/>
                <a:latin typeface="Calibri"/>
                <a:ea typeface="Calibri"/>
                <a:cs typeface="Calibri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000"/>
                <a:buFontTx/>
                <a:buNone/>
                <a:tabLst/>
                <a:defRPr/>
              </a:pPr>
              <a:r>
                <a:rPr kumimoji="0" lang="ru-RU" sz="10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2F5496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</a:rPr>
                <a:t>под </a:t>
              </a:r>
              <a:r>
                <a:rPr kumimoji="0" lang="ru-RU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2F5496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</a:rPr>
                <a:t>редакцией </a:t>
              </a:r>
              <a:r>
                <a:rPr kumimoji="0" lang="ru-RU" sz="1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2F5496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</a:rPr>
                <a:t>Мединского</a:t>
              </a:r>
              <a:r>
                <a:rPr kumimoji="0" lang="ru-RU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2F5496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</a:rPr>
                <a:t> В.Р</a:t>
              </a:r>
              <a:endParaRPr kumimoji="0" sz="1000" b="0" i="0" u="none" strike="noStrike" kern="0" cap="none" spc="0" normalizeH="0" baseline="0" noProof="0" dirty="0">
                <a:ln>
                  <a:noFill/>
                </a:ln>
                <a:solidFill>
                  <a:srgbClr val="2F5496"/>
                </a:solidFill>
                <a:effectLst/>
                <a:uLnTx/>
                <a:uFillTx/>
                <a:latin typeface="Calibri"/>
                <a:ea typeface="Calibri"/>
                <a:cs typeface="Calibri"/>
              </a:endParaRPr>
            </a:p>
          </p:txBody>
        </p:sp>
      </p:grpSp>
      <p:grpSp>
        <p:nvGrpSpPr>
          <p:cNvPr id="28" name="Google Shape;298;g2c6f0a5e03a_0_123"/>
          <p:cNvGrpSpPr/>
          <p:nvPr/>
        </p:nvGrpSpPr>
        <p:grpSpPr bwMode="auto">
          <a:xfrm>
            <a:off x="528705" y="5383239"/>
            <a:ext cx="10898782" cy="327098"/>
            <a:chOff x="1119276" y="4812979"/>
            <a:chExt cx="10898782" cy="327098"/>
          </a:xfrm>
        </p:grpSpPr>
        <p:sp>
          <p:nvSpPr>
            <p:cNvPr id="29" name="Google Shape;299;g2c6f0a5e03a_0_123"/>
            <p:cNvSpPr/>
            <p:nvPr/>
          </p:nvSpPr>
          <p:spPr bwMode="auto">
            <a:xfrm>
              <a:off x="1119276" y="4829877"/>
              <a:ext cx="944700" cy="31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000"/>
                <a:buFontTx/>
                <a:buNone/>
                <a:tabLst/>
                <a:defRPr/>
              </a:pPr>
              <a:r>
                <a:rPr kumimoji="0" lang="ru-RU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2F5496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</a:rPr>
                <a:t>2.1.2.5.1.5.1.</a:t>
              </a:r>
              <a:endParaRPr kumimoji="0" sz="1000" b="0" i="0" u="none" strike="noStrike" kern="0" cap="none" spc="0" normalizeH="0" baseline="0" noProof="0" dirty="0">
                <a:ln>
                  <a:noFill/>
                </a:ln>
                <a:solidFill>
                  <a:srgbClr val="2F5496"/>
                </a:solidFill>
                <a:effectLst/>
                <a:uLnTx/>
                <a:uFillTx/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30" name="Google Shape;300;g2c6f0a5e03a_0_123"/>
            <p:cNvSpPr/>
            <p:nvPr/>
          </p:nvSpPr>
          <p:spPr bwMode="auto">
            <a:xfrm>
              <a:off x="1945175" y="4829877"/>
              <a:ext cx="5213726" cy="31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2F5496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</a:rPr>
                <a:t>Военная история России: 6-7-е классы : учебник; 1 -е издание</a:t>
              </a:r>
              <a:endParaRPr kumimoji="0" sz="1000" b="0" i="0" u="none" strike="noStrike" kern="0" cap="none" spc="0" normalizeH="0" baseline="0" noProof="0" dirty="0">
                <a:ln>
                  <a:noFill/>
                </a:ln>
                <a:solidFill>
                  <a:srgbClr val="2F5496"/>
                </a:solidFill>
                <a:effectLst/>
                <a:uLnTx/>
                <a:uFillTx/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31" name="Google Shape;301;g2c6f0a5e03a_0_123"/>
            <p:cNvSpPr/>
            <p:nvPr/>
          </p:nvSpPr>
          <p:spPr bwMode="auto">
            <a:xfrm>
              <a:off x="6687783" y="4829877"/>
              <a:ext cx="944700" cy="31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000"/>
                <a:buFontTx/>
                <a:buNone/>
                <a:tabLst/>
                <a:defRPr/>
              </a:pPr>
              <a:r>
                <a:rPr kumimoji="0" lang="ru-RU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2F5496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</a:rPr>
                <a:t>6 -7</a:t>
              </a: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000"/>
                <a:buFontTx/>
                <a:buNone/>
                <a:tabLst/>
                <a:defRPr/>
              </a:pPr>
              <a:endParaRPr kumimoji="0" sz="1000" b="0" i="0" u="none" strike="noStrike" kern="0" cap="none" spc="0" normalizeH="0" baseline="0" noProof="0" dirty="0">
                <a:ln>
                  <a:noFill/>
                </a:ln>
                <a:solidFill>
                  <a:srgbClr val="2F5496"/>
                </a:solidFill>
                <a:effectLst/>
                <a:uLnTx/>
                <a:uFillTx/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32" name="Google Shape;302;g2c6f0a5e03a_0_123"/>
            <p:cNvSpPr/>
            <p:nvPr/>
          </p:nvSpPr>
          <p:spPr bwMode="auto">
            <a:xfrm>
              <a:off x="7480779" y="4812979"/>
              <a:ext cx="4537279" cy="31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000"/>
                <a:buFontTx/>
                <a:buNone/>
                <a:tabLst/>
                <a:defRPr/>
              </a:pPr>
              <a:r>
                <a:rPr kumimoji="0" lang="ru-RU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2F5496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</a:rPr>
                <a:t>Мягков М.Ю., Никифоров Ю.А., Копылов Н.А. и другие; </a:t>
              </a:r>
              <a:endParaRPr kumimoji="0" lang="ru-RU" sz="1000" b="0" i="0" u="none" strike="noStrike" kern="0" cap="none" spc="0" normalizeH="0" baseline="0" noProof="0" dirty="0" smtClean="0">
                <a:ln>
                  <a:noFill/>
                </a:ln>
                <a:solidFill>
                  <a:srgbClr val="2F5496"/>
                </a:solidFill>
                <a:effectLst/>
                <a:uLnTx/>
                <a:uFillTx/>
                <a:latin typeface="Calibri"/>
                <a:ea typeface="Calibri"/>
                <a:cs typeface="Calibri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000"/>
                <a:buFontTx/>
                <a:buNone/>
                <a:tabLst/>
                <a:defRPr/>
              </a:pPr>
              <a:r>
                <a:rPr kumimoji="0" lang="ru-RU" sz="10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2F5496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</a:rPr>
                <a:t>под </a:t>
              </a:r>
              <a:r>
                <a:rPr kumimoji="0" lang="ru-RU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2F5496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</a:rPr>
                <a:t>редакцией </a:t>
              </a:r>
              <a:r>
                <a:rPr kumimoji="0" lang="ru-RU" sz="1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2F5496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</a:rPr>
                <a:t>Мединского</a:t>
              </a:r>
              <a:r>
                <a:rPr kumimoji="0" lang="ru-RU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2F5496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</a:rPr>
                <a:t> В.Р.</a:t>
              </a:r>
              <a:endParaRPr kumimoji="0" sz="1000" b="0" i="0" u="none" strike="noStrike" kern="0" cap="none" spc="0" normalizeH="0" baseline="0" noProof="0" dirty="0">
                <a:ln>
                  <a:noFill/>
                </a:ln>
                <a:solidFill>
                  <a:srgbClr val="2F5496"/>
                </a:solidFill>
                <a:effectLst/>
                <a:uLnTx/>
                <a:uFillTx/>
                <a:latin typeface="Calibri"/>
                <a:ea typeface="Calibri"/>
                <a:cs typeface="Calibri"/>
              </a:endParaRPr>
            </a:p>
          </p:txBody>
        </p:sp>
      </p:grpSp>
      <p:grpSp>
        <p:nvGrpSpPr>
          <p:cNvPr id="33" name="Группа 20"/>
          <p:cNvGrpSpPr/>
          <p:nvPr/>
        </p:nvGrpSpPr>
        <p:grpSpPr bwMode="auto">
          <a:xfrm>
            <a:off x="528630" y="2079642"/>
            <a:ext cx="393849" cy="393849"/>
            <a:chOff x="3488848" y="5793572"/>
            <a:chExt cx="440978" cy="440978"/>
          </a:xfrm>
        </p:grpSpPr>
        <p:sp>
          <p:nvSpPr>
            <p:cNvPr id="34" name="Овал 21"/>
            <p:cNvSpPr/>
            <p:nvPr/>
          </p:nvSpPr>
          <p:spPr bwMode="auto">
            <a:xfrm>
              <a:off x="3488848" y="5793572"/>
              <a:ext cx="440978" cy="440978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</a:endParaRPr>
            </a:p>
          </p:txBody>
        </p:sp>
        <p:grpSp>
          <p:nvGrpSpPr>
            <p:cNvPr id="35" name="Группа 22"/>
            <p:cNvGrpSpPr/>
            <p:nvPr/>
          </p:nvGrpSpPr>
          <p:grpSpPr bwMode="auto">
            <a:xfrm>
              <a:off x="3616606" y="5925221"/>
              <a:ext cx="185463" cy="177680"/>
              <a:chOff x="5321281" y="4246977"/>
              <a:chExt cx="247717" cy="237322"/>
            </a:xfrm>
          </p:grpSpPr>
          <p:sp>
            <p:nvSpPr>
              <p:cNvPr id="36" name="Прямоугольник 74"/>
              <p:cNvSpPr/>
              <p:nvPr/>
            </p:nvSpPr>
            <p:spPr bwMode="auto">
              <a:xfrm>
                <a:off x="5331676" y="4246977"/>
                <a:ext cx="237322" cy="237322"/>
              </a:xfrm>
              <a:custGeom>
                <a:avLst/>
                <a:gdLst>
                  <a:gd name="connsiteX0" fmla="*/ 0 w 594628"/>
                  <a:gd name="connsiteY0" fmla="*/ 0 h 594628"/>
                  <a:gd name="connsiteX1" fmla="*/ 594628 w 594628"/>
                  <a:gd name="connsiteY1" fmla="*/ 0 h 594628"/>
                  <a:gd name="connsiteX2" fmla="*/ 594628 w 594628"/>
                  <a:gd name="connsiteY2" fmla="*/ 594628 h 594628"/>
                  <a:gd name="connsiteX3" fmla="*/ 0 w 594628"/>
                  <a:gd name="connsiteY3" fmla="*/ 594628 h 594628"/>
                  <a:gd name="connsiteX4" fmla="*/ 0 w 594628"/>
                  <a:gd name="connsiteY4" fmla="*/ 0 h 594628"/>
                  <a:gd name="connsiteX0" fmla="*/ 0 w 594628"/>
                  <a:gd name="connsiteY0" fmla="*/ 594628 h 686068"/>
                  <a:gd name="connsiteX1" fmla="*/ 0 w 594628"/>
                  <a:gd name="connsiteY1" fmla="*/ 0 h 686068"/>
                  <a:gd name="connsiteX2" fmla="*/ 594628 w 594628"/>
                  <a:gd name="connsiteY2" fmla="*/ 0 h 686068"/>
                  <a:gd name="connsiteX3" fmla="*/ 594628 w 594628"/>
                  <a:gd name="connsiteY3" fmla="*/ 594628 h 686068"/>
                  <a:gd name="connsiteX4" fmla="*/ 91440 w 594628"/>
                  <a:gd name="connsiteY4" fmla="*/ 686068 h 686068"/>
                  <a:gd name="connsiteX0" fmla="*/ 0 w 594628"/>
                  <a:gd name="connsiteY0" fmla="*/ 594628 h 594628"/>
                  <a:gd name="connsiteX1" fmla="*/ 0 w 594628"/>
                  <a:gd name="connsiteY1" fmla="*/ 0 h 594628"/>
                  <a:gd name="connsiteX2" fmla="*/ 594628 w 594628"/>
                  <a:gd name="connsiteY2" fmla="*/ 0 h 594628"/>
                  <a:gd name="connsiteX3" fmla="*/ 594628 w 594628"/>
                  <a:gd name="connsiteY3" fmla="*/ 594628 h 594628"/>
                  <a:gd name="connsiteX0" fmla="*/ 0 w 594628"/>
                  <a:gd name="connsiteY0" fmla="*/ 0 h 594628"/>
                  <a:gd name="connsiteX1" fmla="*/ 594628 w 594628"/>
                  <a:gd name="connsiteY1" fmla="*/ 0 h 594628"/>
                  <a:gd name="connsiteX2" fmla="*/ 594628 w 594628"/>
                  <a:gd name="connsiteY2" fmla="*/ 594628 h 594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94628" h="594628" extrusionOk="0">
                    <a:moveTo>
                      <a:pt x="0" y="0"/>
                    </a:moveTo>
                    <a:lnTo>
                      <a:pt x="594628" y="0"/>
                    </a:lnTo>
                    <a:lnTo>
                      <a:pt x="594628" y="594628"/>
                    </a:lnTo>
                  </a:path>
                </a:pathLst>
              </a:custGeom>
              <a:no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Arial"/>
                </a:endParaRPr>
              </a:p>
            </p:txBody>
          </p:sp>
          <p:cxnSp>
            <p:nvCxnSpPr>
              <p:cNvPr id="37" name="Прямая соединительная линия 24"/>
              <p:cNvCxnSpPr>
                <a:cxnSpLocks/>
                <a:stCxn id="36" idx="1"/>
              </p:cNvCxnSpPr>
              <p:nvPr/>
            </p:nvCxnSpPr>
            <p:spPr bwMode="auto">
              <a:xfrm flipH="1">
                <a:off x="5321281" y="4246977"/>
                <a:ext cx="247717" cy="237322"/>
              </a:xfrm>
              <a:prstGeom prst="line">
                <a:avLst/>
              </a:prstGeom>
              <a:ln w="1270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8" name="Группа 20"/>
          <p:cNvGrpSpPr/>
          <p:nvPr/>
        </p:nvGrpSpPr>
        <p:grpSpPr bwMode="auto">
          <a:xfrm>
            <a:off x="528630" y="2983887"/>
            <a:ext cx="393849" cy="393849"/>
            <a:chOff x="3488848" y="5793572"/>
            <a:chExt cx="440978" cy="440978"/>
          </a:xfrm>
        </p:grpSpPr>
        <p:sp>
          <p:nvSpPr>
            <p:cNvPr id="39" name="Овал 21"/>
            <p:cNvSpPr/>
            <p:nvPr/>
          </p:nvSpPr>
          <p:spPr bwMode="auto">
            <a:xfrm>
              <a:off x="3488848" y="5793572"/>
              <a:ext cx="440978" cy="440978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</a:endParaRPr>
            </a:p>
          </p:txBody>
        </p:sp>
        <p:grpSp>
          <p:nvGrpSpPr>
            <p:cNvPr id="40" name="Группа 22"/>
            <p:cNvGrpSpPr/>
            <p:nvPr/>
          </p:nvGrpSpPr>
          <p:grpSpPr bwMode="auto">
            <a:xfrm>
              <a:off x="3616606" y="5925221"/>
              <a:ext cx="185463" cy="177680"/>
              <a:chOff x="5321281" y="4246977"/>
              <a:chExt cx="247717" cy="237322"/>
            </a:xfrm>
          </p:grpSpPr>
          <p:sp>
            <p:nvSpPr>
              <p:cNvPr id="41" name="Прямоугольник 74"/>
              <p:cNvSpPr/>
              <p:nvPr/>
            </p:nvSpPr>
            <p:spPr bwMode="auto">
              <a:xfrm>
                <a:off x="5331676" y="4246977"/>
                <a:ext cx="237322" cy="237322"/>
              </a:xfrm>
              <a:custGeom>
                <a:avLst/>
                <a:gdLst>
                  <a:gd name="connsiteX0" fmla="*/ 0 w 594628"/>
                  <a:gd name="connsiteY0" fmla="*/ 0 h 594628"/>
                  <a:gd name="connsiteX1" fmla="*/ 594628 w 594628"/>
                  <a:gd name="connsiteY1" fmla="*/ 0 h 594628"/>
                  <a:gd name="connsiteX2" fmla="*/ 594628 w 594628"/>
                  <a:gd name="connsiteY2" fmla="*/ 594628 h 594628"/>
                  <a:gd name="connsiteX3" fmla="*/ 0 w 594628"/>
                  <a:gd name="connsiteY3" fmla="*/ 594628 h 594628"/>
                  <a:gd name="connsiteX4" fmla="*/ 0 w 594628"/>
                  <a:gd name="connsiteY4" fmla="*/ 0 h 594628"/>
                  <a:gd name="connsiteX0" fmla="*/ 0 w 594628"/>
                  <a:gd name="connsiteY0" fmla="*/ 594628 h 686068"/>
                  <a:gd name="connsiteX1" fmla="*/ 0 w 594628"/>
                  <a:gd name="connsiteY1" fmla="*/ 0 h 686068"/>
                  <a:gd name="connsiteX2" fmla="*/ 594628 w 594628"/>
                  <a:gd name="connsiteY2" fmla="*/ 0 h 686068"/>
                  <a:gd name="connsiteX3" fmla="*/ 594628 w 594628"/>
                  <a:gd name="connsiteY3" fmla="*/ 594628 h 686068"/>
                  <a:gd name="connsiteX4" fmla="*/ 91440 w 594628"/>
                  <a:gd name="connsiteY4" fmla="*/ 686068 h 686068"/>
                  <a:gd name="connsiteX0" fmla="*/ 0 w 594628"/>
                  <a:gd name="connsiteY0" fmla="*/ 594628 h 594628"/>
                  <a:gd name="connsiteX1" fmla="*/ 0 w 594628"/>
                  <a:gd name="connsiteY1" fmla="*/ 0 h 594628"/>
                  <a:gd name="connsiteX2" fmla="*/ 594628 w 594628"/>
                  <a:gd name="connsiteY2" fmla="*/ 0 h 594628"/>
                  <a:gd name="connsiteX3" fmla="*/ 594628 w 594628"/>
                  <a:gd name="connsiteY3" fmla="*/ 594628 h 594628"/>
                  <a:gd name="connsiteX0" fmla="*/ 0 w 594628"/>
                  <a:gd name="connsiteY0" fmla="*/ 0 h 594628"/>
                  <a:gd name="connsiteX1" fmla="*/ 594628 w 594628"/>
                  <a:gd name="connsiteY1" fmla="*/ 0 h 594628"/>
                  <a:gd name="connsiteX2" fmla="*/ 594628 w 594628"/>
                  <a:gd name="connsiteY2" fmla="*/ 594628 h 594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94628" h="594628" extrusionOk="0">
                    <a:moveTo>
                      <a:pt x="0" y="0"/>
                    </a:moveTo>
                    <a:lnTo>
                      <a:pt x="594628" y="0"/>
                    </a:lnTo>
                    <a:lnTo>
                      <a:pt x="594628" y="594628"/>
                    </a:lnTo>
                  </a:path>
                </a:pathLst>
              </a:custGeom>
              <a:no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Arial"/>
                </a:endParaRPr>
              </a:p>
            </p:txBody>
          </p:sp>
          <p:cxnSp>
            <p:nvCxnSpPr>
              <p:cNvPr id="42" name="Прямая соединительная линия 24"/>
              <p:cNvCxnSpPr>
                <a:cxnSpLocks/>
                <a:stCxn id="41" idx="1"/>
              </p:cNvCxnSpPr>
              <p:nvPr/>
            </p:nvCxnSpPr>
            <p:spPr bwMode="auto">
              <a:xfrm flipH="1">
                <a:off x="5321281" y="4246977"/>
                <a:ext cx="247717" cy="237322"/>
              </a:xfrm>
              <a:prstGeom prst="line">
                <a:avLst/>
              </a:prstGeom>
              <a:ln w="1270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43" name="Группа 20"/>
          <p:cNvGrpSpPr/>
          <p:nvPr/>
        </p:nvGrpSpPr>
        <p:grpSpPr bwMode="auto">
          <a:xfrm>
            <a:off x="509117" y="3857655"/>
            <a:ext cx="393849" cy="393849"/>
            <a:chOff x="3488848" y="5793572"/>
            <a:chExt cx="440978" cy="440978"/>
          </a:xfrm>
        </p:grpSpPr>
        <p:sp>
          <p:nvSpPr>
            <p:cNvPr id="44" name="Овал 21"/>
            <p:cNvSpPr/>
            <p:nvPr/>
          </p:nvSpPr>
          <p:spPr bwMode="auto">
            <a:xfrm>
              <a:off x="3488848" y="5793572"/>
              <a:ext cx="440978" cy="440978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</a:endParaRPr>
            </a:p>
          </p:txBody>
        </p:sp>
        <p:grpSp>
          <p:nvGrpSpPr>
            <p:cNvPr id="45" name="Группа 22"/>
            <p:cNvGrpSpPr/>
            <p:nvPr/>
          </p:nvGrpSpPr>
          <p:grpSpPr bwMode="auto">
            <a:xfrm>
              <a:off x="3616606" y="5925221"/>
              <a:ext cx="185463" cy="177680"/>
              <a:chOff x="5321281" y="4246977"/>
              <a:chExt cx="247717" cy="237322"/>
            </a:xfrm>
          </p:grpSpPr>
          <p:sp>
            <p:nvSpPr>
              <p:cNvPr id="46" name="Прямоугольник 74"/>
              <p:cNvSpPr/>
              <p:nvPr/>
            </p:nvSpPr>
            <p:spPr bwMode="auto">
              <a:xfrm>
                <a:off x="5331676" y="4246977"/>
                <a:ext cx="237322" cy="237322"/>
              </a:xfrm>
              <a:custGeom>
                <a:avLst/>
                <a:gdLst>
                  <a:gd name="connsiteX0" fmla="*/ 0 w 594628"/>
                  <a:gd name="connsiteY0" fmla="*/ 0 h 594628"/>
                  <a:gd name="connsiteX1" fmla="*/ 594628 w 594628"/>
                  <a:gd name="connsiteY1" fmla="*/ 0 h 594628"/>
                  <a:gd name="connsiteX2" fmla="*/ 594628 w 594628"/>
                  <a:gd name="connsiteY2" fmla="*/ 594628 h 594628"/>
                  <a:gd name="connsiteX3" fmla="*/ 0 w 594628"/>
                  <a:gd name="connsiteY3" fmla="*/ 594628 h 594628"/>
                  <a:gd name="connsiteX4" fmla="*/ 0 w 594628"/>
                  <a:gd name="connsiteY4" fmla="*/ 0 h 594628"/>
                  <a:gd name="connsiteX0" fmla="*/ 0 w 594628"/>
                  <a:gd name="connsiteY0" fmla="*/ 594628 h 686068"/>
                  <a:gd name="connsiteX1" fmla="*/ 0 w 594628"/>
                  <a:gd name="connsiteY1" fmla="*/ 0 h 686068"/>
                  <a:gd name="connsiteX2" fmla="*/ 594628 w 594628"/>
                  <a:gd name="connsiteY2" fmla="*/ 0 h 686068"/>
                  <a:gd name="connsiteX3" fmla="*/ 594628 w 594628"/>
                  <a:gd name="connsiteY3" fmla="*/ 594628 h 686068"/>
                  <a:gd name="connsiteX4" fmla="*/ 91440 w 594628"/>
                  <a:gd name="connsiteY4" fmla="*/ 686068 h 686068"/>
                  <a:gd name="connsiteX0" fmla="*/ 0 w 594628"/>
                  <a:gd name="connsiteY0" fmla="*/ 594628 h 594628"/>
                  <a:gd name="connsiteX1" fmla="*/ 0 w 594628"/>
                  <a:gd name="connsiteY1" fmla="*/ 0 h 594628"/>
                  <a:gd name="connsiteX2" fmla="*/ 594628 w 594628"/>
                  <a:gd name="connsiteY2" fmla="*/ 0 h 594628"/>
                  <a:gd name="connsiteX3" fmla="*/ 594628 w 594628"/>
                  <a:gd name="connsiteY3" fmla="*/ 594628 h 594628"/>
                  <a:gd name="connsiteX0" fmla="*/ 0 w 594628"/>
                  <a:gd name="connsiteY0" fmla="*/ 0 h 594628"/>
                  <a:gd name="connsiteX1" fmla="*/ 594628 w 594628"/>
                  <a:gd name="connsiteY1" fmla="*/ 0 h 594628"/>
                  <a:gd name="connsiteX2" fmla="*/ 594628 w 594628"/>
                  <a:gd name="connsiteY2" fmla="*/ 594628 h 594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94628" h="594628" extrusionOk="0">
                    <a:moveTo>
                      <a:pt x="0" y="0"/>
                    </a:moveTo>
                    <a:lnTo>
                      <a:pt x="594628" y="0"/>
                    </a:lnTo>
                    <a:lnTo>
                      <a:pt x="594628" y="594628"/>
                    </a:lnTo>
                  </a:path>
                </a:pathLst>
              </a:custGeom>
              <a:no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Arial"/>
                </a:endParaRPr>
              </a:p>
            </p:txBody>
          </p:sp>
          <p:cxnSp>
            <p:nvCxnSpPr>
              <p:cNvPr id="47" name="Прямая соединительная линия 24"/>
              <p:cNvCxnSpPr>
                <a:cxnSpLocks/>
                <a:stCxn id="46" idx="1"/>
              </p:cNvCxnSpPr>
              <p:nvPr/>
            </p:nvCxnSpPr>
            <p:spPr bwMode="auto">
              <a:xfrm flipH="1">
                <a:off x="5321281" y="4246977"/>
                <a:ext cx="247717" cy="237322"/>
              </a:xfrm>
              <a:prstGeom prst="line">
                <a:avLst/>
              </a:prstGeom>
              <a:ln w="1270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8" name="Прямоугольник 47"/>
          <p:cNvSpPr/>
          <p:nvPr/>
        </p:nvSpPr>
        <p:spPr bwMode="auto">
          <a:xfrm>
            <a:off x="1091406" y="2056459"/>
            <a:ext cx="42938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Tx/>
              <a:buNone/>
              <a:tabLst/>
              <a:defRPr/>
            </a:pPr>
            <a:r>
              <a:rPr kumimoji="0" lang="ru-RU" sz="1400" b="0" i="0" u="none" strike="noStrike" kern="0" cap="none" spc="100" normalizeH="0" baseline="0" noProof="0" dirty="0">
                <a:ln>
                  <a:noFill/>
                </a:ln>
                <a:solidFill>
                  <a:srgbClr val="0C4C87"/>
                </a:solidFill>
                <a:effectLst/>
                <a:uLnTx/>
                <a:uFillTx/>
                <a:latin typeface="Calibri"/>
                <a:ea typeface="Arial"/>
                <a:cs typeface="Arial"/>
              </a:rPr>
              <a:t>Представлены ключевые события отечественной военной истории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49" name="Прямоугольник 48"/>
          <p:cNvSpPr/>
          <p:nvPr/>
        </p:nvSpPr>
        <p:spPr bwMode="auto">
          <a:xfrm>
            <a:off x="1091406" y="2915541"/>
            <a:ext cx="394874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Tx/>
              <a:buNone/>
              <a:tabLst/>
              <a:defRPr/>
            </a:pPr>
            <a:r>
              <a:rPr kumimoji="0" lang="ru-RU" sz="1400" b="0" i="0" u="none" strike="noStrike" kern="0" cap="none" spc="100" normalizeH="0" baseline="0" noProof="0" dirty="0" smtClean="0">
                <a:ln>
                  <a:noFill/>
                </a:ln>
                <a:solidFill>
                  <a:srgbClr val="0C4C87"/>
                </a:solidFill>
                <a:effectLst/>
                <a:uLnTx/>
                <a:uFillTx/>
                <a:latin typeface="Calibri"/>
                <a:ea typeface="Arial"/>
                <a:cs typeface="Arial"/>
              </a:rPr>
              <a:t>Синхронизированы </a:t>
            </a:r>
            <a:r>
              <a:rPr kumimoji="0" lang="ru-RU" sz="1400" b="0" i="0" u="none" strike="noStrike" kern="0" cap="none" spc="100" normalizeH="0" baseline="0" noProof="0" dirty="0">
                <a:ln>
                  <a:noFill/>
                </a:ln>
                <a:solidFill>
                  <a:srgbClr val="0C4C87"/>
                </a:solidFill>
                <a:effectLst/>
                <a:uLnTx/>
                <a:uFillTx/>
                <a:latin typeface="Calibri"/>
                <a:ea typeface="Arial"/>
                <a:cs typeface="Arial"/>
              </a:rPr>
              <a:t>с изучением </a:t>
            </a:r>
            <a:br>
              <a:rPr kumimoji="0" lang="ru-RU" sz="1400" b="0" i="0" u="none" strike="noStrike" kern="0" cap="none" spc="100" normalizeH="0" baseline="0" noProof="0" dirty="0">
                <a:ln>
                  <a:noFill/>
                </a:ln>
                <a:solidFill>
                  <a:srgbClr val="0C4C87"/>
                </a:solidFill>
                <a:effectLst/>
                <a:uLnTx/>
                <a:uFillTx/>
                <a:latin typeface="Calibri"/>
                <a:ea typeface="Arial"/>
                <a:cs typeface="Arial"/>
              </a:rPr>
            </a:br>
            <a:r>
              <a:rPr kumimoji="0" lang="ru-RU" sz="1400" b="0" i="0" u="none" strike="noStrike" kern="0" cap="none" spc="100" normalizeH="0" baseline="0" noProof="0" dirty="0">
                <a:ln>
                  <a:noFill/>
                </a:ln>
                <a:solidFill>
                  <a:srgbClr val="0C4C87"/>
                </a:solidFill>
                <a:effectLst/>
                <a:uLnTx/>
                <a:uFillTx/>
                <a:latin typeface="Calibri"/>
                <a:ea typeface="Arial"/>
                <a:cs typeface="Arial"/>
              </a:rPr>
              <a:t>основного курса отечественной истории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50" name="Google Shape;1159;g2c6f0a5e03a_0_1577"/>
          <p:cNvSpPr/>
          <p:nvPr/>
        </p:nvSpPr>
        <p:spPr bwMode="auto">
          <a:xfrm>
            <a:off x="1191735" y="3847230"/>
            <a:ext cx="4493775" cy="6797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defRPr/>
            </a:pPr>
            <a:r>
              <a:rPr kumimoji="0" lang="ru-RU" sz="1400" b="0" i="0" u="none" strike="noStrike" kern="0" cap="none" spc="100" normalizeH="0" baseline="0" noProof="0" dirty="0">
                <a:ln>
                  <a:noFill/>
                </a:ln>
                <a:solidFill>
                  <a:srgbClr val="0C4C87"/>
                </a:solidFill>
                <a:effectLst/>
                <a:uLnTx/>
                <a:uFillTx/>
                <a:latin typeface="Calibri"/>
                <a:ea typeface="Arial"/>
                <a:cs typeface="Arial"/>
              </a:rPr>
              <a:t>Для тех, кто </a:t>
            </a:r>
            <a:r>
              <a:rPr lang="ru-RU" sz="1400" kern="0" spc="100" dirty="0">
                <a:solidFill>
                  <a:srgbClr val="0C4C87"/>
                </a:solidFill>
                <a:latin typeface="Calibri"/>
                <a:ea typeface="Arial"/>
                <a:cs typeface="Arial"/>
              </a:rPr>
              <a:t>интересуется военной историей нашей </a:t>
            </a:r>
            <a:r>
              <a:rPr lang="ru-RU" sz="1400" kern="0" spc="100" dirty="0" smtClean="0">
                <a:solidFill>
                  <a:srgbClr val="0C4C87"/>
                </a:solidFill>
                <a:latin typeface="Calibri"/>
                <a:ea typeface="Arial"/>
                <a:cs typeface="Arial"/>
              </a:rPr>
              <a:t>страны и </a:t>
            </a:r>
            <a:r>
              <a:rPr kumimoji="0" lang="ru-RU" sz="1400" b="0" i="0" u="none" strike="noStrike" kern="0" cap="none" spc="100" normalizeH="0" baseline="0" noProof="0" dirty="0" smtClean="0">
                <a:ln>
                  <a:noFill/>
                </a:ln>
                <a:solidFill>
                  <a:srgbClr val="0C4C87"/>
                </a:solidFill>
                <a:effectLst/>
                <a:uLnTx/>
                <a:uFillTx/>
                <a:latin typeface="Calibri"/>
                <a:ea typeface="Arial"/>
                <a:cs typeface="Arial"/>
              </a:rPr>
              <a:t>хочет выбрать профессию военного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rgbClr val="1C4A92"/>
              </a:solidFill>
              <a:effectLst/>
              <a:uLnTx/>
              <a:uFillTx/>
              <a:latin typeface="Calibri"/>
              <a:ea typeface="Calibri"/>
              <a:cs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1C4A92"/>
              </a:solidFill>
              <a:effectLst/>
              <a:uLnTx/>
              <a:uFillTx/>
              <a:latin typeface="Calibri"/>
              <a:ea typeface="Calibri"/>
              <a:cs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1C4A92"/>
              </a:solidFill>
              <a:effectLst/>
              <a:uLnTx/>
              <a:uFillTx/>
              <a:latin typeface="Calibri"/>
              <a:ea typeface="Calibri"/>
              <a:cs typeface="Calibri"/>
            </a:endParaRPr>
          </a:p>
        </p:txBody>
      </p:sp>
      <p:sp>
        <p:nvSpPr>
          <p:cNvPr id="51" name="Скругленный прямоугольник 55"/>
          <p:cNvSpPr/>
          <p:nvPr/>
        </p:nvSpPr>
        <p:spPr bwMode="auto">
          <a:xfrm>
            <a:off x="-924564" y="495949"/>
            <a:ext cx="10601963" cy="1090094"/>
          </a:xfrm>
          <a:prstGeom prst="roundRect">
            <a:avLst>
              <a:gd name="adj" fmla="val 14679"/>
            </a:avLst>
          </a:prstGeom>
          <a:gradFill>
            <a:gsLst>
              <a:gs pos="28000">
                <a:schemeClr val="tx2"/>
              </a:gs>
              <a:gs pos="100000">
                <a:schemeClr val="accent5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52" name="Google Shape;1150;g2c6f0a5e03a_0_1577"/>
          <p:cNvSpPr txBox="1"/>
          <p:nvPr/>
        </p:nvSpPr>
        <p:spPr bwMode="auto">
          <a:xfrm>
            <a:off x="99950" y="643108"/>
            <a:ext cx="9492783" cy="81253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>
              <a:lnSpc>
                <a:spcPct val="130000"/>
              </a:lnSpc>
              <a:buClr>
                <a:schemeClr val="dk1"/>
              </a:buClr>
              <a:defRPr cap="all">
                <a:solidFill>
                  <a:schemeClr val="bg1"/>
                </a:solidFill>
                <a:latin typeface="Helvetica Bold"/>
                <a:ea typeface="Helvetica Bold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Tx/>
              <a:buNone/>
              <a:tabLst/>
              <a:defRPr/>
            </a:pPr>
            <a:r>
              <a:rPr lang="ru-RU" b="1" kern="0" dirty="0" smtClean="0">
                <a:solidFill>
                  <a:prstClr val="white"/>
                </a:solidFill>
                <a:latin typeface="Roboto" panose="020B0604020202020204" charset="0"/>
                <a:ea typeface="Roboto" panose="020B0604020202020204" charset="0"/>
                <a:cs typeface="Arial"/>
              </a:rPr>
              <a:t>«ВОЕННАЯ ИСТОРИЯ РОССИИ» 6-11 классы</a:t>
            </a:r>
            <a:r>
              <a:rPr kumimoji="0" lang="ru-RU" sz="1800" b="1" i="0" u="none" strike="noStrike" kern="0" cap="all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B0604020202020204" charset="0"/>
                <a:ea typeface="Roboto" panose="020B0604020202020204" charset="0"/>
                <a:cs typeface="Arial"/>
              </a:rPr>
              <a:t>:</a:t>
            </a:r>
            <a:endParaRPr kumimoji="0" lang="ru-RU" sz="1800" b="1" i="0" u="none" strike="noStrike" kern="0" cap="all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 panose="020B0604020202020204" charset="0"/>
              <a:ea typeface="Roboto" panose="020B0604020202020204" charset="0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Tx/>
              <a:buNone/>
              <a:tabLst/>
              <a:defRPr/>
            </a:pPr>
            <a:r>
              <a:rPr kumimoji="0" lang="ru-RU" sz="1800" b="1" i="1" u="none" strike="noStrike" kern="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B0604020202020204" charset="0"/>
                <a:ea typeface="Roboto" panose="020B0604020202020204" charset="0"/>
                <a:cs typeface="Arial"/>
              </a:rPr>
              <a:t>от дружин на </a:t>
            </a:r>
            <a:r>
              <a:rPr kumimoji="0" lang="ru-RU" sz="1800" b="1" i="1" u="none" strike="noStrike" kern="0" cap="all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B0604020202020204" charset="0"/>
                <a:ea typeface="Roboto" panose="020B0604020202020204" charset="0"/>
                <a:cs typeface="Arial"/>
              </a:rPr>
              <a:t>куликОВом</a:t>
            </a:r>
            <a:r>
              <a:rPr kumimoji="0" lang="ru-RU" sz="1800" b="1" i="1" u="none" strike="noStrike" kern="0" cap="all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B0604020202020204" charset="0"/>
                <a:ea typeface="Roboto" panose="020B0604020202020204" charset="0"/>
                <a:cs typeface="Arial"/>
              </a:rPr>
              <a:t> </a:t>
            </a:r>
            <a:r>
              <a:rPr kumimoji="0" lang="ru-RU" sz="1800" b="1" i="1" u="none" strike="noStrike" kern="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B0604020202020204" charset="0"/>
                <a:ea typeface="Roboto" panose="020B0604020202020204" charset="0"/>
                <a:cs typeface="Arial"/>
              </a:rPr>
              <a:t>поле до современных героев</a:t>
            </a:r>
            <a:endParaRPr kumimoji="0" sz="1800" b="1" i="1" u="none" strike="noStrike" kern="0" cap="all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 panose="020B0604020202020204" charset="0"/>
              <a:ea typeface="Roboto" panose="020B0604020202020204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39218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70466" y="2690706"/>
            <a:ext cx="10794999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rgbClr val="002060"/>
                </a:solidFill>
                <a:latin typeface="+mn-lt"/>
              </a:rPr>
              <a:t>Место учебного курса «Военная история России» в системе основного </a:t>
            </a:r>
            <a:r>
              <a:rPr lang="ru-RU" sz="1400" dirty="0" smtClean="0">
                <a:solidFill>
                  <a:srgbClr val="002060"/>
                </a:solidFill>
                <a:latin typeface="+mn-lt"/>
              </a:rPr>
              <a:t>общего образования </a:t>
            </a:r>
            <a:r>
              <a:rPr lang="ru-RU" sz="1400" dirty="0">
                <a:solidFill>
                  <a:srgbClr val="002060"/>
                </a:solidFill>
                <a:latin typeface="+mn-lt"/>
              </a:rPr>
              <a:t>как составной части предмета «История» определяется </a:t>
            </a:r>
            <a:r>
              <a:rPr lang="ru-RU" sz="1400" dirty="0" smtClean="0">
                <a:solidFill>
                  <a:srgbClr val="002060"/>
                </a:solidFill>
                <a:latin typeface="+mn-lt"/>
              </a:rPr>
              <a:t>его познавательным </a:t>
            </a:r>
            <a:r>
              <a:rPr lang="ru-RU" sz="1400" dirty="0">
                <a:solidFill>
                  <a:srgbClr val="002060"/>
                </a:solidFill>
                <a:latin typeface="+mn-lt"/>
              </a:rPr>
              <a:t>и мировоззренческим значением, </a:t>
            </a:r>
            <a:r>
              <a:rPr lang="ru-RU" sz="1400" dirty="0" smtClean="0">
                <a:solidFill>
                  <a:srgbClr val="002060"/>
                </a:solidFill>
                <a:latin typeface="+mn-lt"/>
              </a:rPr>
              <a:t>воспитательным потенциалом</a:t>
            </a:r>
            <a:r>
              <a:rPr lang="ru-RU" sz="1400" dirty="0">
                <a:solidFill>
                  <a:srgbClr val="002060"/>
                </a:solidFill>
                <a:latin typeface="+mn-lt"/>
              </a:rPr>
              <a:t>, вкладом в становление личности обучающегося</a:t>
            </a:r>
            <a:r>
              <a:rPr lang="ru-RU" sz="1400" dirty="0" smtClean="0">
                <a:solidFill>
                  <a:srgbClr val="002060"/>
                </a:solidFill>
                <a:latin typeface="+mn-lt"/>
              </a:rPr>
              <a:t>. </a:t>
            </a:r>
          </a:p>
          <a:p>
            <a:pPr algn="ctr"/>
            <a:endParaRPr lang="ru-RU" sz="1400" dirty="0" smtClean="0">
              <a:solidFill>
                <a:srgbClr val="002060"/>
              </a:solidFill>
              <a:latin typeface="+mn-lt"/>
            </a:endParaRPr>
          </a:p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+mn-lt"/>
              </a:rPr>
              <a:t>Курс </a:t>
            </a:r>
            <a:r>
              <a:rPr lang="ru-RU" sz="1600" b="1" dirty="0">
                <a:solidFill>
                  <a:srgbClr val="002060"/>
                </a:solidFill>
                <a:latin typeface="+mn-lt"/>
              </a:rPr>
              <a:t>«ВОЕННАЯ ИСТОРИЯ РОССИИ» </a:t>
            </a:r>
            <a:r>
              <a:rPr lang="ru-RU" sz="1600" b="1" dirty="0" smtClean="0">
                <a:solidFill>
                  <a:srgbClr val="002060"/>
                </a:solidFill>
                <a:latin typeface="+mn-lt"/>
              </a:rPr>
              <a:t>предназначен для расширения знаний </a:t>
            </a:r>
            <a:r>
              <a:rPr lang="ru-RU" sz="1600" b="1" dirty="0">
                <a:solidFill>
                  <a:srgbClr val="002060"/>
                </a:solidFill>
                <a:latin typeface="+mn-lt"/>
              </a:rPr>
              <a:t>обучающихся </a:t>
            </a:r>
            <a:endParaRPr lang="ru-RU" sz="1600" b="1" dirty="0" smtClean="0">
              <a:solidFill>
                <a:srgbClr val="002060"/>
              </a:solidFill>
              <a:latin typeface="+mn-lt"/>
            </a:endParaRPr>
          </a:p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+mn-lt"/>
              </a:rPr>
              <a:t>по темам, связанным с:</a:t>
            </a:r>
            <a:endParaRPr lang="ru-RU" sz="1600" b="1" dirty="0">
              <a:solidFill>
                <a:srgbClr val="002060"/>
              </a:solidFill>
              <a:latin typeface="+mn-lt"/>
            </a:endParaRPr>
          </a:p>
          <a:p>
            <a:r>
              <a:rPr lang="ru-RU" dirty="0">
                <a:latin typeface="+mn-lt"/>
              </a:rP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343073" y="4241939"/>
            <a:ext cx="647913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0070C0"/>
                </a:solidFill>
              </a:rPr>
              <a:t>и</a:t>
            </a:r>
            <a:r>
              <a:rPr lang="ru-RU" dirty="0" smtClean="0">
                <a:solidFill>
                  <a:srgbClr val="0070C0"/>
                </a:solidFill>
              </a:rPr>
              <a:t>сторией внешней политики</a:t>
            </a:r>
          </a:p>
          <a:p>
            <a:endParaRPr lang="ru-RU" dirty="0" smtClean="0">
              <a:solidFill>
                <a:srgbClr val="0070C0"/>
              </a:solidFill>
            </a:endParaRPr>
          </a:p>
          <a:p>
            <a:r>
              <a:rPr lang="ru-RU" dirty="0">
                <a:solidFill>
                  <a:srgbClr val="0070C0"/>
                </a:solidFill>
              </a:rPr>
              <a:t>и</a:t>
            </a:r>
            <a:r>
              <a:rPr lang="ru-RU" dirty="0" smtClean="0">
                <a:solidFill>
                  <a:srgbClr val="0070C0"/>
                </a:solidFill>
              </a:rPr>
              <a:t>сторией вооружённых сил</a:t>
            </a:r>
          </a:p>
          <a:p>
            <a:endParaRPr lang="ru-RU" dirty="0" smtClean="0">
              <a:solidFill>
                <a:srgbClr val="0070C0"/>
              </a:solidFill>
            </a:endParaRPr>
          </a:p>
          <a:p>
            <a:r>
              <a:rPr lang="ru-RU" dirty="0" smtClean="0">
                <a:solidFill>
                  <a:srgbClr val="0070C0"/>
                </a:solidFill>
              </a:rPr>
              <a:t>историей вооружения и военной техники</a:t>
            </a:r>
          </a:p>
          <a:p>
            <a:endParaRPr lang="ru-RU" dirty="0" smtClean="0">
              <a:solidFill>
                <a:srgbClr val="0070C0"/>
              </a:solidFill>
            </a:endParaRPr>
          </a:p>
          <a:p>
            <a:r>
              <a:rPr lang="ru-RU" dirty="0">
                <a:solidFill>
                  <a:srgbClr val="0070C0"/>
                </a:solidFill>
              </a:rPr>
              <a:t>д</a:t>
            </a:r>
            <a:r>
              <a:rPr lang="ru-RU" dirty="0" smtClean="0">
                <a:solidFill>
                  <a:srgbClr val="0070C0"/>
                </a:solidFill>
              </a:rPr>
              <a:t>остижениями выдающихся деятелей и героев войны.</a:t>
            </a:r>
            <a:endParaRPr lang="ru-RU" dirty="0">
              <a:solidFill>
                <a:srgbClr val="0070C0"/>
              </a:solidFill>
            </a:endParaRPr>
          </a:p>
        </p:txBody>
      </p:sp>
      <p:grpSp>
        <p:nvGrpSpPr>
          <p:cNvPr id="4" name="Группа 15"/>
          <p:cNvGrpSpPr/>
          <p:nvPr/>
        </p:nvGrpSpPr>
        <p:grpSpPr bwMode="auto">
          <a:xfrm>
            <a:off x="2817960" y="4232817"/>
            <a:ext cx="393849" cy="393849"/>
            <a:chOff x="3488848" y="5793572"/>
            <a:chExt cx="440978" cy="440978"/>
          </a:xfrm>
        </p:grpSpPr>
        <p:sp>
          <p:nvSpPr>
            <p:cNvPr id="5" name="Овал 16"/>
            <p:cNvSpPr/>
            <p:nvPr/>
          </p:nvSpPr>
          <p:spPr bwMode="auto">
            <a:xfrm>
              <a:off x="3488848" y="5793572"/>
              <a:ext cx="440978" cy="440978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</a:endParaRPr>
            </a:p>
          </p:txBody>
        </p:sp>
        <p:grpSp>
          <p:nvGrpSpPr>
            <p:cNvPr id="6" name="Группа 17"/>
            <p:cNvGrpSpPr/>
            <p:nvPr/>
          </p:nvGrpSpPr>
          <p:grpSpPr bwMode="auto">
            <a:xfrm>
              <a:off x="3616606" y="5925221"/>
              <a:ext cx="185463" cy="177680"/>
              <a:chOff x="5321281" y="4246977"/>
              <a:chExt cx="247717" cy="237322"/>
            </a:xfrm>
          </p:grpSpPr>
          <p:sp>
            <p:nvSpPr>
              <p:cNvPr id="7" name="Прямоугольник 74"/>
              <p:cNvSpPr/>
              <p:nvPr/>
            </p:nvSpPr>
            <p:spPr bwMode="auto">
              <a:xfrm>
                <a:off x="5331676" y="4246977"/>
                <a:ext cx="237322" cy="237322"/>
              </a:xfrm>
              <a:custGeom>
                <a:avLst/>
                <a:gdLst>
                  <a:gd name="connsiteX0" fmla="*/ 0 w 594628"/>
                  <a:gd name="connsiteY0" fmla="*/ 0 h 594628"/>
                  <a:gd name="connsiteX1" fmla="*/ 594628 w 594628"/>
                  <a:gd name="connsiteY1" fmla="*/ 0 h 594628"/>
                  <a:gd name="connsiteX2" fmla="*/ 594628 w 594628"/>
                  <a:gd name="connsiteY2" fmla="*/ 594628 h 594628"/>
                  <a:gd name="connsiteX3" fmla="*/ 0 w 594628"/>
                  <a:gd name="connsiteY3" fmla="*/ 594628 h 594628"/>
                  <a:gd name="connsiteX4" fmla="*/ 0 w 594628"/>
                  <a:gd name="connsiteY4" fmla="*/ 0 h 594628"/>
                  <a:gd name="connsiteX0" fmla="*/ 0 w 594628"/>
                  <a:gd name="connsiteY0" fmla="*/ 594628 h 686068"/>
                  <a:gd name="connsiteX1" fmla="*/ 0 w 594628"/>
                  <a:gd name="connsiteY1" fmla="*/ 0 h 686068"/>
                  <a:gd name="connsiteX2" fmla="*/ 594628 w 594628"/>
                  <a:gd name="connsiteY2" fmla="*/ 0 h 686068"/>
                  <a:gd name="connsiteX3" fmla="*/ 594628 w 594628"/>
                  <a:gd name="connsiteY3" fmla="*/ 594628 h 686068"/>
                  <a:gd name="connsiteX4" fmla="*/ 91440 w 594628"/>
                  <a:gd name="connsiteY4" fmla="*/ 686068 h 686068"/>
                  <a:gd name="connsiteX0" fmla="*/ 0 w 594628"/>
                  <a:gd name="connsiteY0" fmla="*/ 594628 h 594628"/>
                  <a:gd name="connsiteX1" fmla="*/ 0 w 594628"/>
                  <a:gd name="connsiteY1" fmla="*/ 0 h 594628"/>
                  <a:gd name="connsiteX2" fmla="*/ 594628 w 594628"/>
                  <a:gd name="connsiteY2" fmla="*/ 0 h 594628"/>
                  <a:gd name="connsiteX3" fmla="*/ 594628 w 594628"/>
                  <a:gd name="connsiteY3" fmla="*/ 594628 h 594628"/>
                  <a:gd name="connsiteX0" fmla="*/ 0 w 594628"/>
                  <a:gd name="connsiteY0" fmla="*/ 0 h 594628"/>
                  <a:gd name="connsiteX1" fmla="*/ 594628 w 594628"/>
                  <a:gd name="connsiteY1" fmla="*/ 0 h 594628"/>
                  <a:gd name="connsiteX2" fmla="*/ 594628 w 594628"/>
                  <a:gd name="connsiteY2" fmla="*/ 594628 h 594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94628" h="594628" extrusionOk="0">
                    <a:moveTo>
                      <a:pt x="0" y="0"/>
                    </a:moveTo>
                    <a:lnTo>
                      <a:pt x="594628" y="0"/>
                    </a:lnTo>
                    <a:lnTo>
                      <a:pt x="594628" y="594628"/>
                    </a:lnTo>
                  </a:path>
                </a:pathLst>
              </a:custGeom>
              <a:no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Arial"/>
                </a:endParaRPr>
              </a:p>
            </p:txBody>
          </p:sp>
          <p:cxnSp>
            <p:nvCxnSpPr>
              <p:cNvPr id="8" name="Прямая соединительная линия 19"/>
              <p:cNvCxnSpPr>
                <a:cxnSpLocks/>
                <a:stCxn id="7" idx="1"/>
              </p:cNvCxnSpPr>
              <p:nvPr/>
            </p:nvCxnSpPr>
            <p:spPr bwMode="auto">
              <a:xfrm flipH="1">
                <a:off x="5321281" y="4246977"/>
                <a:ext cx="247717" cy="237322"/>
              </a:xfrm>
              <a:prstGeom prst="line">
                <a:avLst/>
              </a:prstGeom>
              <a:ln w="1270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9" name="Группа 15"/>
          <p:cNvGrpSpPr/>
          <p:nvPr/>
        </p:nvGrpSpPr>
        <p:grpSpPr bwMode="auto">
          <a:xfrm>
            <a:off x="2817960" y="4758647"/>
            <a:ext cx="393849" cy="393849"/>
            <a:chOff x="3488848" y="5793572"/>
            <a:chExt cx="440978" cy="440978"/>
          </a:xfrm>
        </p:grpSpPr>
        <p:sp>
          <p:nvSpPr>
            <p:cNvPr id="10" name="Овал 16"/>
            <p:cNvSpPr/>
            <p:nvPr/>
          </p:nvSpPr>
          <p:spPr bwMode="auto">
            <a:xfrm>
              <a:off x="3488848" y="5793572"/>
              <a:ext cx="440978" cy="440978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</a:endParaRPr>
            </a:p>
          </p:txBody>
        </p:sp>
        <p:grpSp>
          <p:nvGrpSpPr>
            <p:cNvPr id="11" name="Группа 17"/>
            <p:cNvGrpSpPr/>
            <p:nvPr/>
          </p:nvGrpSpPr>
          <p:grpSpPr bwMode="auto">
            <a:xfrm>
              <a:off x="3616606" y="5925221"/>
              <a:ext cx="185463" cy="177680"/>
              <a:chOff x="5321281" y="4246977"/>
              <a:chExt cx="247717" cy="237322"/>
            </a:xfrm>
          </p:grpSpPr>
          <p:sp>
            <p:nvSpPr>
              <p:cNvPr id="12" name="Прямоугольник 74"/>
              <p:cNvSpPr/>
              <p:nvPr/>
            </p:nvSpPr>
            <p:spPr bwMode="auto">
              <a:xfrm>
                <a:off x="5331676" y="4246977"/>
                <a:ext cx="237322" cy="237322"/>
              </a:xfrm>
              <a:custGeom>
                <a:avLst/>
                <a:gdLst>
                  <a:gd name="connsiteX0" fmla="*/ 0 w 594628"/>
                  <a:gd name="connsiteY0" fmla="*/ 0 h 594628"/>
                  <a:gd name="connsiteX1" fmla="*/ 594628 w 594628"/>
                  <a:gd name="connsiteY1" fmla="*/ 0 h 594628"/>
                  <a:gd name="connsiteX2" fmla="*/ 594628 w 594628"/>
                  <a:gd name="connsiteY2" fmla="*/ 594628 h 594628"/>
                  <a:gd name="connsiteX3" fmla="*/ 0 w 594628"/>
                  <a:gd name="connsiteY3" fmla="*/ 594628 h 594628"/>
                  <a:gd name="connsiteX4" fmla="*/ 0 w 594628"/>
                  <a:gd name="connsiteY4" fmla="*/ 0 h 594628"/>
                  <a:gd name="connsiteX0" fmla="*/ 0 w 594628"/>
                  <a:gd name="connsiteY0" fmla="*/ 594628 h 686068"/>
                  <a:gd name="connsiteX1" fmla="*/ 0 w 594628"/>
                  <a:gd name="connsiteY1" fmla="*/ 0 h 686068"/>
                  <a:gd name="connsiteX2" fmla="*/ 594628 w 594628"/>
                  <a:gd name="connsiteY2" fmla="*/ 0 h 686068"/>
                  <a:gd name="connsiteX3" fmla="*/ 594628 w 594628"/>
                  <a:gd name="connsiteY3" fmla="*/ 594628 h 686068"/>
                  <a:gd name="connsiteX4" fmla="*/ 91440 w 594628"/>
                  <a:gd name="connsiteY4" fmla="*/ 686068 h 686068"/>
                  <a:gd name="connsiteX0" fmla="*/ 0 w 594628"/>
                  <a:gd name="connsiteY0" fmla="*/ 594628 h 594628"/>
                  <a:gd name="connsiteX1" fmla="*/ 0 w 594628"/>
                  <a:gd name="connsiteY1" fmla="*/ 0 h 594628"/>
                  <a:gd name="connsiteX2" fmla="*/ 594628 w 594628"/>
                  <a:gd name="connsiteY2" fmla="*/ 0 h 594628"/>
                  <a:gd name="connsiteX3" fmla="*/ 594628 w 594628"/>
                  <a:gd name="connsiteY3" fmla="*/ 594628 h 594628"/>
                  <a:gd name="connsiteX0" fmla="*/ 0 w 594628"/>
                  <a:gd name="connsiteY0" fmla="*/ 0 h 594628"/>
                  <a:gd name="connsiteX1" fmla="*/ 594628 w 594628"/>
                  <a:gd name="connsiteY1" fmla="*/ 0 h 594628"/>
                  <a:gd name="connsiteX2" fmla="*/ 594628 w 594628"/>
                  <a:gd name="connsiteY2" fmla="*/ 594628 h 594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94628" h="594628" extrusionOk="0">
                    <a:moveTo>
                      <a:pt x="0" y="0"/>
                    </a:moveTo>
                    <a:lnTo>
                      <a:pt x="594628" y="0"/>
                    </a:lnTo>
                    <a:lnTo>
                      <a:pt x="594628" y="594628"/>
                    </a:lnTo>
                  </a:path>
                </a:pathLst>
              </a:custGeom>
              <a:no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Arial"/>
                </a:endParaRPr>
              </a:p>
            </p:txBody>
          </p:sp>
          <p:cxnSp>
            <p:nvCxnSpPr>
              <p:cNvPr id="13" name="Прямая соединительная линия 19"/>
              <p:cNvCxnSpPr>
                <a:cxnSpLocks/>
                <a:stCxn id="12" idx="1"/>
              </p:cNvCxnSpPr>
              <p:nvPr/>
            </p:nvCxnSpPr>
            <p:spPr bwMode="auto">
              <a:xfrm flipH="1">
                <a:off x="5321281" y="4246977"/>
                <a:ext cx="247717" cy="237322"/>
              </a:xfrm>
              <a:prstGeom prst="line">
                <a:avLst/>
              </a:prstGeom>
              <a:ln w="1270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4" name="Группа 15"/>
          <p:cNvGrpSpPr/>
          <p:nvPr/>
        </p:nvGrpSpPr>
        <p:grpSpPr bwMode="auto">
          <a:xfrm>
            <a:off x="2808475" y="5358914"/>
            <a:ext cx="393849" cy="393849"/>
            <a:chOff x="3488848" y="5793572"/>
            <a:chExt cx="440978" cy="440978"/>
          </a:xfrm>
        </p:grpSpPr>
        <p:sp>
          <p:nvSpPr>
            <p:cNvPr id="15" name="Овал 16"/>
            <p:cNvSpPr/>
            <p:nvPr/>
          </p:nvSpPr>
          <p:spPr bwMode="auto">
            <a:xfrm>
              <a:off x="3488848" y="5793572"/>
              <a:ext cx="440978" cy="440978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</a:endParaRPr>
            </a:p>
          </p:txBody>
        </p:sp>
        <p:grpSp>
          <p:nvGrpSpPr>
            <p:cNvPr id="16" name="Группа 17"/>
            <p:cNvGrpSpPr/>
            <p:nvPr/>
          </p:nvGrpSpPr>
          <p:grpSpPr bwMode="auto">
            <a:xfrm>
              <a:off x="3616606" y="5925221"/>
              <a:ext cx="185463" cy="177680"/>
              <a:chOff x="5321281" y="4246977"/>
              <a:chExt cx="247717" cy="237322"/>
            </a:xfrm>
          </p:grpSpPr>
          <p:sp>
            <p:nvSpPr>
              <p:cNvPr id="17" name="Прямоугольник 74"/>
              <p:cNvSpPr/>
              <p:nvPr/>
            </p:nvSpPr>
            <p:spPr bwMode="auto">
              <a:xfrm>
                <a:off x="5331676" y="4246977"/>
                <a:ext cx="237322" cy="237322"/>
              </a:xfrm>
              <a:custGeom>
                <a:avLst/>
                <a:gdLst>
                  <a:gd name="connsiteX0" fmla="*/ 0 w 594628"/>
                  <a:gd name="connsiteY0" fmla="*/ 0 h 594628"/>
                  <a:gd name="connsiteX1" fmla="*/ 594628 w 594628"/>
                  <a:gd name="connsiteY1" fmla="*/ 0 h 594628"/>
                  <a:gd name="connsiteX2" fmla="*/ 594628 w 594628"/>
                  <a:gd name="connsiteY2" fmla="*/ 594628 h 594628"/>
                  <a:gd name="connsiteX3" fmla="*/ 0 w 594628"/>
                  <a:gd name="connsiteY3" fmla="*/ 594628 h 594628"/>
                  <a:gd name="connsiteX4" fmla="*/ 0 w 594628"/>
                  <a:gd name="connsiteY4" fmla="*/ 0 h 594628"/>
                  <a:gd name="connsiteX0" fmla="*/ 0 w 594628"/>
                  <a:gd name="connsiteY0" fmla="*/ 594628 h 686068"/>
                  <a:gd name="connsiteX1" fmla="*/ 0 w 594628"/>
                  <a:gd name="connsiteY1" fmla="*/ 0 h 686068"/>
                  <a:gd name="connsiteX2" fmla="*/ 594628 w 594628"/>
                  <a:gd name="connsiteY2" fmla="*/ 0 h 686068"/>
                  <a:gd name="connsiteX3" fmla="*/ 594628 w 594628"/>
                  <a:gd name="connsiteY3" fmla="*/ 594628 h 686068"/>
                  <a:gd name="connsiteX4" fmla="*/ 91440 w 594628"/>
                  <a:gd name="connsiteY4" fmla="*/ 686068 h 686068"/>
                  <a:gd name="connsiteX0" fmla="*/ 0 w 594628"/>
                  <a:gd name="connsiteY0" fmla="*/ 594628 h 594628"/>
                  <a:gd name="connsiteX1" fmla="*/ 0 w 594628"/>
                  <a:gd name="connsiteY1" fmla="*/ 0 h 594628"/>
                  <a:gd name="connsiteX2" fmla="*/ 594628 w 594628"/>
                  <a:gd name="connsiteY2" fmla="*/ 0 h 594628"/>
                  <a:gd name="connsiteX3" fmla="*/ 594628 w 594628"/>
                  <a:gd name="connsiteY3" fmla="*/ 594628 h 594628"/>
                  <a:gd name="connsiteX0" fmla="*/ 0 w 594628"/>
                  <a:gd name="connsiteY0" fmla="*/ 0 h 594628"/>
                  <a:gd name="connsiteX1" fmla="*/ 594628 w 594628"/>
                  <a:gd name="connsiteY1" fmla="*/ 0 h 594628"/>
                  <a:gd name="connsiteX2" fmla="*/ 594628 w 594628"/>
                  <a:gd name="connsiteY2" fmla="*/ 594628 h 594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94628" h="594628" extrusionOk="0">
                    <a:moveTo>
                      <a:pt x="0" y="0"/>
                    </a:moveTo>
                    <a:lnTo>
                      <a:pt x="594628" y="0"/>
                    </a:lnTo>
                    <a:lnTo>
                      <a:pt x="594628" y="594628"/>
                    </a:lnTo>
                  </a:path>
                </a:pathLst>
              </a:custGeom>
              <a:no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Arial"/>
                </a:endParaRPr>
              </a:p>
            </p:txBody>
          </p:sp>
          <p:cxnSp>
            <p:nvCxnSpPr>
              <p:cNvPr id="18" name="Прямая соединительная линия 19"/>
              <p:cNvCxnSpPr>
                <a:cxnSpLocks/>
                <a:stCxn id="17" idx="1"/>
              </p:cNvCxnSpPr>
              <p:nvPr/>
            </p:nvCxnSpPr>
            <p:spPr bwMode="auto">
              <a:xfrm flipH="1">
                <a:off x="5321281" y="4246977"/>
                <a:ext cx="247717" cy="237322"/>
              </a:xfrm>
              <a:prstGeom prst="line">
                <a:avLst/>
              </a:prstGeom>
              <a:ln w="1270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9" name="Группа 15"/>
          <p:cNvGrpSpPr/>
          <p:nvPr/>
        </p:nvGrpSpPr>
        <p:grpSpPr bwMode="auto">
          <a:xfrm>
            <a:off x="2807456" y="5921344"/>
            <a:ext cx="393849" cy="393849"/>
            <a:chOff x="3488848" y="5793572"/>
            <a:chExt cx="440978" cy="440978"/>
          </a:xfrm>
        </p:grpSpPr>
        <p:sp>
          <p:nvSpPr>
            <p:cNvPr id="20" name="Овал 16"/>
            <p:cNvSpPr/>
            <p:nvPr/>
          </p:nvSpPr>
          <p:spPr bwMode="auto">
            <a:xfrm>
              <a:off x="3488848" y="5793572"/>
              <a:ext cx="440978" cy="440978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</a:endParaRPr>
            </a:p>
          </p:txBody>
        </p:sp>
        <p:grpSp>
          <p:nvGrpSpPr>
            <p:cNvPr id="21" name="Группа 17"/>
            <p:cNvGrpSpPr/>
            <p:nvPr/>
          </p:nvGrpSpPr>
          <p:grpSpPr bwMode="auto">
            <a:xfrm>
              <a:off x="3616606" y="5925221"/>
              <a:ext cx="185463" cy="177680"/>
              <a:chOff x="5321281" y="4246977"/>
              <a:chExt cx="247717" cy="237322"/>
            </a:xfrm>
          </p:grpSpPr>
          <p:sp>
            <p:nvSpPr>
              <p:cNvPr id="22" name="Прямоугольник 74"/>
              <p:cNvSpPr/>
              <p:nvPr/>
            </p:nvSpPr>
            <p:spPr bwMode="auto">
              <a:xfrm>
                <a:off x="5331676" y="4246977"/>
                <a:ext cx="237322" cy="237322"/>
              </a:xfrm>
              <a:custGeom>
                <a:avLst/>
                <a:gdLst>
                  <a:gd name="connsiteX0" fmla="*/ 0 w 594628"/>
                  <a:gd name="connsiteY0" fmla="*/ 0 h 594628"/>
                  <a:gd name="connsiteX1" fmla="*/ 594628 w 594628"/>
                  <a:gd name="connsiteY1" fmla="*/ 0 h 594628"/>
                  <a:gd name="connsiteX2" fmla="*/ 594628 w 594628"/>
                  <a:gd name="connsiteY2" fmla="*/ 594628 h 594628"/>
                  <a:gd name="connsiteX3" fmla="*/ 0 w 594628"/>
                  <a:gd name="connsiteY3" fmla="*/ 594628 h 594628"/>
                  <a:gd name="connsiteX4" fmla="*/ 0 w 594628"/>
                  <a:gd name="connsiteY4" fmla="*/ 0 h 594628"/>
                  <a:gd name="connsiteX0" fmla="*/ 0 w 594628"/>
                  <a:gd name="connsiteY0" fmla="*/ 594628 h 686068"/>
                  <a:gd name="connsiteX1" fmla="*/ 0 w 594628"/>
                  <a:gd name="connsiteY1" fmla="*/ 0 h 686068"/>
                  <a:gd name="connsiteX2" fmla="*/ 594628 w 594628"/>
                  <a:gd name="connsiteY2" fmla="*/ 0 h 686068"/>
                  <a:gd name="connsiteX3" fmla="*/ 594628 w 594628"/>
                  <a:gd name="connsiteY3" fmla="*/ 594628 h 686068"/>
                  <a:gd name="connsiteX4" fmla="*/ 91440 w 594628"/>
                  <a:gd name="connsiteY4" fmla="*/ 686068 h 686068"/>
                  <a:gd name="connsiteX0" fmla="*/ 0 w 594628"/>
                  <a:gd name="connsiteY0" fmla="*/ 594628 h 594628"/>
                  <a:gd name="connsiteX1" fmla="*/ 0 w 594628"/>
                  <a:gd name="connsiteY1" fmla="*/ 0 h 594628"/>
                  <a:gd name="connsiteX2" fmla="*/ 594628 w 594628"/>
                  <a:gd name="connsiteY2" fmla="*/ 0 h 594628"/>
                  <a:gd name="connsiteX3" fmla="*/ 594628 w 594628"/>
                  <a:gd name="connsiteY3" fmla="*/ 594628 h 594628"/>
                  <a:gd name="connsiteX0" fmla="*/ 0 w 594628"/>
                  <a:gd name="connsiteY0" fmla="*/ 0 h 594628"/>
                  <a:gd name="connsiteX1" fmla="*/ 594628 w 594628"/>
                  <a:gd name="connsiteY1" fmla="*/ 0 h 594628"/>
                  <a:gd name="connsiteX2" fmla="*/ 594628 w 594628"/>
                  <a:gd name="connsiteY2" fmla="*/ 594628 h 594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94628" h="594628" extrusionOk="0">
                    <a:moveTo>
                      <a:pt x="0" y="0"/>
                    </a:moveTo>
                    <a:lnTo>
                      <a:pt x="594628" y="0"/>
                    </a:lnTo>
                    <a:lnTo>
                      <a:pt x="594628" y="594628"/>
                    </a:lnTo>
                  </a:path>
                </a:pathLst>
              </a:custGeom>
              <a:no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Arial"/>
                </a:endParaRPr>
              </a:p>
            </p:txBody>
          </p:sp>
          <p:cxnSp>
            <p:nvCxnSpPr>
              <p:cNvPr id="23" name="Прямая соединительная линия 19"/>
              <p:cNvCxnSpPr>
                <a:cxnSpLocks/>
                <a:stCxn id="22" idx="1"/>
              </p:cNvCxnSpPr>
              <p:nvPr/>
            </p:nvCxnSpPr>
            <p:spPr bwMode="auto">
              <a:xfrm flipH="1">
                <a:off x="5321281" y="4246977"/>
                <a:ext cx="247717" cy="237322"/>
              </a:xfrm>
              <a:prstGeom prst="line">
                <a:avLst/>
              </a:prstGeom>
              <a:ln w="1270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24" name="Рисунок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4497" y="278658"/>
            <a:ext cx="1774625" cy="2357204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3922660" y="202889"/>
            <a:ext cx="2659982" cy="2486147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45855" y="208504"/>
            <a:ext cx="1565341" cy="2557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60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09018" y="2606784"/>
            <a:ext cx="3369733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2060"/>
                </a:solidFill>
              </a:rPr>
              <a:t>В учебниках по учебному курсу «Военная история России» широко отражено участие человека в конкретных военных действиях. </a:t>
            </a:r>
            <a:r>
              <a:rPr lang="ru-RU" dirty="0" smtClean="0">
                <a:solidFill>
                  <a:srgbClr val="002060"/>
                </a:solidFill>
              </a:rPr>
              <a:t>Рассказывается не </a:t>
            </a:r>
            <a:r>
              <a:rPr lang="ru-RU" dirty="0">
                <a:solidFill>
                  <a:srgbClr val="002060"/>
                </a:solidFill>
              </a:rPr>
              <a:t>только о правителях, военачальниках, полководцах, но и о рядовых бойцах, командирах, </a:t>
            </a:r>
            <a:r>
              <a:rPr lang="ru-RU" dirty="0" smtClean="0">
                <a:solidFill>
                  <a:srgbClr val="002060"/>
                </a:solidFill>
              </a:rPr>
              <a:t>партизанах и простых людях.</a:t>
            </a:r>
          </a:p>
          <a:p>
            <a:endParaRPr lang="ru-RU" dirty="0" smtClean="0">
              <a:solidFill>
                <a:srgbClr val="00206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405799" y="1525401"/>
            <a:ext cx="5982638" cy="49709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i="1" dirty="0">
                <a:ea typeface="Calibri" panose="020F0502020204030204" pitchFamily="34" charset="0"/>
                <a:cs typeface="Times New Roman" panose="02020603050405020304" pitchFamily="18" charset="0"/>
              </a:rPr>
              <a:t>Р</a:t>
            </a:r>
            <a:r>
              <a:rPr lang="ru-RU" b="1" i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ассказы </a:t>
            </a:r>
            <a:r>
              <a:rPr lang="ru-RU" b="1" i="1" dirty="0">
                <a:ea typeface="Calibri" panose="020F0502020204030204" pitchFamily="34" charset="0"/>
                <a:cs typeface="Times New Roman" panose="02020603050405020304" pitchFamily="18" charset="0"/>
              </a:rPr>
              <a:t>о </a:t>
            </a:r>
            <a:r>
              <a:rPr lang="ru-RU" b="1" i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героях, о </a:t>
            </a:r>
            <a:r>
              <a:rPr lang="ru-RU" b="1" i="1" dirty="0">
                <a:ea typeface="Calibri" panose="020F0502020204030204" pitchFamily="34" charset="0"/>
                <a:cs typeface="Times New Roman" panose="02020603050405020304" pitchFamily="18" charset="0"/>
              </a:rPr>
              <a:t>военных буднях и </a:t>
            </a:r>
            <a:r>
              <a:rPr lang="ru-RU" b="1" i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подвигах играют большую роль </a:t>
            </a:r>
            <a:r>
              <a:rPr lang="ru-RU" b="1" i="1" dirty="0">
                <a:ea typeface="Calibri" panose="020F0502020204030204" pitchFamily="34" charset="0"/>
                <a:cs typeface="Times New Roman" panose="02020603050405020304" pitchFamily="18" charset="0"/>
              </a:rPr>
              <a:t>в воспитании патриотизма, поскольку</a:t>
            </a:r>
            <a:r>
              <a:rPr lang="ru-RU" b="1" i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ru-RU" b="1" i="1" dirty="0" smtClean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я</a:t>
            </a:r>
            <a:r>
              <a:rPr lang="ru-RU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вляются частью </a:t>
            </a: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коллективной исторической </a:t>
            </a:r>
            <a:r>
              <a:rPr lang="ru-RU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памяти;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ru-RU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помогают молодому поколению выстраивать </a:t>
            </a: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иерархию ценностей;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способствуют осознанию ценности жизни;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ru-RU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раскрывают </a:t>
            </a: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важность чувства долга в жизни человека;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воспитывают патриотические чувства;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обогащают эмоциональный опыт;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обеспечивают преемственность </a:t>
            </a:r>
            <a:r>
              <a:rPr lang="ru-RU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поколений;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рождают </a:t>
            </a:r>
            <a:r>
              <a:rPr lang="ru-RU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новые архетипы героев.</a:t>
            </a:r>
            <a:endParaRPr lang="ru-RU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ru-RU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Подзаголовок 2"/>
          <p:cNvSpPr txBox="1">
            <a:spLocks noChangeArrowheads="1"/>
          </p:cNvSpPr>
          <p:nvPr/>
        </p:nvSpPr>
        <p:spPr bwMode="auto">
          <a:xfrm>
            <a:off x="312382" y="636914"/>
            <a:ext cx="8010351" cy="27699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/>
              </a:defRPr>
            </a:lvl5pPr>
            <a:lvl6pPr marL="25146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Calibri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Calibri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Calibri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Calibri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kern="0" dirty="0">
                <a:solidFill>
                  <a:srgbClr val="0070C0"/>
                </a:solidFill>
                <a:latin typeface="Arial"/>
                <a:cs typeface="Arial"/>
              </a:rPr>
              <a:t>ВОСПИТАТЕЛЬНЫЙ ПОТЕНЦИАЛ КУРСА: ЛИЧНОСТЬ В ИСТОРИИ </a:t>
            </a:r>
            <a:endParaRPr kumimoji="0" lang="ru-RU" sz="18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81488" y="2162637"/>
            <a:ext cx="41360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 smtClean="0">
                <a:solidFill>
                  <a:srgbClr val="002060"/>
                </a:solidFill>
              </a:rPr>
              <a:t>Историко-антропологический подход</a:t>
            </a:r>
            <a:endParaRPr lang="ru-RU" b="1" i="1" dirty="0">
              <a:solidFill>
                <a:srgbClr val="002060"/>
              </a:solidFill>
            </a:endParaRPr>
          </a:p>
        </p:txBody>
      </p:sp>
      <p:sp>
        <p:nvSpPr>
          <p:cNvPr id="7" name="Штриховая стрелка вправо 6"/>
          <p:cNvSpPr/>
          <p:nvPr/>
        </p:nvSpPr>
        <p:spPr>
          <a:xfrm>
            <a:off x="4136321" y="3325091"/>
            <a:ext cx="978408" cy="1122218"/>
          </a:xfrm>
          <a:prstGeom prst="stripedRigh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4437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2771584" y="514657"/>
            <a:ext cx="4470259" cy="365114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8D3D389-F254-434A-A23E-3E4E2C393D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7052766" y="952522"/>
            <a:ext cx="3937196" cy="2483118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739562D5-95EB-4A4E-B385-155BF6BAA0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4237" y="2038183"/>
            <a:ext cx="3315800" cy="2600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A570473-19BB-4A25-95B7-4D9282C147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8139845" y="4086601"/>
            <a:ext cx="3953242" cy="247223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B3B6BC8-5DBD-446D-904B-B90AFBAF5C0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00857" y="3095518"/>
            <a:ext cx="1256503" cy="185921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285B0BD-EDC0-441C-B834-CE04D38823D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 bwMode="auto">
          <a:xfrm>
            <a:off x="6844010" y="4909705"/>
            <a:ext cx="1391981" cy="184547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8"/>
          <a:stretch/>
        </p:blipFill>
        <p:spPr bwMode="auto">
          <a:xfrm>
            <a:off x="3189682" y="4902837"/>
            <a:ext cx="3763505" cy="1535026"/>
          </a:xfrm>
          <a:prstGeom prst="rect">
            <a:avLst/>
          </a:prstGeom>
        </p:spPr>
      </p:pic>
      <p:sp>
        <p:nvSpPr>
          <p:cNvPr id="9" name="Подзаголовок 2"/>
          <p:cNvSpPr txBox="1">
            <a:spLocks noChangeArrowheads="1"/>
          </p:cNvSpPr>
          <p:nvPr/>
        </p:nvSpPr>
        <p:spPr bwMode="auto">
          <a:xfrm>
            <a:off x="117851" y="156048"/>
            <a:ext cx="8021994" cy="27935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/>
              </a:defRPr>
            </a:lvl5pPr>
            <a:lvl6pPr marL="25146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Calibri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Calibri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Calibri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Calibri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kern="0" dirty="0">
                <a:solidFill>
                  <a:srgbClr val="0070C0"/>
                </a:solidFill>
                <a:latin typeface="Arial"/>
                <a:cs typeface="Arial"/>
              </a:rPr>
              <a:t>ВОСПИТАТЕЛЬНЫЙ ПОТЕНЦИАЛ КУРСА: ЛИЧНОСТЬ В ИСТОРИИ </a:t>
            </a:r>
            <a:endParaRPr kumimoji="0" lang="ru-RU" sz="18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10" name="Надпись 2"/>
          <p:cNvSpPr txBox="1">
            <a:spLocks noChangeArrowheads="1"/>
          </p:cNvSpPr>
          <p:nvPr/>
        </p:nvSpPr>
        <p:spPr bwMode="auto">
          <a:xfrm>
            <a:off x="96092" y="1213371"/>
            <a:ext cx="3093590" cy="50317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285750" marR="0" lvl="0" indent="-285750" algn="l" defTabSz="9144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Wingdings" panose="05000000000000000000" pitchFamily="2" charset="2"/>
              <a:buChar char="Ø"/>
              <a:defRPr/>
            </a:pPr>
            <a:r>
              <a:rPr lang="ru-RU" sz="1400" i="1" u="none" strike="noStrike" cap="none" spc="0" dirty="0" smtClean="0">
                <a:ln>
                  <a:noFill/>
                </a:ln>
                <a:latin typeface="+mn-lt"/>
                <a:ea typeface="Calibri"/>
                <a:cs typeface="Times New Roman"/>
              </a:rPr>
              <a:t>изучение </a:t>
            </a:r>
            <a:r>
              <a:rPr lang="ru-RU" sz="1400" i="1" u="none" strike="noStrike" cap="none" spc="0" dirty="0">
                <a:ln>
                  <a:noFill/>
                </a:ln>
                <a:latin typeface="+mn-lt"/>
                <a:ea typeface="Calibri"/>
                <a:cs typeface="Times New Roman"/>
              </a:rPr>
              <a:t>биографий исторических личностей, их действий, поступков,  подвигов, мыслей и слов вызывает неизменный интерес, становится источником формирования личностного, эмоционально-окрашенного восприятия истории. </a:t>
            </a:r>
            <a:endParaRPr sz="1400" i="1" dirty="0">
              <a:latin typeface="+mn-lt"/>
            </a:endParaRPr>
          </a:p>
          <a:p>
            <a:pPr marL="171450" marR="0" lvl="0" indent="-171450" algn="l" defTabSz="9144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Wingdings"/>
              <a:buChar char="Ø"/>
              <a:defRPr/>
            </a:pPr>
            <a:r>
              <a:rPr lang="ru-RU" sz="1400" i="1" u="none" strike="noStrike" cap="none" spc="0" dirty="0">
                <a:ln>
                  <a:noFill/>
                </a:ln>
                <a:latin typeface="+mn-lt"/>
                <a:ea typeface="Calibri"/>
                <a:cs typeface="Times New Roman"/>
              </a:rPr>
              <a:t>обсуждение ситуаций, в которых исторические личности и наши современники совершили героические поступки заставляет задуматься, а как могли бы поступить сами обучающиеся в такой </a:t>
            </a:r>
            <a:r>
              <a:rPr lang="ru-RU" sz="1400" i="1" u="none" strike="noStrike" cap="none" spc="0" dirty="0" smtClean="0">
                <a:ln>
                  <a:noFill/>
                </a:ln>
                <a:latin typeface="+mn-lt"/>
                <a:ea typeface="Calibri"/>
                <a:cs typeface="Times New Roman"/>
              </a:rPr>
              <a:t>ситуации, оценить</a:t>
            </a:r>
            <a:r>
              <a:rPr lang="ru-RU" sz="1400" i="1" u="none" strike="noStrike" cap="none" spc="0" dirty="0">
                <a:ln>
                  <a:noFill/>
                </a:ln>
                <a:latin typeface="+mn-lt"/>
                <a:ea typeface="Calibri"/>
                <a:cs typeface="Times New Roman"/>
              </a:rPr>
              <a:t>, какое воздействие на историю может оказать поступок каждого из нас</a:t>
            </a:r>
            <a:r>
              <a:rPr lang="ru-RU" sz="1600" i="1" u="none" strike="noStrike" cap="none" spc="0" dirty="0">
                <a:ln>
                  <a:noFill/>
                </a:ln>
                <a:latin typeface="Times New Roman"/>
                <a:ea typeface="Calibri"/>
                <a:cs typeface="Times New Roman"/>
              </a:rPr>
              <a:t>.</a:t>
            </a:r>
            <a:endParaRPr i="1" dirty="0"/>
          </a:p>
        </p:txBody>
      </p:sp>
    </p:spTree>
    <p:extLst>
      <p:ext uri="{BB962C8B-B14F-4D97-AF65-F5344CB8AC3E}">
        <p14:creationId xmlns:p14="http://schemas.microsoft.com/office/powerpoint/2010/main" val="1473175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дпись 2"/>
          <p:cNvSpPr txBox="1">
            <a:spLocks noChangeArrowheads="1"/>
          </p:cNvSpPr>
          <p:nvPr/>
        </p:nvSpPr>
        <p:spPr bwMode="auto">
          <a:xfrm>
            <a:off x="74854" y="824004"/>
            <a:ext cx="4397013" cy="5909304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lvl="0" indent="0" algn="l" defTabSz="9144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defRPr/>
            </a:pPr>
            <a:r>
              <a:rPr lang="ru-RU" sz="1400" i="1" u="none" strike="noStrike" cap="none" spc="0" dirty="0">
                <a:ln>
                  <a:noFill/>
                </a:ln>
                <a:latin typeface="Roboto"/>
                <a:ea typeface="Calibri"/>
                <a:cs typeface="Times New Roman"/>
              </a:rPr>
              <a:t>Организация работы с иллюстративным материалом.</a:t>
            </a:r>
            <a:endParaRPr sz="1400" dirty="0"/>
          </a:p>
          <a:p>
            <a:pPr marL="171450" marR="0" lvl="0" indent="-171450" algn="l" defTabSz="9144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Wingdings"/>
              <a:buChar char="Ø"/>
              <a:defRPr/>
            </a:pPr>
            <a:r>
              <a:rPr lang="ru-RU" sz="1400" i="1" u="none" strike="noStrike" cap="none" spc="0" dirty="0">
                <a:ln>
                  <a:noFill/>
                </a:ln>
                <a:latin typeface="Roboto"/>
                <a:ea typeface="Calibri"/>
                <a:cs typeface="Times New Roman"/>
              </a:rPr>
              <a:t>Благодаря визуализации исторические события как бы «оживают», что дает возможность учащимся ярче и полнее </a:t>
            </a:r>
            <a:r>
              <a:rPr lang="ru-RU" sz="1400" i="1" u="none" strike="noStrike" cap="none" spc="0" dirty="0" smtClean="0">
                <a:ln>
                  <a:noFill/>
                </a:ln>
                <a:latin typeface="Roboto"/>
                <a:ea typeface="Calibri"/>
                <a:cs typeface="Times New Roman"/>
              </a:rPr>
              <a:t>представить их, глубже </a:t>
            </a:r>
            <a:r>
              <a:rPr lang="ru-RU" sz="1400" i="1" u="none" strike="noStrike" cap="none" spc="0" dirty="0">
                <a:ln>
                  <a:noFill/>
                </a:ln>
                <a:latin typeface="Roboto"/>
                <a:ea typeface="Calibri"/>
                <a:cs typeface="Times New Roman"/>
              </a:rPr>
              <a:t>понять и </a:t>
            </a:r>
            <a:r>
              <a:rPr lang="ru-RU" sz="1400" i="1" u="none" strike="noStrike" cap="none" spc="0" dirty="0" smtClean="0">
                <a:ln>
                  <a:noFill/>
                </a:ln>
                <a:latin typeface="Roboto"/>
                <a:ea typeface="Calibri"/>
                <a:cs typeface="Times New Roman"/>
              </a:rPr>
              <a:t>осознать;</a:t>
            </a:r>
            <a:endParaRPr sz="1400" dirty="0"/>
          </a:p>
          <a:p>
            <a:pPr marL="285750" marR="0" lvl="0" indent="-285750" algn="l" defTabSz="9144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Wingdings"/>
              <a:buChar char="Ø"/>
              <a:defRPr/>
            </a:pPr>
            <a:r>
              <a:rPr lang="ru-RU" sz="1400" i="1" u="none" strike="noStrike" cap="none" spc="0" dirty="0">
                <a:ln>
                  <a:noFill/>
                </a:ln>
                <a:latin typeface="Roboto"/>
                <a:ea typeface="Calibri"/>
                <a:cs typeface="Times New Roman"/>
              </a:rPr>
              <a:t>Можно </a:t>
            </a:r>
            <a:r>
              <a:rPr lang="ru-RU" sz="1400" i="1" u="none" strike="noStrike" cap="none" spc="0" dirty="0" smtClean="0">
                <a:ln>
                  <a:noFill/>
                </a:ln>
                <a:latin typeface="Roboto"/>
                <a:ea typeface="Calibri"/>
                <a:cs typeface="Times New Roman"/>
              </a:rPr>
              <a:t>предложить учащимся «озвучить» </a:t>
            </a:r>
            <a:r>
              <a:rPr lang="ru-RU" sz="1400" i="1" u="none" strike="noStrike" cap="none" spc="0" dirty="0">
                <a:ln>
                  <a:noFill/>
                </a:ln>
                <a:latin typeface="Roboto"/>
                <a:ea typeface="Calibri"/>
                <a:cs typeface="Times New Roman"/>
              </a:rPr>
              <a:t>и «</a:t>
            </a:r>
            <a:r>
              <a:rPr lang="ru-RU" sz="1400" i="1" u="none" strike="noStrike" cap="none" spc="0" dirty="0" smtClean="0">
                <a:ln>
                  <a:noFill/>
                </a:ln>
                <a:latin typeface="Roboto"/>
                <a:ea typeface="Calibri"/>
                <a:cs typeface="Times New Roman"/>
              </a:rPr>
              <a:t>оживить» </a:t>
            </a:r>
            <a:r>
              <a:rPr lang="ru-RU" sz="1400" i="1" u="none" strike="noStrike" cap="none" spc="0" dirty="0">
                <a:ln>
                  <a:noFill/>
                </a:ln>
                <a:latin typeface="Roboto"/>
                <a:ea typeface="Calibri"/>
                <a:cs typeface="Times New Roman"/>
              </a:rPr>
              <a:t>картины, это </a:t>
            </a:r>
            <a:r>
              <a:rPr lang="ru-RU" sz="1400" i="1" u="none" strike="noStrike" cap="none" spc="0" dirty="0" smtClean="0">
                <a:ln>
                  <a:noFill/>
                </a:ln>
                <a:latin typeface="Roboto"/>
                <a:ea typeface="Calibri"/>
                <a:cs typeface="Times New Roman"/>
              </a:rPr>
              <a:t>даст </a:t>
            </a:r>
            <a:r>
              <a:rPr lang="ru-RU" sz="1400" i="1" u="none" strike="noStrike" cap="none" spc="0" dirty="0">
                <a:ln>
                  <a:noFill/>
                </a:ln>
                <a:latin typeface="Roboto"/>
                <a:ea typeface="Calibri"/>
                <a:cs typeface="Times New Roman"/>
              </a:rPr>
              <a:t>возможность им «вжиться» в образы, погрузиться в эпоху, воспринимать историю как прошлое, в котором жили люди, со своими мыслями, желаниями, страстями и поступками (историческая </a:t>
            </a:r>
            <a:r>
              <a:rPr lang="ru-RU" sz="1400" i="1" u="none" strike="noStrike" cap="none" spc="0" dirty="0" err="1">
                <a:ln>
                  <a:noFill/>
                </a:ln>
                <a:latin typeface="Roboto"/>
                <a:ea typeface="Calibri"/>
                <a:cs typeface="Times New Roman"/>
              </a:rPr>
              <a:t>эмпатия</a:t>
            </a:r>
            <a:r>
              <a:rPr lang="ru-RU" sz="1400" i="1" u="none" strike="noStrike" cap="none" spc="0" dirty="0" smtClean="0">
                <a:ln>
                  <a:noFill/>
                </a:ln>
                <a:latin typeface="Roboto"/>
                <a:ea typeface="Calibri"/>
                <a:cs typeface="Times New Roman"/>
              </a:rPr>
              <a:t>); </a:t>
            </a:r>
            <a:r>
              <a:rPr lang="ru-RU" sz="1400" i="1" u="none" strike="noStrike" cap="none" spc="0" dirty="0">
                <a:ln>
                  <a:noFill/>
                </a:ln>
                <a:latin typeface="Roboto"/>
                <a:ea typeface="Calibri"/>
                <a:cs typeface="Times New Roman"/>
              </a:rPr>
              <a:t>сопереживать, глубже понять мотивы поступков исторических персонажей, примерить их на себя, испытать определенные чувства;</a:t>
            </a:r>
            <a:endParaRPr sz="1400" dirty="0"/>
          </a:p>
          <a:p>
            <a:pPr marL="171450" marR="0" lvl="0" indent="-171450" algn="l" defTabSz="9144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Wingdings"/>
              <a:buChar char="Ø"/>
              <a:defRPr/>
            </a:pPr>
            <a:r>
              <a:rPr lang="ru-RU" sz="1400" i="1" u="none" strike="noStrike" cap="none" spc="0" dirty="0">
                <a:ln>
                  <a:noFill/>
                </a:ln>
                <a:latin typeface="Roboto"/>
                <a:ea typeface="Calibri"/>
                <a:cs typeface="Times New Roman"/>
              </a:rPr>
              <a:t>«расшифровка» изображений (например карикатур) усиливает познавательный интерес</a:t>
            </a:r>
            <a:r>
              <a:rPr lang="ru-RU" sz="1400" i="1" u="none" strike="noStrike" cap="none" spc="0" dirty="0" smtClean="0">
                <a:ln>
                  <a:noFill/>
                </a:ln>
                <a:latin typeface="Roboto"/>
                <a:ea typeface="Calibri"/>
                <a:cs typeface="Times New Roman"/>
              </a:rPr>
              <a:t>, погружает в историческую атмосферу, способствует актуализации знаний</a:t>
            </a:r>
            <a:endParaRPr sz="14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8240" y="4451240"/>
            <a:ext cx="5138068" cy="195763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9625" r="3330" b="10662"/>
          <a:stretch/>
        </p:blipFill>
        <p:spPr>
          <a:xfrm>
            <a:off x="4195632" y="4810990"/>
            <a:ext cx="2792535" cy="192231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E6A7817-8BD2-4157-BA02-82FE303BEC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8240" y="1070579"/>
            <a:ext cx="5311695" cy="180929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1C8FDBB-248A-47C4-94AF-4B478EAC044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7424"/>
          <a:stretch/>
        </p:blipFill>
        <p:spPr>
          <a:xfrm>
            <a:off x="6708111" y="1576180"/>
            <a:ext cx="5183211" cy="15502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0413869-44DC-4EE7-988C-FE4A815E86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3913" y="2962601"/>
            <a:ext cx="1368087" cy="2500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 bwMode="auto">
          <a:xfrm>
            <a:off x="4969828" y="2881679"/>
            <a:ext cx="3193631" cy="150074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36308" y="3869586"/>
            <a:ext cx="1465276" cy="2188521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139859" y="85090"/>
            <a:ext cx="70613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kern="0" dirty="0" smtClean="0">
                <a:solidFill>
                  <a:srgbClr val="0070C0"/>
                </a:solidFill>
                <a:latin typeface="Roboto"/>
                <a:cs typeface="Arial"/>
              </a:rPr>
              <a:t>ОБРАЗОВАТЕЛЬНЫЙ И ВОСПИТАТЕЛЬНЫЙ </a:t>
            </a:r>
            <a:r>
              <a:rPr lang="ru-RU" b="1" kern="0" dirty="0">
                <a:solidFill>
                  <a:srgbClr val="0070C0"/>
                </a:solidFill>
                <a:latin typeface="Roboto"/>
                <a:cs typeface="Arial"/>
              </a:rPr>
              <a:t>ПОТЕНЦИАЛ КУРСА: </a:t>
            </a:r>
            <a:r>
              <a:rPr lang="ru-RU" sz="1400" b="1" i="1" kern="0" dirty="0">
                <a:solidFill>
                  <a:srgbClr val="0070C0"/>
                </a:solidFill>
                <a:latin typeface="Roboto"/>
                <a:cs typeface="Arial"/>
              </a:rPr>
              <a:t>ОРГАНИЗАЦИЯ РАБОТЫ С ИЛЛЮСТРАТИВНЫМ МАТЕРИАЛОМ</a:t>
            </a:r>
          </a:p>
        </p:txBody>
      </p:sp>
    </p:spTree>
    <p:extLst>
      <p:ext uri="{BB962C8B-B14F-4D97-AF65-F5344CB8AC3E}">
        <p14:creationId xmlns:p14="http://schemas.microsoft.com/office/powerpoint/2010/main" val="4288230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F0D3522-C9E2-4693-87C4-D94867A34C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02" y="1547213"/>
            <a:ext cx="5452196" cy="4384922"/>
          </a:xfrm>
          <a:prstGeom prst="rect">
            <a:avLst/>
          </a:prstGeom>
        </p:spPr>
      </p:pic>
      <p:sp>
        <p:nvSpPr>
          <p:cNvPr id="3" name="Овал 2"/>
          <p:cNvSpPr/>
          <p:nvPr/>
        </p:nvSpPr>
        <p:spPr>
          <a:xfrm>
            <a:off x="4272742" y="4231177"/>
            <a:ext cx="731520" cy="241069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Овал 3"/>
          <p:cNvSpPr/>
          <p:nvPr/>
        </p:nvSpPr>
        <p:spPr>
          <a:xfrm>
            <a:off x="1939637" y="5207921"/>
            <a:ext cx="731520" cy="241069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Овал 4"/>
          <p:cNvSpPr/>
          <p:nvPr/>
        </p:nvSpPr>
        <p:spPr>
          <a:xfrm>
            <a:off x="4458393" y="4566457"/>
            <a:ext cx="731520" cy="241069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/>
          <p:cNvSpPr/>
          <p:nvPr/>
        </p:nvSpPr>
        <p:spPr>
          <a:xfrm>
            <a:off x="1465811" y="5390801"/>
            <a:ext cx="1360516" cy="241069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7483" y="1547213"/>
            <a:ext cx="4724809" cy="2475191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6146914" y="5206135"/>
            <a:ext cx="58554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i="1" dirty="0" smtClean="0">
                <a:latin typeface="Arial" panose="020B0604020202020204" pitchFamily="34" charset="0"/>
                <a:cs typeface="Arial" panose="020B0604020202020204" pitchFamily="34" charset="0"/>
              </a:rPr>
              <a:t>Описание, соотнесение </a:t>
            </a:r>
            <a:r>
              <a:rPr lang="ru-RU" i="1" dirty="0">
                <a:latin typeface="Arial" panose="020B0604020202020204" pitchFamily="34" charset="0"/>
                <a:cs typeface="Arial" panose="020B0604020202020204" pitchFamily="34" charset="0"/>
              </a:rPr>
              <a:t>текста и иллюстрации</a:t>
            </a:r>
            <a:endParaRPr lang="ru-RU" dirty="0"/>
          </a:p>
        </p:txBody>
      </p:sp>
      <p:cxnSp>
        <p:nvCxnSpPr>
          <p:cNvPr id="10" name="Прямая со стрелкой 9"/>
          <p:cNvCxnSpPr/>
          <p:nvPr/>
        </p:nvCxnSpPr>
        <p:spPr>
          <a:xfrm flipH="1" flipV="1">
            <a:off x="5851161" y="4351711"/>
            <a:ext cx="624106" cy="97674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 flipV="1">
            <a:off x="6475267" y="3775724"/>
            <a:ext cx="2519886" cy="155273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рямоугольник 14"/>
          <p:cNvSpPr/>
          <p:nvPr/>
        </p:nvSpPr>
        <p:spPr>
          <a:xfrm>
            <a:off x="148172" y="309016"/>
            <a:ext cx="70613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kern="0" dirty="0" smtClean="0">
                <a:solidFill>
                  <a:srgbClr val="0070C0"/>
                </a:solidFill>
                <a:latin typeface="Roboto"/>
                <a:cs typeface="Arial"/>
              </a:rPr>
              <a:t>ОБРАЗОВАТЕЛЬНЫЙ И ВОСПИТАТЕЛЬНЫЙ </a:t>
            </a:r>
            <a:r>
              <a:rPr lang="ru-RU" b="1" kern="0" dirty="0">
                <a:solidFill>
                  <a:srgbClr val="0070C0"/>
                </a:solidFill>
                <a:latin typeface="Roboto"/>
                <a:cs typeface="Arial"/>
              </a:rPr>
              <a:t>ПОТЕНЦИАЛ КУРСА: </a:t>
            </a:r>
            <a:r>
              <a:rPr lang="ru-RU" sz="1400" b="1" i="1" kern="0" dirty="0">
                <a:solidFill>
                  <a:srgbClr val="0070C0"/>
                </a:solidFill>
                <a:latin typeface="Roboto"/>
                <a:cs typeface="Arial"/>
              </a:rPr>
              <a:t>ОРГАНИЗАЦИЯ РАБОТЫ С ИЛЛЮСТРАТИВНЫМ МАТЕРИАЛОМ</a:t>
            </a:r>
          </a:p>
        </p:txBody>
      </p:sp>
    </p:spTree>
    <p:extLst>
      <p:ext uri="{BB962C8B-B14F-4D97-AF65-F5344CB8AC3E}">
        <p14:creationId xmlns:p14="http://schemas.microsoft.com/office/powerpoint/2010/main" val="601356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дпись 2">
            <a:extLst>
              <a:ext uri="{FF2B5EF4-FFF2-40B4-BE49-F238E27FC236}">
                <a16:creationId xmlns:a16="http://schemas.microsoft.com/office/drawing/2014/main" id="{22648D62-BE74-4AA7-85C0-5004F5D1DE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108290"/>
            <a:ext cx="4641973" cy="2583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285750" marR="0" lvl="0" indent="-285750" algn="l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ru-RU" sz="1400" i="1" kern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рубрике «Армия и вооружение» содержится обширный материал о достижениях России в области военной техники, комплектования армии и т.п., интересные сведения о появлении того или иного вида и рода войск, о нестандартных решениях российских правителей, полководцев, </a:t>
            </a:r>
            <a:r>
              <a:rPr lang="ru-RU" sz="1400" i="1" kern="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изобретателей. Это с одной стороны расширяет кругозор, стимулирует интерес к дальнейшему изучению темы, с другой - формирует чувство гордости за достижения своей страны.</a:t>
            </a:r>
            <a:endParaRPr lang="ru-RU" sz="1400" i="1" kern="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5814" y="1248771"/>
            <a:ext cx="3682303" cy="364572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1959" y="1016015"/>
            <a:ext cx="3590413" cy="373222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D474B56-46FE-4A0A-A731-E2EE8C6D63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19000" y="4600623"/>
            <a:ext cx="4523372" cy="226168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8C03A7E-7287-4714-A0B4-3CA0985D91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7683" y="3483848"/>
            <a:ext cx="4023387" cy="3276600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E6CB6537-D650-4DDF-B3A3-8A16F6D169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1070" y="5122148"/>
            <a:ext cx="2971151" cy="1116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одзаголовок 2">
            <a:extLst>
              <a:ext uri="{FF2B5EF4-FFF2-40B4-BE49-F238E27FC236}">
                <a16:creationId xmlns:a16="http://schemas.microsoft.com/office/drawing/2014/main" id="{7A769FE1-646A-4D61-A44C-6300CB8679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0774" y="271930"/>
            <a:ext cx="8500591" cy="52322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/>
              </a:defRPr>
            </a:lvl5pPr>
            <a:lvl6pPr marL="25146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Calibri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Calibri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Calibri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Calibri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kern="0" dirty="0" smtClean="0">
                <a:solidFill>
                  <a:srgbClr val="0070C0"/>
                </a:solidFill>
                <a:latin typeface="+mn-lt"/>
                <a:cs typeface="Arial"/>
              </a:rPr>
              <a:t>ВОСПИТАТЕЛЬНЫЙ И ОБРАЗОВАТЕЛЬНЫЙ </a:t>
            </a:r>
            <a:r>
              <a:rPr lang="ru-RU" b="1" kern="0" dirty="0">
                <a:solidFill>
                  <a:srgbClr val="0070C0"/>
                </a:solidFill>
                <a:latin typeface="+mn-lt"/>
                <a:cs typeface="Arial"/>
              </a:rPr>
              <a:t>ПОТЕНЦИАЛ КУРСА: </a:t>
            </a:r>
            <a:r>
              <a:rPr lang="ru-RU" sz="1600" b="1" i="1" kern="0" dirty="0">
                <a:solidFill>
                  <a:srgbClr val="0070C0"/>
                </a:solidFill>
                <a:latin typeface="+mn-lt"/>
                <a:cs typeface="Arial"/>
              </a:rPr>
              <a:t>ДОСТИЖЕНИЯ В ВОЕННОМ ДЕЛЕ И ВООРУЖЕНИИ </a:t>
            </a:r>
            <a:endParaRPr kumimoji="0" lang="ru-RU" sz="1600" b="1" i="1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n-lt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30735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Читательская_грамотность_практические_приемы">
  <a:themeElements>
    <a:clrScheme name="Просвещение">
      <a:dk1>
        <a:sysClr val="windowText" lastClr="000000"/>
      </a:dk1>
      <a:lt1>
        <a:sysClr val="window" lastClr="FFFFFF"/>
      </a:lt1>
      <a:dk2>
        <a:srgbClr val="06428F"/>
      </a:dk2>
      <a:lt2>
        <a:srgbClr val="0C4C87"/>
      </a:lt2>
      <a:accent1>
        <a:srgbClr val="0883D7"/>
      </a:accent1>
      <a:accent2>
        <a:srgbClr val="11A860"/>
      </a:accent2>
      <a:accent3>
        <a:srgbClr val="4FD09F"/>
      </a:accent3>
      <a:accent4>
        <a:srgbClr val="1E94A2"/>
      </a:accent4>
      <a:accent5>
        <a:srgbClr val="23D1DF"/>
      </a:accent5>
      <a:accent6>
        <a:srgbClr val="ECA438"/>
      </a:accent6>
      <a:hlink>
        <a:srgbClr val="0563C1"/>
      </a:hlink>
      <a:folHlink>
        <a:srgbClr val="954F72"/>
      </a:folHlink>
    </a:clrScheme>
    <a:fontScheme name="Августовка">
      <a:majorFont>
        <a:latin typeface="Helvetica Bold"/>
        <a:ea typeface=""/>
        <a:cs typeface=""/>
      </a:majorFont>
      <a:minorFont>
        <a:latin typeface="Roboto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16 янв 24  Рыдзе МГ 3-4</Template>
  <TotalTime>1456</TotalTime>
  <Words>1362</Words>
  <Application>Microsoft Office PowerPoint</Application>
  <PresentationFormat>Широкоэкранный</PresentationFormat>
  <Paragraphs>127</Paragraphs>
  <Slides>26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5" baseType="lpstr">
      <vt:lpstr>Arial</vt:lpstr>
      <vt:lpstr>Calibri</vt:lpstr>
      <vt:lpstr>Century Gothic</vt:lpstr>
      <vt:lpstr>Helvetica Bold</vt:lpstr>
      <vt:lpstr>Helvetica exstraBold</vt:lpstr>
      <vt:lpstr>Roboto</vt:lpstr>
      <vt:lpstr>Times New Roman</vt:lpstr>
      <vt:lpstr>Wingdings</vt:lpstr>
      <vt:lpstr>Читательская_грамотность_практические_приемы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Самсонова Ольга Юрьевна</dc:creator>
  <cp:lastModifiedBy>Гонтарь Светлана Анатольевна</cp:lastModifiedBy>
  <cp:revision>74</cp:revision>
  <dcterms:created xsi:type="dcterms:W3CDTF">2024-09-27T07:22:34Z</dcterms:created>
  <dcterms:modified xsi:type="dcterms:W3CDTF">2025-08-11T06:46:26Z</dcterms:modified>
</cp:coreProperties>
</file>