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6" r:id="rId26"/>
    <p:sldId id="275" r:id="rId27"/>
    <p:sldId id="281" r:id="rId28"/>
    <p:sldId id="282" r:id="rId29"/>
    <p:sldId id="283" r:id="rId30"/>
    <p:sldId id="284" r:id="rId31"/>
    <p:sldId id="285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84343-3BB6-4E1D-8C80-5D849926D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7CBC79-3B98-4962-AAE4-B3940E084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452FE-CF67-4541-813D-5877A300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93018-2538-4DCF-9C96-75858BCE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6C3E00-EE40-4891-936B-3E93B8A6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2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62BE9-9D58-46F3-A444-A7C0CEB7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004D8E-25D8-46C4-BD85-E85DA5CA3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C36C61-FF7C-4DED-BDA2-788EC0F1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01989-E555-465E-AB80-44336A81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5128B-7E7C-4EA4-9C98-3A229D6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5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5B180-F875-4A6E-85B9-4043B22A2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4676CD-03D4-42DD-B4BD-ABF09DB27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77C16-22DE-4534-8354-E82B5DC8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9D6C90-8E31-409A-9573-C258D1B2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8B32A-3788-48C9-B6DA-DA577308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9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2D65E-C335-495C-B27A-85E95C2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20AD5-2185-4B03-AA26-4755CBAA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1442E-CE47-4374-A01A-DC358755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2479D-0B33-4149-BD7F-1AA5E5CE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00E29-C97D-4C4A-811D-32062243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2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0002-4AED-4D52-92D9-E3D668C9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611824-7887-4F38-8069-3DE50D5AD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5E62C-DDAE-43A8-B97B-C68B1A5E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0D619-53D5-4C9E-9C49-B96874AB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0D17-83C6-45BC-A356-35378BF8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7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7B715-7F37-4D0C-9ED9-743754BC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7AA9B-A779-4AFB-8EA7-A492633AB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CE1D1-1E79-4F9C-BB0D-73B816C11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CCA75-4BCF-4952-BCD2-AF855E3E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21EED-4D43-4C17-AD7C-122C863B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49EF53-74DD-48EB-9A7A-7F424CD5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6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01E6F-F775-4EA9-B81A-761BFB2F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9E8B91-DB04-461F-9120-97591D3F6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A5AFF-6BCA-41F3-A277-D42099341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5AF876-C091-43DF-90C9-79325FAD3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2729CF-F368-4AFB-A3C7-5B824FEAB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BD2230-CEC2-400B-9C16-74D24C4D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FC4228-33D6-477E-9C08-514DE3A3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14C8AE-F16A-4B47-9B47-E62E2C1F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4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4C92D-51EF-47C2-B444-09BC4968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9C7F93-1482-40BC-9AEB-9BF5CA48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A8F3F-0032-4644-9BEB-167D8CF0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4CDC6E-304C-4D07-9242-2BCCA7D8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1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9EDBFE-01A4-47D3-8437-69A2D72C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A31BFD-B7CF-4F58-ACFB-76AA4D92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F8454A-F71A-4F6A-9AC4-8A9CB8F7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3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23B0D-F777-41F0-A67B-EE0771D8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E2729-8A0A-4211-A0A3-81DB8953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DCBA5B-696B-4F45-A434-F27F1BDE2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051116-3FE8-4EF6-8936-C510BCDD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27A02-7E6E-40EE-B147-8AAFB068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0AAF12-604A-488C-89FD-78586A5D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6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8AFF8-0026-4763-B787-770DE174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A4CB12-9355-4B94-B0C4-FF2E56028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018E74-3853-48B7-B0AF-EF6B67630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5255E3-70B3-4A57-B5AE-32C0A7A2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1EE262-BDF2-40C5-A2A9-FE64ED37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077B35-2D9D-412C-91B2-08CF4E1D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5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CD3EA-60BB-47B1-9772-0189370F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8B5380-4258-4901-97EC-9F230C177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ACBCE-7420-4CD9-B04A-BDEEE6A2A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8BAC-350B-4A90-9382-B8DBA50584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41B01-3A48-47BF-8388-133B92C9D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D3CCE-96EF-41BC-A97B-F834CF45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3Mm3F4" TargetMode="External"/><Relationship Id="rId3" Type="http://schemas.openxmlformats.org/officeDocument/2006/relationships/hyperlink" Target="https://disk.yandex.ru/d/UinwCLp1akeR2w" TargetMode="External"/><Relationship Id="rId7" Type="http://schemas.openxmlformats.org/officeDocument/2006/relationships/hyperlink" Target="https://disk.yandex.ru/d/GbYrUL2skypFy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3MmQiz" TargetMode="External"/><Relationship Id="rId5" Type="http://schemas.openxmlformats.org/officeDocument/2006/relationships/hyperlink" Target="https://clck.ru/3MmQiQ" TargetMode="External"/><Relationship Id="rId4" Type="http://schemas.openxmlformats.org/officeDocument/2006/relationships/hyperlink" Target="https://disk.yandex.ru/d/8oa2OW-SzQiboA" TargetMode="External"/><Relationship Id="rId9" Type="http://schemas.openxmlformats.org/officeDocument/2006/relationships/hyperlink" Target="https://disk.yandex.ru/d/Q-dB0eS0S-iYi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cprc.ru/media/media/behavior/4_&#1052;&#1077;&#1090;&#1086;&#1076;&#1080;&#1095;&#1077;&#1089;&#1082;&#1086;&#1077;_&#1087;&#1080;&#1089;&#1100;&#1084;&#1086;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cprc.ru/media/media/behavior/4_&#1052;&#1077;&#1090;&#1086;&#1076;&#1080;&#1095;&#1077;&#1089;&#1082;&#1086;&#1077;_&#1087;&#1080;&#1089;&#1100;&#1084;&#1086;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k.li/MnH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uffme.com/landing/43edu/spt2025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8bac13ceb6146b28452323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0E41B-0657-4D79-BE1F-43B22970D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5705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Актуальные </a:t>
            </a:r>
            <a:r>
              <a:rPr lang="ru-RU" sz="3600" b="1" dirty="0">
                <a:solidFill>
                  <a:schemeClr val="bg1"/>
                </a:solidFill>
              </a:rPr>
              <a:t>вопросы организации профилактической работы в образовательной </a:t>
            </a:r>
            <a:r>
              <a:rPr lang="ru-RU" sz="3600" b="1" dirty="0" smtClean="0">
                <a:solidFill>
                  <a:schemeClr val="bg1"/>
                </a:solidFill>
              </a:rPr>
              <a:t>организации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(</a:t>
            </a:r>
            <a:r>
              <a:rPr lang="ru-RU" sz="3600" dirty="0">
                <a:solidFill>
                  <a:schemeClr val="bg1"/>
                </a:solidFill>
              </a:rPr>
              <a:t>в том числе организации СПТ и проведении мотивационной компании в 2025 году)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CD9658-22D8-43B8-AFD9-BEE3DCD4E7B6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E1954-C402-4763-81E2-F3815FD89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53394" y="5313619"/>
            <a:ext cx="8438606" cy="103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bg1"/>
                </a:solidFill>
              </a:rPr>
              <a:t>Эмих</a:t>
            </a:r>
            <a:r>
              <a:rPr lang="ru-RU" b="1" i="1" dirty="0">
                <a:solidFill>
                  <a:schemeClr val="bg1"/>
                </a:solidFill>
              </a:rPr>
              <a:t> Наталья Валерьевна, заведующий Центром воспитания </a:t>
            </a:r>
            <a:r>
              <a:rPr lang="ru-RU" b="1" i="1" dirty="0" smtClean="0">
                <a:solidFill>
                  <a:schemeClr val="bg1"/>
                </a:solidFill>
              </a:rPr>
              <a:t>и психологии </a:t>
            </a:r>
            <a:r>
              <a:rPr lang="ru-RU" b="1" i="1" dirty="0">
                <a:solidFill>
                  <a:schemeClr val="bg1"/>
                </a:solidFill>
              </a:rPr>
              <a:t>КОГОАУ ДПО «ИРО Кировской </a:t>
            </a:r>
            <a:r>
              <a:rPr lang="ru-RU" b="1" i="1" dirty="0" smtClean="0">
                <a:solidFill>
                  <a:schemeClr val="bg1"/>
                </a:solidFill>
              </a:rPr>
              <a:t>области»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1" y="5959061"/>
            <a:ext cx="2242458" cy="77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 сентября 2025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6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972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СИСТЕМА ПРОФИЛАКТИЧЕСКОЙ РАБОТЫ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образовательной организации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8306" y="4544379"/>
            <a:ext cx="260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https://clck.ru/3P8pjs/</a:t>
            </a:r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5" y="1304376"/>
            <a:ext cx="5928363" cy="3049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98" y="3586020"/>
            <a:ext cx="5945017" cy="3049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6" y="5294809"/>
            <a:ext cx="1227911" cy="12279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57554" y="2662690"/>
            <a:ext cx="5312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НАВИГАТОР ДЛЯ ПЕДАГОГОВ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</a:t>
            </a:r>
            <a:r>
              <a:rPr lang="ru-RU" b="1" dirty="0">
                <a:solidFill>
                  <a:schemeClr val="bg1"/>
                </a:solidFill>
              </a:rPr>
              <a:t>вопросам профилактики безнадзорности и правонарушений несовершеннолетних</a:t>
            </a:r>
            <a:endParaRPr lang="ru-RU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293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972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СИСТЕМА ПРОФИЛАКТИЧЕСКОЙ РАБОТЫ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образовательной организации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96511" y="4510329"/>
            <a:ext cx="260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https://clck.ru/3P8pjs/</a:t>
            </a:r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94" y="5143624"/>
            <a:ext cx="1227911" cy="12279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40500" y="2769038"/>
            <a:ext cx="3151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НАВИГАТОР ДЛЯ ПЕДАГОГОВ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</a:t>
            </a:r>
            <a:r>
              <a:rPr lang="ru-RU" b="1" dirty="0">
                <a:solidFill>
                  <a:schemeClr val="bg1"/>
                </a:solidFill>
              </a:rPr>
              <a:t>вопросам профилактики безнадзорности и правонарушений несовершеннолетних</a:t>
            </a:r>
            <a:endParaRPr lang="ru-RU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786" y="1329460"/>
            <a:ext cx="87952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Функции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профилактической работы,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возложенные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на образовательную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организацию</a:t>
            </a:r>
          </a:p>
          <a:p>
            <a:pPr lvl="0"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Оказание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социально-психологической и педагогической помощи несовершеннолетним, имеющим отклонения в развитии или поведении либо проблемы в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обучении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Выявление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несовершеннолетних, находящихся в социально опасном положении,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также не посещающих или систематически пропускающих по неуважительным причинам занятия в образовательных учреждениях, принятие мер по их воспитанию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получению ими основного общего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образования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Выявление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семей, находящихся в социально опасном положении и оказание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им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помощи в обучении и воспитании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детей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Обеспечение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организации в образовательных учреждениях общедоступных спортивных секций, технических и иных кружков, клубов и привлечение к участию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них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несовершеннолетних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Осуществление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мер по реализации программ и методик, направленных на формирование законопослушного поведения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несовершеннолетних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Организация службы школьной медиации (примирения) 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13171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972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СИСТЕМА ПРОФИЛАКТИЧЕСКОЙ РАБОТЫ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образовательной организации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96511" y="4510329"/>
            <a:ext cx="260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https://clck.ru/3P8pjs/</a:t>
            </a:r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94" y="5143624"/>
            <a:ext cx="1227911" cy="12279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40500" y="2769038"/>
            <a:ext cx="3151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НАВИГАТОР ДЛЯ ПЕДАГОГОВ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</a:t>
            </a:r>
            <a:r>
              <a:rPr lang="ru-RU" b="1" dirty="0">
                <a:solidFill>
                  <a:schemeClr val="bg1"/>
                </a:solidFill>
              </a:rPr>
              <a:t>вопросам профилактики безнадзорности и правонарушений несовершеннолетних</a:t>
            </a:r>
            <a:endParaRPr lang="ru-RU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786" y="1329460"/>
            <a:ext cx="87952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Календарный план воспитательной работы, включающий блок профилактических мероприятий по направлениям формирования законопослушного поведения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несовершеннолетних</a:t>
            </a:r>
          </a:p>
          <a:p>
            <a:pPr lvl="0">
              <a:spcAft>
                <a:spcPts val="0"/>
              </a:spcAf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безнадзорности и беспризорности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детского дорожно-транспортного травматизма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безопасного пребывания несовершеннолетних в интернет-пространстве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распространения идеологии терроризма и экстремизма, гармонизация межконфессиональных, межэтнических и межличностных отношений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потребления психоактивных веществ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социально значимых заболеваний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Предупреждение преступных деяний против половой неприкосновенности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жестокого обращения с детьми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травли (буллинга) в образовательной организации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Предупреждение суицидов и суицидального поведения среди обучающихся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Формирование мотивации к участию в социально-психологическом тестировании (СПТ)</a:t>
            </a:r>
          </a:p>
        </p:txBody>
      </p:sp>
    </p:spTree>
    <p:extLst>
      <p:ext uri="{BB962C8B-B14F-4D97-AF65-F5344CB8AC3E}">
        <p14:creationId xmlns:p14="http://schemas.microsoft.com/office/powerpoint/2010/main" val="405818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972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СИСТЕМА ПРОФИЛАКТИЧЕСКОЙ РАБОТЫ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образовательной организации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0077" y="1278362"/>
            <a:ext cx="114774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Предупреждение суицидов и суицидального поведения среди обучающихся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Методическое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письмо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Профилактика суицидального поведения несовершеннолетних в образовательных организациях: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формирование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позитивного мышления и ответственного поведения»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для руководителей, педагогов-психологов (психологов в сфере образования), социальных педагогов,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классных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руководителей и иных педагогических работников общеобразовательных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и профессиональных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образовательных организаций)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0983" y="5776293"/>
            <a:ext cx="9614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ea typeface="Times New Roman" panose="02020603050405020304" pitchFamily="18" charset="0"/>
              </a:rPr>
              <a:t>Письмо Министерства просвещения Российской Федерации от 24 июля 2025 г. </a:t>
            </a:r>
            <a:r>
              <a:rPr lang="ru-RU" i="1" dirty="0">
                <a:solidFill>
                  <a:schemeClr val="bg1"/>
                </a:solidFill>
                <a:ea typeface="Times New Roman" panose="02020603050405020304" pitchFamily="18" charset="0"/>
              </a:rPr>
              <a:t>N АБ-2700/07 </a:t>
            </a:r>
            <a:endParaRPr lang="ru-RU" i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bg1"/>
                </a:solidFill>
                <a:ea typeface="Times New Roman" panose="02020603050405020304" pitchFamily="18" charset="0"/>
              </a:rPr>
              <a:t>О направлении методического письма»</a:t>
            </a:r>
          </a:p>
        </p:txBody>
      </p:sp>
      <p:pic>
        <p:nvPicPr>
          <p:cNvPr id="11" name="Рисунок 10" descr="C:\Users\User\Desktop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86" y="1881051"/>
            <a:ext cx="1661432" cy="77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2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17" y="165146"/>
            <a:ext cx="8070054" cy="134983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Методическое письмо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Профилактика суицидального поведения несовершеннолетних в образовательных организациях: </a:t>
            </a:r>
            <a:r>
              <a:rPr lang="ru-RU" sz="2000" b="1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</a:rPr>
              <a:t>позитивного мышления и ответственного поведения» 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0077" y="1382858"/>
            <a:ext cx="11477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Руководителям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образовательных организаций рекомендуется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:</a:t>
            </a:r>
          </a:p>
          <a:p>
            <a:pPr lvl="0"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привлекать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к профилактической работе советников директоров по воспитанию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взаимодействию с детскими общественными объединениями, педагогов-психологов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психологов в сфере образования), социальных педагогов, классных руководителей и иных педагогических работников;</a:t>
            </a: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взаимодействовать с медицинской организацией, в которой может быть оказана необходимая помощь обучающимся;</a:t>
            </a: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информировать участников образовательных отношений о ресурсах получения экстренной и кризисной психологической помощи путем размещения на информационных стендах, официальных цифровых ресурсах образовательных организаций: Общероссийском детском телефоне доверия 8-800-2000-122 (короткий номер 124), Горячей линии кризисной психологической помощи Министерства просвещения Российской Федерации 8-800-600-31-14, региональных горячих линиях;</a:t>
            </a: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проводить мероприятия для родителей (законных представителей) обучающихся психолого-просветительские программы по развитию благополучных детско-родительских отношений, психологическим особенностям взросления ребенка, в том числе с ограниченными возможностями здоровья, выявлению ранних признаков формирования суицидального поведения у детей и подростков;</a:t>
            </a: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учитывать основные принципы профилактики и методы, соответствующие определенным этапам профилактической работы и целевым группам, для которых они предназначены.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3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17" y="165146"/>
            <a:ext cx="8070054" cy="134983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Методическое письмо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Профилактика суицидального поведения несовершеннолетних в образовательных организациях: </a:t>
            </a:r>
            <a:r>
              <a:rPr lang="ru-RU" sz="2000" b="1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</a:rPr>
              <a:t>позитивного мышления и ответственного поведения» 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8785" y="1059311"/>
            <a:ext cx="7410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Методы профилактики суицидального поведения несовершеннолетних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97139"/>
              </p:ext>
            </p:extLst>
          </p:nvPr>
        </p:nvGraphicFramePr>
        <p:xfrm>
          <a:off x="348784" y="1346638"/>
          <a:ext cx="11660335" cy="5921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9685">
                  <a:extLst>
                    <a:ext uri="{9D8B030D-6E8A-4147-A177-3AD203B41FA5}">
                      <a16:colId xmlns:a16="http://schemas.microsoft.com/office/drawing/2014/main" val="2993787376"/>
                    </a:ext>
                  </a:extLst>
                </a:gridCol>
                <a:gridCol w="10110650">
                  <a:extLst>
                    <a:ext uri="{9D8B030D-6E8A-4147-A177-3AD203B41FA5}">
                      <a16:colId xmlns:a16="http://schemas.microsoft.com/office/drawing/2014/main" val="3730292838"/>
                    </a:ext>
                  </a:extLst>
                </a:gridCol>
              </a:tblGrid>
              <a:tr h="142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Целевые группы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5907" marT="5907" marB="59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Основные методы профилактической работы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5907" marT="5907" marB="59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409200"/>
                  </a:ext>
                </a:extLst>
              </a:tr>
              <a:tr h="1837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Дети, родители (законные представители), педагоги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5907" marT="5907" marB="59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- законодательное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регулирование по ограничению публикаций в средствах массовой 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информации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, освещающих тему суицида и суицидального поведения. Важную роль 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при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использовании данного метода играют изменения в общественных нормах и поддержка 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различных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общественных инициатив, направленных на снижение стигматизации и повышение 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осведомленности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 вышеназванной проблеме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информирование населения о важности здорового образа жизни и способах снижения рискованного поведения с использованием различных каналов: СМИ, социальных сетей, мессенджеров и родительских чатов, массовых мероприятий с обучающимися и их родителями (законными представителями)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повышение уровня психологической грамотности участников образовательных отношений, включая обучение по программам, направленным на развитие эмоционального интеллекта, формирование позитивного мышления и принципов здорового образа жизни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5907" marT="5907" marB="59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70328"/>
                  </a:ext>
                </a:extLst>
              </a:tr>
              <a:tr h="1185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Дети с признаками риска суицидального поведения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5907" marT="5907" marB="59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индивидуальная профилактическая работа, направленная на минимизацию специфических факторов риска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выявление детей группы суицидального риска (посредством наблюдения за ними в реальной жизни, в сети Интернет, при использовании диагностического инструментария)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сетевое воздействие (например, программа «равный-равному» среди подростков, где обученные волонтеры-сверстники проводят информационные сессии)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психолого-педагогическое сопровождение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5907" marT="5907" marB="59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430175"/>
                  </a:ext>
                </a:extLst>
              </a:tr>
              <a:tr h="1185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Дети, совершившие попытку суицида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5907" marT="5907" marB="59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оценка текущего состояния ребенка, включая его физическое здоровье и психическое состояние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обеспечение безопасности ребенка, в том числе предотвращение повторных попыток суицида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психологическая помощь ребенку, направленную на понимание причин, приведших к попытке, и обучение навыкам преодоления трудностей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поддержка семьи, включая консультации для родителей и других членов семьи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- постоянное наблюдение и мониторинг состояния ребенка для предотвращения повторных попыток суицида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5907" marT="5907" marB="59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953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23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17" y="165146"/>
            <a:ext cx="8070054" cy="134983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Методическое письмо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Профилактика суицидального поведения несовершеннолетних в образовательных организациях: </a:t>
            </a:r>
            <a:r>
              <a:rPr lang="ru-RU" sz="2000" b="1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</a:rPr>
              <a:t>позитивного мышления и ответственного поведения» 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8785" y="1137692"/>
            <a:ext cx="7410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Ресурсное обеспечение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профилактики суицидального поведения несовершеннолетних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991" y="1791158"/>
            <a:ext cx="1156454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Архангельская область - Региональный ресурсный центр по воспитанию и профилактике деструктивного </a:t>
            </a:r>
            <a:endParaRPr lang="ru-RU" sz="1400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поведения 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детей и молодежи ГБОУ ДПО «Дворец детского и юношеского творчества» 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- Индивидуальные карты «Мои ресурсы поддержки» - </a:t>
            </a:r>
            <a:r>
              <a:rPr lang="ru-RU" sz="1400" b="1" u="sng" dirty="0">
                <a:solidFill>
                  <a:schemeClr val="bg1"/>
                </a:solidFill>
                <a:ea typeface="Times New Roman" panose="02020603050405020304" pitchFamily="18" charset="0"/>
                <a:hlinkClick r:id="rId3"/>
              </a:rPr>
              <a:t>https://disk.yandex.ru/d/UinwCLp1akeR2w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- Смотр-конкурс стендов с присоединением «Сделай правильный </a:t>
            </a: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выбор»</a:t>
            </a: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sz="1400" b="1" u="sng" dirty="0">
                <a:solidFill>
                  <a:schemeClr val="bg1"/>
                </a:solidFill>
                <a:ea typeface="Times New Roman" panose="02020603050405020304" pitchFamily="18" charset="0"/>
                <a:hlinkClick r:id="rId4"/>
              </a:rPr>
              <a:t>://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  <a:hlinkClick r:id="rId4"/>
              </a:rPr>
              <a:t>disk.yandex.ru/d/8oa2OW-SzQiboA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Забайкальский край - ГУ «Забайкальский краевой Центр психолого-педагогической, медицинской и социальной помощи «Семья» -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- Краевая акция «Прекрасное рядом», направленная на создание условий для стимулирования познавательной активности, творческого потенциала, укрепления и поддержания психологического здоровья, развития личностных ресурсов обучающихся образовательных организаций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u="sng" dirty="0">
                <a:solidFill>
                  <a:schemeClr val="bg1"/>
                </a:solidFill>
                <a:ea typeface="Times New Roman" panose="02020603050405020304" pitchFamily="18" charset="0"/>
                <a:hlinkClick r:id="rId5"/>
              </a:rPr>
              <a:t>https://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  <a:hlinkClick r:id="rId5"/>
              </a:rPr>
              <a:t>clck.ru/3MmQiQ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- Месячник антинаркотической направленности и популяризации здорового образа жизни «Марафон здоровья»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u="sng" dirty="0">
                <a:solidFill>
                  <a:schemeClr val="bg1"/>
                </a:solidFill>
                <a:ea typeface="Times New Roman" panose="02020603050405020304" pitchFamily="18" charset="0"/>
                <a:hlinkClick r:id="rId6"/>
              </a:rPr>
              <a:t>https://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  <a:hlinkClick r:id="rId6"/>
              </a:rPr>
              <a:t>clck.ru/3MmQiz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- Опыт эффективного межведомственного взаимодействия в рамках акции «Ярмарка здоровья», направленной на профилактику безнадзорности и правонарушений, пропаганду здорового образа жизни у обучающихся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u="sng" dirty="0">
                <a:solidFill>
                  <a:schemeClr val="bg1"/>
                </a:solidFill>
                <a:ea typeface="Times New Roman" panose="02020603050405020304" pitchFamily="18" charset="0"/>
                <a:hlinkClick r:id="rId7"/>
              </a:rPr>
              <a:t>https://disk.yandex.ru/d/GbYrUL2skypFyg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Республика Карелия - ГБОУ РК «Центр диагностики и консультирования»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- рабочая программа «Развитие жизненных ценностей и социальной ответственности детей, подростков и юношества» по развитию представлений о жизненных ценностях, формированию социально ответственного поведения детей, подростков и юношества, профилактике негативных </a:t>
            </a: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явлений</a:t>
            </a: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  <a:hlinkClick r:id="rId8"/>
              </a:rPr>
              <a:t>https</a:t>
            </a:r>
            <a:r>
              <a:rPr lang="ru-RU" sz="1400" b="1" u="sng" dirty="0">
                <a:solidFill>
                  <a:schemeClr val="bg1"/>
                </a:solidFill>
                <a:ea typeface="Times New Roman" panose="02020603050405020304" pitchFamily="18" charset="0"/>
                <a:hlinkClick r:id="rId8"/>
              </a:rPr>
              <a:t>://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  <a:hlinkClick r:id="rId8"/>
              </a:rPr>
              <a:t>clck.ru/3Mm3F4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Кемеровская область – Кузбасс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>- Мультимедийная дидактическая игра «Твой выбор - выбор будущего!» по формированию у обучающихся навыков жизнестойкости, стрессоустойчивости, воспитания культуры </a:t>
            </a: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общения</a:t>
            </a: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  <a:hlinkClick r:id="rId9"/>
              </a:rPr>
              <a:t>https</a:t>
            </a:r>
            <a:r>
              <a:rPr lang="ru-RU" sz="1400" b="1" u="sng" dirty="0">
                <a:solidFill>
                  <a:schemeClr val="bg1"/>
                </a:solidFill>
                <a:ea typeface="Times New Roman" panose="02020603050405020304" pitchFamily="18" charset="0"/>
                <a:hlinkClick r:id="rId9"/>
              </a:rPr>
              <a:t>://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  <a:hlinkClick r:id="rId9"/>
              </a:rPr>
              <a:t>disk.yandex.ru/d/Q-dB0eS0S-iYiw</a:t>
            </a:r>
            <a:r>
              <a:rPr lang="ru-RU" sz="1400" b="1" u="sng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1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17" y="165146"/>
            <a:ext cx="8070054" cy="134983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Методическое письмо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Профилактика суицидального поведения несовершеннолетних в образовательных организациях: </a:t>
            </a:r>
            <a:r>
              <a:rPr lang="ru-RU" sz="2000" b="1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</a:rPr>
              <a:t>позитивного мышления и ответственного поведения» 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8785" y="1137692"/>
            <a:ext cx="7410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Ресурсное обеспечение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профилактики суицидального поведения несовершеннолетних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991" y="1791158"/>
            <a:ext cx="1156454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Рекомендации по проведению в образовательных организациях с обучающимися профилактических </a:t>
            </a:r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мероприятий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, направленных на формирование у них позитивного мышления, принципов здорового образа </a:t>
            </a:r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жизни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, предупреждение суицидального поведения - М.: ФГБУ "Центр защиты прав и интересов детей", </a:t>
            </a:r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2023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- 10 с.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  <a:hlinkClick r:id="rId3"/>
              </a:rPr>
              <a:t>https://fcprc.ru/media/media/behavior/4_Методическое_письмо.pdf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Методические рекомендации по организации профилактической работы в образовательных организациях высшего образования, реализуемых </a:t>
            </a:r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рамках учебного процесса, а также общевоспитательных, патриотических и досуговых мероприятий.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- под общ. ред. Чурилова С.А. - Москва, Ростов-на-Дону, 2022 г. - с. 30. Письмо </a:t>
            </a: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от 2 марта 2023 г. N МН-6/326</a:t>
            </a:r>
          </a:p>
          <a:p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Рекомендации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по вопросам совершенствования организации и проведения индивидуальной профилактической работы в отношении несовершеннолетних обучающихся образовательных организаций высшего образования и взаимодействия с органами и учреждениями системы профилактики безнадзорности и правонарушений несовершеннолетних Рекомендации разработаны </a:t>
            </a: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совместно с МВД России и </a:t>
            </a: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Минпросвещения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в рамках исполнения пункта 5 раздела II протокола заочного голосования членов Правительственной комиссии по делам несовершеннолетних и защите их прав от 30 марта 2022 г. N 32 Письмо </a:t>
            </a: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от 19 июня 2023 г.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N </a:t>
            </a: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МН-6/1150-КМ</a:t>
            </a:r>
          </a:p>
          <a:p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Методические материалы по проведению профилактических мероприятий с обучающимися образовательных организаций, направленные на формирование у них позитивного мышления, принципов здорового образа жизни, предупреждение суицидального поведения: "Позитивное мышление, эмоции, жизнестойкость: учимся управлять собой"/Авторы-составители: Бочкова В.В., Дубровский Р.Г. Под ред. Артамоновой Е.Г. - М.: ФГБУ "Центр защиты прав и интересов детей", 2024. - 28 с. clck.ru/3MkAJm</a:t>
            </a:r>
          </a:p>
        </p:txBody>
      </p:sp>
    </p:spTree>
    <p:extLst>
      <p:ext uri="{BB962C8B-B14F-4D97-AF65-F5344CB8AC3E}">
        <p14:creationId xmlns:p14="http://schemas.microsoft.com/office/powerpoint/2010/main" val="257539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17" y="165146"/>
            <a:ext cx="8070054" cy="134983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Методическое письмо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Профилактика суицидального поведения несовершеннолетних в образовательных организациях: </a:t>
            </a:r>
            <a:r>
              <a:rPr lang="ru-RU" sz="2000" b="1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</a:rPr>
              <a:t>позитивного мышления и ответственного поведения» 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8785" y="1137692"/>
            <a:ext cx="7410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Ресурсное обеспечение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профилактики суицидального поведения несовершеннолетних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991" y="1791158"/>
            <a:ext cx="1156454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Рекомендации по проведению в образовательных организациях с обучающимися профилактических </a:t>
            </a:r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мероприятий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, направленных на формирование у них позитивного мышления, принципов здорового образа </a:t>
            </a:r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жизни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, предупреждение суицидального поведения - М.: ФГБУ "Центр защиты прав и интересов детей", </a:t>
            </a:r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2023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- 10 с.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  <a:hlinkClick r:id="rId3"/>
              </a:rPr>
              <a:t>https://fcprc.ru/media/media/behavior/4_Методическое_письмо.pdf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Методические рекомендации по организации профилактической работы в образовательных организациях высшего образования, реализуемых </a:t>
            </a:r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рамках учебного процесса, а также общевоспитательных, патриотических и досуговых мероприятий.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- под общ. ред. Чурилова С.А. - Москва, Ростов-на-Дону, 2022 г. - с. 30. Письмо </a:t>
            </a: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от 2 марта 2023 г. N МН-6/326</a:t>
            </a:r>
          </a:p>
          <a:p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Рекомендации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по вопросам совершенствования организации и проведения индивидуальной профилактической работы в отношении несовершеннолетних обучающихся образовательных организаций высшего образования и взаимодействия с органами и учреждениями системы профилактики безнадзорности и правонарушений несовершеннолетних Рекомендации разработаны </a:t>
            </a: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совместно с МВД России и </a:t>
            </a: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Минпросвещения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в рамках исполнения пункта 5 раздела II протокола заочного голосования членов Правительственной комиссии по делам несовершеннолетних и защите их прав от 30 марта 2022 г. N 32 Письмо </a:t>
            </a: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от 19 июня 2023 г.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N </a:t>
            </a: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МН-6/1150-КМ</a:t>
            </a:r>
          </a:p>
          <a:p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Методические материалы по проведению профилактических мероприятий с обучающимися образовательных организаций, направленные на формирование у них позитивного мышления, принципов здорового образа жизни, предупреждение суицидального поведения: "Позитивное мышление, эмоции, жизнестойкость: учимся управлять собой"/Авторы-составители: Бочкова В.В., Дубровский Р.Г. Под ред. Артамоновой Е.Г. - М.: ФГБУ "Центр защиты прав и интересов детей", 2024. - 28 с. clck.ru/3MkAJm</a:t>
            </a:r>
          </a:p>
        </p:txBody>
      </p:sp>
    </p:spTree>
    <p:extLst>
      <p:ext uri="{BB962C8B-B14F-4D97-AF65-F5344CB8AC3E}">
        <p14:creationId xmlns:p14="http://schemas.microsoft.com/office/powerpoint/2010/main" val="30456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972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СИСТЕМА ПРОФИЛАКТИЧЕСКОЙ РАБОТЫ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образовательной организации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96511" y="4510329"/>
            <a:ext cx="260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https://clck.ru/3P8pjs/</a:t>
            </a:r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94" y="5143624"/>
            <a:ext cx="1227911" cy="12279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40500" y="2769038"/>
            <a:ext cx="3151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НАВИГАТОР ДЛЯ ПЕДАГОГОВ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</a:t>
            </a:r>
            <a:r>
              <a:rPr lang="ru-RU" b="1" dirty="0">
                <a:solidFill>
                  <a:schemeClr val="bg1"/>
                </a:solidFill>
              </a:rPr>
              <a:t>вопросам профилактики безнадзорности и правонарушений несовершеннолетних</a:t>
            </a:r>
            <a:endParaRPr lang="ru-RU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786" y="1329460"/>
            <a:ext cx="87952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Календарный план воспитательной работы, включающий блок профилактических мероприятий по направлениям формирования законопослушного поведения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несовершеннолетних</a:t>
            </a:r>
          </a:p>
          <a:p>
            <a:pPr lvl="0">
              <a:spcAft>
                <a:spcPts val="0"/>
              </a:spcAf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безнадзорности и беспризорности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детского дорожно-транспортного травматизма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безопасного пребывания несовершеннолетних в интернет-пространстве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распространения идеологии терроризма и экстремизма, гармонизация межконфессиональных, межэтнических и межличностных отношений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потребления психоактивных веществ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социально значимых заболеваний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Предупреждение преступных деяний против половой неприкосновенности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жестокого обращения с детьми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Профилактика травли (буллинга) в образовательной организации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Предупреждение суицидов и суицидального поведения среди обучающихся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Формирование мотивации к участию в социально-психологическом тестировании (СПТ)</a:t>
            </a:r>
          </a:p>
        </p:txBody>
      </p:sp>
    </p:spTree>
    <p:extLst>
      <p:ext uri="{BB962C8B-B14F-4D97-AF65-F5344CB8AC3E}">
        <p14:creationId xmlns:p14="http://schemas.microsoft.com/office/powerpoint/2010/main" val="202039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869" y="766922"/>
            <a:ext cx="7981950" cy="4958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Повестка: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123109"/>
              </p:ext>
            </p:extLst>
          </p:nvPr>
        </p:nvGraphicFramePr>
        <p:xfrm>
          <a:off x="348786" y="1355362"/>
          <a:ext cx="8603625" cy="5103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00">
                  <a:extLst>
                    <a:ext uri="{9D8B030D-6E8A-4147-A177-3AD203B41FA5}">
                      <a16:colId xmlns:a16="http://schemas.microsoft.com/office/drawing/2014/main" val="3409644227"/>
                    </a:ext>
                  </a:extLst>
                </a:gridCol>
                <a:gridCol w="8255725">
                  <a:extLst>
                    <a:ext uri="{9D8B030D-6E8A-4147-A177-3AD203B41FA5}">
                      <a16:colId xmlns:a16="http://schemas.microsoft.com/office/drawing/2014/main" val="269230314"/>
                    </a:ext>
                  </a:extLst>
                </a:gridCol>
              </a:tblGrid>
              <a:tr h="145044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Организация профилактической работы в общеобразовательной организации в рамках Месячника безопасности (сентябрь 2025 года):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общие вопросы организации профилактической работы;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использование Навигатора для педагогов по вопросам профилактики безнадзорности и правонарушений несовершеннолетних (сайт ИРО Кировской области);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предоставление информации об участии в мероприятиях Месячника.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192158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Профилактика суицидального поведения несовершеннолетних в образовательных организациях: формирование позитивного мышления и ответственного поведения: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рассмотрение содержания письма </a:t>
                      </a: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</a:rPr>
                        <a:t>Минпросвещения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 России от 24.07.2025 № АБ-2700/07 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28304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Организация социально-психологического тестирования обучающихся в общеобразовательных и профессиональных образовательных организациях Кировской области и проведение мотивационной компании в 2025 году: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организационно-методическое сопровождение проведения СПТ;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информационные ресурсы проведения разъяснительной работы с родителями и мотивационной компании среди обучающихся;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особенности проведения СПТ обучающихся с ОВЗ.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32" marR="5123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7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656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17" y="274638"/>
            <a:ext cx="8070054" cy="17038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Организация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проведение </a:t>
            </a:r>
            <a:r>
              <a:rPr lang="ru-RU" sz="2000" b="1" dirty="0">
                <a:solidFill>
                  <a:schemeClr val="bg1"/>
                </a:solidFill>
              </a:rPr>
              <a:t>социально-психологического тестирования обучающихся в общеобразовательных и профессиональных образовательных организациях Кировской </a:t>
            </a:r>
            <a:r>
              <a:rPr lang="ru-RU" sz="2000" b="1" dirty="0" smtClean="0">
                <a:solidFill>
                  <a:schemeClr val="bg1"/>
                </a:solidFill>
              </a:rPr>
              <a:t>области, направленного </a:t>
            </a:r>
            <a:r>
              <a:rPr lang="ru-RU" sz="2000" b="1" dirty="0">
                <a:solidFill>
                  <a:schemeClr val="bg1"/>
                </a:solidFill>
              </a:rPr>
              <a:t>на профилактику незаконного потребления наркотических средств и психотропных </a:t>
            </a:r>
            <a:r>
              <a:rPr lang="ru-RU" sz="2000" b="1" dirty="0" smtClean="0">
                <a:solidFill>
                  <a:schemeClr val="bg1"/>
                </a:solidFill>
              </a:rPr>
              <a:t>веществ, </a:t>
            </a:r>
            <a:r>
              <a:rPr lang="ru-RU" sz="2000" b="1" dirty="0">
                <a:solidFill>
                  <a:schemeClr val="bg1"/>
                </a:solidFill>
              </a:rPr>
              <a:t>в 2025/2026 учебном </a:t>
            </a:r>
            <a:r>
              <a:rPr lang="ru-RU" sz="2000" b="1" dirty="0" smtClean="0">
                <a:solidFill>
                  <a:schemeClr val="bg1"/>
                </a:solidFill>
              </a:rPr>
              <a:t>году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73" y="1863492"/>
            <a:ext cx="924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Распоряжение Министерства образования Кировской области от 04.09.2025 № 1103  </a:t>
            </a:r>
            <a:endParaRPr lang="ru-RU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04" y="2376086"/>
            <a:ext cx="116520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Нормативные правовые акты:</a:t>
            </a:r>
            <a:endParaRPr lang="ru-RU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Приказ Министерства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просвещения Российской Федерации от 20 февраля 2020 г.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№ 59 «Об утверждении Порядка проведения социально-психологического тестирования лиц, обучающихся в общеобразовательных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организациях и профессиональных образовательных организациях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»,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с учетом единства сроков проведения тестирования, утвержденных приказом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от 19 сентября 2023 года № 703 «О внесении изменений в приказ Министерства просвещения Российской Федерации от 20 февраля 2020 г.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№ 59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Об утверждении Порядка проведения социально-психологического тестирования лиц, обучающихся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общеобразовательных организациях и профессиональных образовательных организациях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»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Приказ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Министерства здравоохранения Российской Федерации от 25 апреля 2025 г. № 256н «Об утверждении Порядка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22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17" y="274638"/>
            <a:ext cx="8070054" cy="17038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Организация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проведение </a:t>
            </a:r>
            <a:r>
              <a:rPr lang="ru-RU" sz="2000" b="1" dirty="0">
                <a:solidFill>
                  <a:schemeClr val="bg1"/>
                </a:solidFill>
              </a:rPr>
              <a:t>социально-психологического тестирования обучающихся в общеобразовательных и профессиональных образовательных организациях Кировской </a:t>
            </a:r>
            <a:r>
              <a:rPr lang="ru-RU" sz="2000" b="1" dirty="0" smtClean="0">
                <a:solidFill>
                  <a:schemeClr val="bg1"/>
                </a:solidFill>
              </a:rPr>
              <a:t>области, направленного </a:t>
            </a:r>
            <a:r>
              <a:rPr lang="ru-RU" sz="2000" b="1" dirty="0">
                <a:solidFill>
                  <a:schemeClr val="bg1"/>
                </a:solidFill>
              </a:rPr>
              <a:t>на профилактику незаконного потребления наркотических средств и психотропных </a:t>
            </a:r>
            <a:r>
              <a:rPr lang="ru-RU" sz="2000" b="1" dirty="0" smtClean="0">
                <a:solidFill>
                  <a:schemeClr val="bg1"/>
                </a:solidFill>
              </a:rPr>
              <a:t>веществ, </a:t>
            </a:r>
            <a:r>
              <a:rPr lang="ru-RU" sz="2000" b="1" dirty="0">
                <a:solidFill>
                  <a:schemeClr val="bg1"/>
                </a:solidFill>
              </a:rPr>
              <a:t>в 2025/2026 учебном </a:t>
            </a:r>
            <a:r>
              <a:rPr lang="ru-RU" sz="2000" b="1" dirty="0" smtClean="0">
                <a:solidFill>
                  <a:schemeClr val="bg1"/>
                </a:solidFill>
              </a:rPr>
              <a:t>году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73" y="1863492"/>
            <a:ext cx="924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Распоряжение Министерства образования Кировской области от 04.09.2025 № 1103  </a:t>
            </a:r>
            <a:endParaRPr lang="ru-RU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04" y="2376086"/>
            <a:ext cx="116520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Сроки проведения СПТ в 2025/2026 учебном году:</a:t>
            </a:r>
          </a:p>
          <a:p>
            <a:pPr indent="450215"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1 сентября по 1 октября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проведение информационно-разъяснительной кампании с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родителями или иными законными представителями обучающихся и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мотивационной работы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с обучающимися в образовательных организациях Кировской области для повышения активности участия и снижения количества отказов от СПТ и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ПМО</a:t>
            </a: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15 сентября по 15 октября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проведение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СПТ 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трехдневный срок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со дня проведения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СПТ - направление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акта передачи результатов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тестирования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15 декабря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направление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в медицинскую организацию, проводящую осмотры,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поименных списков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обучающихся для прохождения ПМО,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сформированных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на основании согласия на включение обучающегося в такой поименный список (пункт 8 Порядка ПМО);</a:t>
            </a: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января по май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оказание содействия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в организации ПМО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обучающихся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результатам проведения СПТ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разработка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реализация мероприятий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по оказанию психолого-педагогической помощи и коррекционному сопровождению обучающихся, отнесенных к «группе риска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17" y="274638"/>
            <a:ext cx="8070054" cy="17038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Организация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проведение </a:t>
            </a:r>
            <a:r>
              <a:rPr lang="ru-RU" sz="2000" b="1" dirty="0">
                <a:solidFill>
                  <a:schemeClr val="bg1"/>
                </a:solidFill>
              </a:rPr>
              <a:t>социально-психологического тестирования обучающихся в общеобразовательных и профессиональных образовательных организациях Кировской </a:t>
            </a:r>
            <a:r>
              <a:rPr lang="ru-RU" sz="2000" b="1" dirty="0" smtClean="0">
                <a:solidFill>
                  <a:schemeClr val="bg1"/>
                </a:solidFill>
              </a:rPr>
              <a:t>области, направленного </a:t>
            </a:r>
            <a:r>
              <a:rPr lang="ru-RU" sz="2000" b="1" dirty="0">
                <a:solidFill>
                  <a:schemeClr val="bg1"/>
                </a:solidFill>
              </a:rPr>
              <a:t>на профилактику незаконного потребления наркотических средств и психотропных </a:t>
            </a:r>
            <a:r>
              <a:rPr lang="ru-RU" sz="2000" b="1" dirty="0" smtClean="0">
                <a:solidFill>
                  <a:schemeClr val="bg1"/>
                </a:solidFill>
              </a:rPr>
              <a:t>веществ, </a:t>
            </a:r>
            <a:r>
              <a:rPr lang="ru-RU" sz="2000" b="1" dirty="0">
                <a:solidFill>
                  <a:schemeClr val="bg1"/>
                </a:solidFill>
              </a:rPr>
              <a:t>в 2025/2026 учебном </a:t>
            </a:r>
            <a:r>
              <a:rPr lang="ru-RU" sz="2000" b="1" dirty="0" smtClean="0">
                <a:solidFill>
                  <a:schemeClr val="bg1"/>
                </a:solidFill>
              </a:rPr>
              <a:t>году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73" y="1863492"/>
            <a:ext cx="924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Распоряжение Министерства образования Кировской области от 04.09.2025 № 1103  </a:t>
            </a:r>
            <a:endParaRPr lang="ru-RU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04" y="2376086"/>
            <a:ext cx="116520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Методическая основа проведения СПТ в 2025/2026 учебном году:</a:t>
            </a:r>
          </a:p>
          <a:p>
            <a:pPr indent="450215"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Информационно-разъяснительная кампания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с родителями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и мотивационная работа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с обучающимися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!!! информационные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методические материалы, разработанные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России,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Институтом изучения детства, семьи и воспитания, КОГОАУ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ДПО «ИРО Кировской области (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hlinkClick r:id="rId3"/>
              </a:rPr>
              <a:t>https://clk.li/MnHR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); </a:t>
            </a:r>
          </a:p>
          <a:p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Проведение СПТ</a:t>
            </a: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!!! методические рекомендации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по применению единой методики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тестирования, письма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от 6 марта 2023 г. № 07-1139дсп, от 18 июля 2024 г. № 07-3368 (изменения и дополнения), от 26 сентября 2024 г.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№ 07-4678 (изменения и дополнения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Реализация мероприятий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по оказанию психолого-педагогической помощи и коррекционному сопровождению обучающихся, отнесенных к «группе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риска»</a:t>
            </a: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!!! методические рекомендации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«Организация деятельности образовательных организаций, направленной на профилактику употребления психоактивных веществ, пропаганду здорового образа жизни среди обучающихся (на основе результатов социально-психологического тестирования)», письмо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от 8 октября 2024 г.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№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07-4851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2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17" y="274638"/>
            <a:ext cx="8070054" cy="17038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Организация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проведение </a:t>
            </a:r>
            <a:r>
              <a:rPr lang="ru-RU" sz="2000" b="1" dirty="0">
                <a:solidFill>
                  <a:schemeClr val="bg1"/>
                </a:solidFill>
              </a:rPr>
              <a:t>социально-психологического тестирования обучающихся в общеобразовательных и профессиональных образовательных организациях Кировской </a:t>
            </a:r>
            <a:r>
              <a:rPr lang="ru-RU" sz="2000" b="1" dirty="0" smtClean="0">
                <a:solidFill>
                  <a:schemeClr val="bg1"/>
                </a:solidFill>
              </a:rPr>
              <a:t>области, направленного </a:t>
            </a:r>
            <a:r>
              <a:rPr lang="ru-RU" sz="2000" b="1" dirty="0">
                <a:solidFill>
                  <a:schemeClr val="bg1"/>
                </a:solidFill>
              </a:rPr>
              <a:t>на профилактику незаконного потребления наркотических средств и психотропных </a:t>
            </a:r>
            <a:r>
              <a:rPr lang="ru-RU" sz="2000" b="1" dirty="0" smtClean="0">
                <a:solidFill>
                  <a:schemeClr val="bg1"/>
                </a:solidFill>
              </a:rPr>
              <a:t>веществ, </a:t>
            </a:r>
            <a:r>
              <a:rPr lang="ru-RU" sz="2000" b="1" dirty="0">
                <a:solidFill>
                  <a:schemeClr val="bg1"/>
                </a:solidFill>
              </a:rPr>
              <a:t>в 2025/2026 учебном </a:t>
            </a:r>
            <a:r>
              <a:rPr lang="ru-RU" sz="2000" b="1" dirty="0" smtClean="0">
                <a:solidFill>
                  <a:schemeClr val="bg1"/>
                </a:solidFill>
              </a:rPr>
              <a:t>году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73" y="1863492"/>
            <a:ext cx="924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Распоряжение Министерства образования Кировской области от 04.09.2025 № 1103  </a:t>
            </a:r>
            <a:endParaRPr lang="ru-RU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04" y="2376086"/>
            <a:ext cx="116520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Методическая основа проведения СПТ в 2025/2026 учебном году:</a:t>
            </a:r>
          </a:p>
          <a:p>
            <a:pPr indent="450215"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Тестирование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обучающихся с ограниченными возможностями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здоровья</a:t>
            </a:r>
          </a:p>
          <a:p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!!! методические рекомендации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по применению единой методики тестирования обучающихся с ограниченными возможностями здоровья,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разработанные для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проведения тестирования лиц подросткового и юношеского возраста с 13 лет, относящихся к следующим группам обучающихся с ограниченными возможностями здоровья: с нарушениями зрения (слабовидящие), с нарушениями слуха (слабослышащие), с нарушениями опорно-двигательного аппарата, и не имеющих нарушений интеллекта, письмо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от 26 июня 2025 г.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№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3000-дсп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8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73" y="1863492"/>
            <a:ext cx="924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Распоряжение Министерства образования Кировской области от 04.09.2025 № 1103  </a:t>
            </a:r>
            <a:endParaRPr lang="ru-RU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058"/>
            <a:ext cx="9180056" cy="51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73" y="1863492"/>
            <a:ext cx="924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Распоряжение Министерства образования Кировской области от 04.09.2025 № 1103  </a:t>
            </a:r>
            <a:endParaRPr lang="ru-RU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" y="1672046"/>
            <a:ext cx="9254409" cy="52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4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" y="1637211"/>
            <a:ext cx="9297876" cy="52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6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136"/>
            <a:ext cx="9217536" cy="51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40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336"/>
            <a:ext cx="9234956" cy="51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7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136"/>
            <a:ext cx="9217536" cy="51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0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869" y="191589"/>
            <a:ext cx="7981950" cy="139337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Указ Президента РФ от 17 мая 2023 г. № 358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</a:t>
            </a:r>
            <a:r>
              <a:rPr lang="ru-RU" sz="3200" b="1" dirty="0">
                <a:solidFill>
                  <a:schemeClr val="bg1"/>
                </a:solidFill>
              </a:rPr>
              <a:t>О Стратегии комплексной безопасности детей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 </a:t>
            </a:r>
            <a:r>
              <a:rPr lang="ru-RU" sz="3200" b="1" dirty="0">
                <a:solidFill>
                  <a:schemeClr val="bg1"/>
                </a:solidFill>
              </a:rPr>
              <a:t>Российской Федерации на период до 2030 года»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222" y="1655347"/>
            <a:ext cx="8943703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Главные цели обеспечения комплексной безопасности детей:</a:t>
            </a:r>
            <a:endParaRPr lang="ru-RU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снижение уровня детской смертности и травматизма, сохранение здоровья детей;</a:t>
            </a:r>
            <a:endParaRPr lang="ru-RU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защита и обеспечение интересов детей и семей с детьми во всех сферах жизнедеятельности;</a:t>
            </a:r>
            <a:endParaRPr lang="ru-RU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гармонично развитой и социально ответственной личности на основе традиционных российских духовно-нравственных ценностей, исторических и национально-культурных традиций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стратегии:</a:t>
            </a:r>
            <a:endParaRPr lang="ru-RU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сбережение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детей, укрепление благополучия семей с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современной безопасной инфраструктуры для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6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преступлений, совершаемых несовершеннолетними </a:t>
            </a:r>
            <a:endParaRPr lang="ru-RU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endParaRPr lang="ru-RU" sz="16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безопасной информационной среды для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института семьи, сохранение и поддержка традиционных </a:t>
            </a:r>
            <a:endParaRPr lang="ru-RU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российских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духовно-нравственных, в том числе семейных,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26323" y="3980006"/>
            <a:ext cx="428638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i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1200" b="1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одно из приоритетных направлений в жизни государства, общества – вопрос безопасности детей как основы их гармоничного свободного развития и позитивной социализации, а следовательно, и обеспечения устойчивости и </a:t>
            </a:r>
            <a:r>
              <a:rPr lang="ru-RU" sz="1200" b="1" i="1" kern="18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прирастания</a:t>
            </a:r>
            <a:r>
              <a:rPr lang="ru-RU" sz="1200" b="1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потенциала страны»</a:t>
            </a:r>
            <a:endParaRPr lang="ru-RU" sz="1200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b="1" i="1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sz="1200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Гусев, директор ФГБУ «Центр защиты прав и интересов детей», кандидат педагогических наук</a:t>
            </a:r>
            <a:endParaRPr lang="ru-RU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86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" y="1671082"/>
            <a:ext cx="9210415" cy="51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03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255"/>
            <a:ext cx="9217536" cy="51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47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172945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white"/>
                </a:solidFill>
              </a:rPr>
              <a:t>Организация и проведение социально-психологического тестирования обучающихся в общеобразовательных и профессиональных образовательных организациях Кировской области, направленного на профилактику незаконного потребления наркотических средств и психотропных веществ, в 2025/2026 учебном году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98" y="3586020"/>
            <a:ext cx="5945017" cy="3049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872" y="5338352"/>
            <a:ext cx="1227911" cy="12279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57554" y="2662690"/>
            <a:ext cx="5312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НАВИГАТОР ДЛЯ ПЕДАГОГОВ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>
                <a:solidFill>
                  <a:schemeClr val="bg1"/>
                </a:solidFill>
              </a:rPr>
              <a:t>вопросам профилактики безнадзорности и правонарушений несовершеннолетних</a:t>
            </a:r>
            <a:endParaRPr lang="ru-RU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64949"/>
            <a:ext cx="89872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12 сентября 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2025 14-00</a:t>
            </a:r>
          </a:p>
          <a:p>
            <a:pPr indent="449580">
              <a:spcAft>
                <a:spcPts val="0"/>
              </a:spcAft>
            </a:pPr>
            <a:r>
              <a:rPr lang="ru-RU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В</a:t>
            </a:r>
            <a:r>
              <a:rPr lang="ru-RU" b="1" dirty="0" err="1" smtClean="0">
                <a:solidFill>
                  <a:schemeClr val="bg1"/>
                </a:solidFill>
                <a:ea typeface="Times New Roman" panose="02020603050405020304" pitchFamily="18" charset="0"/>
              </a:rPr>
              <a:t>ебинар</a:t>
            </a: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по вопросам проведения социально-психологического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тестирования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обучающихся в общеобразовательных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организациях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, профессиональных образовательных организациях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организациях высшего образования, расположенных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на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 территории Кировской области, в 2025/2026 учебном году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Целевая аудитория: </a:t>
            </a:r>
          </a:p>
          <a:p>
            <a:pPr indent="449580"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специалисты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органов местного самоуправления,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осуществляющие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управление в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сфере</a:t>
            </a: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бразования, ответственные за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проведение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СПТ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специалисты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образовательных организаций, 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        ответственные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за проведение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СПТ 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  <a:hlinkClick r:id="rId5"/>
              </a:rPr>
              <a:t>https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hlinkClick r:id="rId5"/>
              </a:rPr>
              <a:t>://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  <a:hlinkClick r:id="rId5"/>
              </a:rPr>
              <a:t>pruffme.com/landing/43edu/spt2025</a:t>
            </a:r>
            <a:endParaRPr lang="ru-RU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5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869" y="191589"/>
            <a:ext cx="7981950" cy="139337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Указ Президента РФ от 17 мая 2023 г. № 358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</a:t>
            </a:r>
            <a:r>
              <a:rPr lang="ru-RU" sz="3200" b="1" dirty="0">
                <a:solidFill>
                  <a:schemeClr val="bg1"/>
                </a:solidFill>
              </a:rPr>
              <a:t>О Стратегии комплексной безопасности детей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 </a:t>
            </a:r>
            <a:r>
              <a:rPr lang="ru-RU" sz="3200" b="1" dirty="0">
                <a:solidFill>
                  <a:schemeClr val="bg1"/>
                </a:solidFill>
              </a:rPr>
              <a:t>Российской Федерации на период до 2030 года»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222" y="1655347"/>
            <a:ext cx="1182977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популяризация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здорового образа 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обучение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 навыкам безопасного поведения на дорогах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профилактика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правонарушений несовершеннолетних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распространение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экстремистской идеологии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реализация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программ, направленных на профилактику преступлений, совершаемых несовершеннолетними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Приоритетные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психологически благоприятной образовательной среды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психологической помощи для детей в кризисных ситуациях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преодоление конфликтов в образовательных организациях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ресурсов системы медиации и примирения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социального сиротства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и повышение квалификации педагогов по формированию навыков работы с трудными ситуациями у детей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экстренной и анонимной психологической помощи несовершеннолетним и их родителям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родительским сообществом в рамках просветительской и организационной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8694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17315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МЕСЯЧНИК </a:t>
            </a:r>
            <a:r>
              <a:rPr lang="ru-RU" sz="3200" b="1" dirty="0">
                <a:solidFill>
                  <a:schemeClr val="bg1"/>
                </a:solidFill>
              </a:rPr>
              <a:t>БЕЗОПАСНОСТИ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общеобразовательных и профессиональных образовательных организациях Кировской области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8 – 30 сентября 2025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6275" y="6470022"/>
            <a:ext cx="1356416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по профилактике безнадзорности и правонарушений </a:t>
            </a:r>
            <a:r>
              <a:rPr lang="ru-RU" i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i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786" y="2698377"/>
            <a:ext cx="11681849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3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актуализировать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развить представления у обучающихся о безопасности жизнедеятельности в образовательной организации и за ее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пределами</a:t>
            </a:r>
          </a:p>
          <a:p>
            <a:pPr lvl="0" algn="just" fontAlgn="base">
              <a:lnSpc>
                <a:spcPct val="13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способствовать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воспитанию у обучающихся ценностного отношения к жизни и здоровью – своему и окружающих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</a:p>
          <a:p>
            <a:pPr lvl="0" algn="just" fontAlgn="base">
              <a:lnSpc>
                <a:spcPct val="13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содействовать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созданию условий для формирования интереса к соблюдению правил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 lvl="0" algn="just" fontAlgn="base">
              <a:lnSpc>
                <a:spcPct val="13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способствовать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совершенствованию правового, нравственного поведения, понимания задач безопасности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жизнедеятельности, формированию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взглядов, убеждений, идеалов, жизненной позиции, согласующихся со Стратегией национальной безопасности Российской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2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17315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МЕСЯЧНИК </a:t>
            </a:r>
            <a:r>
              <a:rPr lang="ru-RU" sz="3200" b="1" dirty="0">
                <a:solidFill>
                  <a:schemeClr val="bg1"/>
                </a:solidFill>
              </a:rPr>
              <a:t>БЕЗОПАСНОСТИ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общеобразовательных и профессиональных образовательных организациях Кировской области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8 – 30 сентября 2025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6275" y="6461062"/>
            <a:ext cx="1356416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по профилактике безнадзорности и правонарушений </a:t>
            </a:r>
            <a:r>
              <a:rPr lang="ru-RU" i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i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104" y="2505075"/>
            <a:ext cx="116818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 сентября 2025 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года - </a:t>
            </a:r>
            <a:r>
              <a:rPr lang="ru-RU" b="1" kern="1800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«Актуальные вопросы организации профилактической работы в образовательной организации»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организации СПТ и проведении мотивационной компании в 2025 году) </a:t>
            </a:r>
            <a:endParaRPr lang="ru-RU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аудитория: заместители директоров по учебно- воспитательной работе, педагоги-психологи, социальные педагоги, классные руководители. </a:t>
            </a:r>
          </a:p>
          <a:p>
            <a:pPr lvl="0" fontAlgn="base"/>
            <a:endParaRPr lang="ru-RU" b="1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сентября 2025 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года - Областное родительское собрание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профилактике детского 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травматизма</a:t>
            </a:r>
          </a:p>
          <a:p>
            <a:pPr lvl="0" fontAlgn="base"/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аудитория: представители родительской общественности (не менее одного представителя от каждого класса или учебной группы).</a:t>
            </a:r>
          </a:p>
          <a:p>
            <a:pPr lvl="0" fontAlgn="base"/>
            <a:endParaRPr lang="ru-RU" b="1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26 сентября 2025 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года - Проектный семинар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«Безопасная образовательная среда: эффективные управленческие решения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аудитория: руководители общеобразовательных и профессиональных образовательных организаций, заместители директоров по учебно- воспитательной работе, педагоги-психологи, социальные педагоги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17315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МЕСЯЧНИК </a:t>
            </a:r>
            <a:r>
              <a:rPr lang="ru-RU" sz="3200" b="1" dirty="0">
                <a:solidFill>
                  <a:schemeClr val="bg1"/>
                </a:solidFill>
              </a:rPr>
              <a:t>БЕЗОПАСНОСТИ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общеобразовательных и профессиональных образовательных организациях Кировской области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8 – 30 сентября 2025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6275" y="6470027"/>
            <a:ext cx="1356416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по профилактике безнадзорности и правонарушений </a:t>
            </a:r>
            <a:r>
              <a:rPr lang="ru-RU" i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i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6917" y="3211599"/>
            <a:ext cx="4688541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технике безопасности при угрозе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терроризма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электробезопасности,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правилам безопасного поведения на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водоемах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осенний и зимний периоды,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правилам безопасного поведения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дорогах и на транспорте,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по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правилам безопасности при обнаружении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неразорвавшихся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снарядов, мин, гранат и неизвестных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пакетов,</a:t>
            </a: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безопасному поведению на объектах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железнодорожного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транспорта,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пожарной безопасности,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безопасному поведению в общественном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транспорте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безопасному поведению при теракте,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инструктаж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безопасному поведению в сети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другие в соответствии с возрастом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200" b="1" i="1" kern="18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245" y="2010498"/>
            <a:ext cx="7289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ОРГАНИЗАЦИИ:</a:t>
            </a:r>
          </a:p>
          <a:p>
            <a:pPr lvl="0" fontAlgn="base"/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Инструктажи для обучающихся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Тематические классные часы, общешкольные мероприятия, направленные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формирования навыков безопасного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lvl="0" fontAlgn="base"/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Индивидуальные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совместные с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творческих работ и проектов, направленных на профилактику безопасного поведения и жизнедеятельности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Акции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 Перечня мероприятий, рекомендуемых к реализации в рамках календарного плана воспитательной работы на 2025/2026 учебный год, утвержденного Первым заместителем Министра просвещения Российской Федерации Бугаевым А.В. (</a:t>
            </a:r>
            <a:r>
              <a:rPr lang="ru-RU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письмо КОГОАУ ДПО «ИРО Кировской области» от 03.09.2025 № 01-03/786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Акции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Всероссийской недели безопасности </a:t>
            </a:r>
            <a:endParaRPr lang="ru-RU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в период с 15 по 21 сентября 2025 года, Всероссийской недели безопасности в период с 19 по 23 сентября </a:t>
            </a:r>
            <a:endParaRPr lang="ru-RU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2025 года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17315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МЕСЯЧНИК </a:t>
            </a:r>
            <a:r>
              <a:rPr lang="ru-RU" sz="3200" b="1" dirty="0">
                <a:solidFill>
                  <a:schemeClr val="bg1"/>
                </a:solidFill>
              </a:rPr>
              <a:t>БЕЗОПАСНОСТИ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общеобразовательных и профессиональных образовательных организациях Кировской области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8 – 30 сентября 2025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6275" y="6470024"/>
            <a:ext cx="1356416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по профилактике безнадзорности и правонарушений </a:t>
            </a:r>
            <a:r>
              <a:rPr lang="ru-RU" i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i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245" y="2010498"/>
            <a:ext cx="7289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ОРГАНИЗАЦИИ:</a:t>
            </a:r>
          </a:p>
          <a:p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Размещение информации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проведении мероприятий </a:t>
            </a:r>
            <a:endParaRPr lang="ru-RU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Месячника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 на госпабликах учреждений с </a:t>
            </a:r>
            <a:r>
              <a:rPr lang="ru-RU" kern="18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хештегами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Месячник_безопасности43</a:t>
            </a:r>
          </a:p>
          <a:p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Предоставление информации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 итогах проведения Месячника безопасности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срок до 10 октября 2025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://forms.yandex.ru/u/68bac13ceb6146b28452323c</a:t>
            </a:r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6917" y="2781299"/>
            <a:ext cx="4688541" cy="36009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безнадзорности и беспризорности</a:t>
            </a:r>
          </a:p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детского дорожно-транспортного травматизма</a:t>
            </a:r>
          </a:p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безопасного пребывания несовершеннолетних в интернет-пространстве</a:t>
            </a:r>
          </a:p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распространения идеологии терроризма и экстремизма, гармонизация межконфессиональных, межэтнических и межличностных отношений</a:t>
            </a:r>
          </a:p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потребления психоактивных веществ</a:t>
            </a:r>
          </a:p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социально значимых заболеваний</a:t>
            </a:r>
          </a:p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Предупреждение преступных деяний против половой неприкосновенности</a:t>
            </a:r>
          </a:p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жестокого обращения с детьми</a:t>
            </a:r>
          </a:p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травли (буллинга) в образовательной организации</a:t>
            </a:r>
          </a:p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Предупреждение суицидов и суицидального поведения среди обучающихся</a:t>
            </a:r>
          </a:p>
          <a:p>
            <a:pPr lvl="0" fontAlgn="base"/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к участию в социально-психологическом тестировании (СПТ)</a:t>
            </a:r>
          </a:p>
        </p:txBody>
      </p:sp>
    </p:spTree>
    <p:extLst>
      <p:ext uri="{BB962C8B-B14F-4D97-AF65-F5344CB8AC3E}">
        <p14:creationId xmlns:p14="http://schemas.microsoft.com/office/powerpoint/2010/main" val="197683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972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СИСТЕМА ПРОФИЛАКТИЧЕСКОЙ РАБОТЫ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образовательной организации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CE98-BDC3-42B5-8280-A044A5ADBA3D}"/>
              </a:ext>
            </a:extLst>
          </p:cNvPr>
          <p:cNvSpPr/>
          <p:nvPr/>
        </p:nvSpPr>
        <p:spPr>
          <a:xfrm>
            <a:off x="9305925" y="476250"/>
            <a:ext cx="2133600" cy="202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8371" y="1226727"/>
            <a:ext cx="87114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— предупреждение безнадзорности, беспризорности, правонарушений и антиобщественных действий несовершеннолетних, выявление и устранение причин и условий, способствующих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этому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— обеспечение защиты прав и законных интересов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— социально-педагогическая реабилитация несовершеннолетних, находящихся в социально опасном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положении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— выявление и пресечение случаев вовлечения несовершеннолетних в совершение преступлений, других противоправных и (или) антиобщественных действий, а также случаев склонения их к суицидальным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действиям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371" y="4270364"/>
            <a:ext cx="11637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НОРМАТИВНАЯ БАЗА:</a:t>
            </a:r>
          </a:p>
          <a:p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Федеральный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 от 29.12.2012 № 273-ФЗ «Об образовании в Российской Федерации» (с изменениями и дополнениями) </a:t>
            </a:r>
            <a:endParaRPr lang="ru-RU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Федеральный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 от 24.06.1999 г. № 120-ФЗ «Об основах системы профилактики безнадзорности и правонарушений несовершеннолетних» (с изменениями и дополнениями) </a:t>
            </a:r>
            <a:endParaRPr lang="ru-RU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23.06.2016 № ФЗ-182 «Об основах системы профилактики правонарушений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иные федеральные, областные нормативные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97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3036</Words>
  <Application>Microsoft Office PowerPoint</Application>
  <PresentationFormat>Широкоэкранный</PresentationFormat>
  <Paragraphs>357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Тема Office</vt:lpstr>
      <vt:lpstr>Актуальные вопросы организации профилактической работы в образовательной организации  (в том числе организации СПТ и проведении мотивационной компании в 2025 году)</vt:lpstr>
      <vt:lpstr>Повестка:</vt:lpstr>
      <vt:lpstr>Указ Президента РФ от 17 мая 2023 г. № 358  «О Стратегии комплексной безопасности детей  в Российской Федерации на период до 2030 года»</vt:lpstr>
      <vt:lpstr>Указ Президента РФ от 17 мая 2023 г. № 358  «О Стратегии комплексной безопасности детей  в Российской Федерации на период до 2030 года»</vt:lpstr>
      <vt:lpstr>МЕСЯЧНИК БЕЗОПАСНОСТИ  в общеобразовательных и профессиональных образовательных организациях Кировской области 8 – 30 сентября 2025</vt:lpstr>
      <vt:lpstr>МЕСЯЧНИК БЕЗОПАСНОСТИ  в общеобразовательных и профессиональных образовательных организациях Кировской области 8 – 30 сентября 2025</vt:lpstr>
      <vt:lpstr>МЕСЯЧНИК БЕЗОПАСНОСТИ  в общеобразовательных и профессиональных образовательных организациях Кировской области 8 – 30 сентября 2025</vt:lpstr>
      <vt:lpstr>МЕСЯЧНИК БЕЗОПАСНОСТИ  в общеобразовательных и профессиональных образовательных организациях Кировской области 8 – 30 сентября 2025</vt:lpstr>
      <vt:lpstr>СИСТЕМА ПРОФИЛАКТИЧЕСКОЙ РАБОТЫ  в образовательной организации</vt:lpstr>
      <vt:lpstr>СИСТЕМА ПРОФИЛАКТИЧЕСКОЙ РАБОТЫ  в образовательной организации</vt:lpstr>
      <vt:lpstr>СИСТЕМА ПРОФИЛАКТИЧЕСКОЙ РАБОТЫ  в образовательной организации</vt:lpstr>
      <vt:lpstr>СИСТЕМА ПРОФИЛАКТИЧЕСКОЙ РАБОТЫ  в образовательной организации</vt:lpstr>
      <vt:lpstr>СИСТЕМА ПРОФИЛАКТИЧЕСКОЙ РАБОТЫ  в образовательной организации</vt:lpstr>
      <vt:lpstr>Методическое письмо «Профилактика суицидального поведения несовершеннолетних в образовательных организациях: формирование позитивного мышления и ответственного поведения»  </vt:lpstr>
      <vt:lpstr>Методическое письмо «Профилактика суицидального поведения несовершеннолетних в образовательных организациях: формирование позитивного мышления и ответственного поведения»  </vt:lpstr>
      <vt:lpstr>Методическое письмо «Профилактика суицидального поведения несовершеннолетних в образовательных организациях: формирование позитивного мышления и ответственного поведения»  </vt:lpstr>
      <vt:lpstr>Методическое письмо «Профилактика суицидального поведения несовершеннолетних в образовательных организациях: формирование позитивного мышления и ответственного поведения»  </vt:lpstr>
      <vt:lpstr>Методическое письмо «Профилактика суицидального поведения несовершеннолетних в образовательных организациях: формирование позитивного мышления и ответственного поведения»  </vt:lpstr>
      <vt:lpstr>СИСТЕМА ПРОФИЛАКТИЧЕСКОЙ РАБОТЫ  в образовательной организации</vt:lpstr>
      <vt:lpstr>Организация и проведение социально-психологического тестирования обучающихся в общеобразовательных и профессиональных образовательных организациях Кировской области, направленного на профилактику незаконного потребления наркотических средств и психотропных веществ, в 2025/2026 учебном году</vt:lpstr>
      <vt:lpstr>Организация и проведение социально-психологического тестирования обучающихся в общеобразовательных и профессиональных образовательных организациях Кировской области, направленного на профилактику незаконного потребления наркотических средств и психотропных веществ, в 2025/2026 учебном году</vt:lpstr>
      <vt:lpstr>Организация и проведение социально-психологического тестирования обучающихся в общеобразовательных и профессиональных образовательных организациях Кировской области, направленного на профилактику незаконного потребления наркотических средств и психотропных веществ, в 2025/2026 учебном году</vt:lpstr>
      <vt:lpstr>Организация и проведение социально-психологического тестирования обучающихся в общеобразовательных и профессиональных образовательных организациях Кировской области, направленного на профилактику незаконного потребления наркотических средств и психотропных веществ, в 2025/2026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и проведение социально-психологического тестирования обучающихся в общеобразовательных и профессиональных образовательных организациях Кировской области, направленного на профилактику незаконного потребления наркотических средств и психотропных веществ, в 2025/2026 учебном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Кокарев Дмитрий Михайлович</dc:creator>
  <cp:lastModifiedBy>USER</cp:lastModifiedBy>
  <cp:revision>36</cp:revision>
  <dcterms:created xsi:type="dcterms:W3CDTF">2025-04-15T12:57:31Z</dcterms:created>
  <dcterms:modified xsi:type="dcterms:W3CDTF">2025-09-10T10:08:40Z</dcterms:modified>
</cp:coreProperties>
</file>