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6" r:id="rId2"/>
    <p:sldId id="265" r:id="rId3"/>
    <p:sldId id="281" r:id="rId4"/>
    <p:sldId id="280" r:id="rId5"/>
    <p:sldId id="270" r:id="rId6"/>
    <p:sldId id="267" r:id="rId7"/>
    <p:sldId id="279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68" r:id="rId16"/>
    <p:sldId id="269" r:id="rId17"/>
    <p:sldId id="260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71" autoAdjust="0"/>
  </p:normalViewPr>
  <p:slideViewPr>
    <p:cSldViewPr snapToGrid="0">
      <p:cViewPr varScale="1">
        <p:scale>
          <a:sx n="94" d="100"/>
          <a:sy n="94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45F-1D57-46F2-9A24-269297739878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281C2-DE29-457F-8DDB-434745EE4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0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E3C3-FDA5-434A-8A76-4600471B79E9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8478-B9D4-4B05-AEBD-C68429E6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1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A8478-B9D4-4B05-AEBD-C68429E698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9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A8478-B9D4-4B05-AEBD-C68429E698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2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Создание журналов по инструкции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A8478-B9D4-4B05-AEBD-C68429E69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6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48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6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2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5260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5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9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128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061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7FE5ED7-007D-4D1F-8DD9-7401C5D06BA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DB99FF0-C47A-4633-A858-60BC6F5762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6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e.43edu.ru/eje/mart-st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disk.yandex.ru/i/bg6trEp-URlUmA" TargetMode="External"/><Relationship Id="rId4" Type="http://schemas.openxmlformats.org/officeDocument/2006/relationships/hyperlink" Target="https://one.43edu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vk.me/video/711991842_456239254_ln-pizPcx0gN0MVot1aM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p=messages&amp;join=iy0YbDjBtBU9iDZbI2m/IQFiM3ZlkXnIMm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x.ru/join/Ckq5N2-db-Mn3Ux3OASck3sV2H-QVB8FS4jEByKyckk" TargetMode="External"/><Relationship Id="rId2" Type="http://schemas.openxmlformats.org/officeDocument/2006/relationships/hyperlink" Target="https://prof.sferum.ru/start_d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cJLW2L5twizH_XuqaJrh7cDdvWA6U2CwZqk=" TargetMode="External"/><Relationship Id="rId2" Type="http://schemas.openxmlformats.org/officeDocument/2006/relationships/hyperlink" Target="mailto:eriso@kirovip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ferum.ru/?p=messages&amp;join=vhx_5Y1tJtS3G6bO8cZkGvYpaGL9t4kkAq0=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p2.43ed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kirovipk.ru/informatization/eriso-ko-2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disk.yandex.ru/d/5OcMwrogG0aDkQ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0320" y="1788454"/>
            <a:ext cx="9662160" cy="2098226"/>
          </a:xfrm>
        </p:spPr>
        <p:txBody>
          <a:bodyPr/>
          <a:lstStyle/>
          <a:p>
            <a:pPr algn="l"/>
            <a:r>
              <a:rPr lang="ru-RU" sz="4000" dirty="0"/>
              <a:t>О заполнении данных в ЕРИСО КО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	национальный мессенджер </a:t>
            </a:r>
            <a:r>
              <a:rPr lang="ru-RU" sz="4000" dirty="0"/>
              <a:t>«МАХ»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4080" y="4586199"/>
            <a:ext cx="4978400" cy="108623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/>
              <a:t>Тулупов Сергей Николаевич, </a:t>
            </a:r>
            <a:endParaRPr lang="ru-RU" dirty="0" smtClean="0"/>
          </a:p>
          <a:p>
            <a:pPr algn="r"/>
            <a:r>
              <a:rPr lang="ru-RU" dirty="0" smtClean="0"/>
              <a:t>директор </a:t>
            </a:r>
            <a:r>
              <a:rPr lang="ru-RU" dirty="0"/>
              <a:t>Центра цифровой трансформации системы образования Кировской области </a:t>
            </a:r>
            <a:endParaRPr lang="ru-RU" dirty="0" smtClean="0"/>
          </a:p>
          <a:p>
            <a:pPr algn="r"/>
            <a:r>
              <a:rPr lang="ru-RU" dirty="0" smtClean="0"/>
              <a:t>КОГОАУ ДПО ИРО Кировской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8040"/>
          </a:xfrm>
        </p:spPr>
        <p:txBody>
          <a:bodyPr/>
          <a:lstStyle/>
          <a:p>
            <a:r>
              <a:rPr lang="ru-RU" dirty="0" smtClean="0"/>
              <a:t>Ведение ЭЖД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1381" y="2138680"/>
            <a:ext cx="10011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ВАЖНО: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Контролировать </a:t>
            </a:r>
            <a:r>
              <a:rPr lang="ru-RU" sz="2800" dirty="0" smtClean="0">
                <a:solidFill>
                  <a:srgbClr val="C00000"/>
                </a:solidFill>
              </a:rPr>
              <a:t>заполнение журналов </a:t>
            </a:r>
            <a:r>
              <a:rPr lang="ru-RU" sz="2800" dirty="0" smtClean="0"/>
              <a:t>учителями, а именно выставление оценок и внесение ДЗ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Своевременно </a:t>
            </a:r>
            <a:r>
              <a:rPr lang="ru-RU" sz="2800" dirty="0" smtClean="0">
                <a:solidFill>
                  <a:srgbClr val="C00000"/>
                </a:solidFill>
              </a:rPr>
              <a:t>создавать уроки </a:t>
            </a:r>
            <a:r>
              <a:rPr lang="ru-RU" sz="2800" dirty="0">
                <a:solidFill>
                  <a:srgbClr val="C00000"/>
                </a:solidFill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</a:rPr>
              <a:t>расписанию</a:t>
            </a:r>
            <a:r>
              <a:rPr lang="ru-RU" sz="2800" dirty="0" smtClean="0"/>
              <a:t>, не менее чем на 14 дней вперед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Контролировать </a:t>
            </a:r>
            <a:r>
              <a:rPr lang="ru-RU" sz="2800" dirty="0" smtClean="0">
                <a:solidFill>
                  <a:srgbClr val="C00000"/>
                </a:solidFill>
              </a:rPr>
              <a:t>корректность данных о детях и их родителях</a:t>
            </a:r>
            <a:r>
              <a:rPr lang="ru-RU" sz="2800" dirty="0" smtClean="0"/>
              <a:t> в модуле «Открытая школа»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99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00" y="1361508"/>
            <a:ext cx="2258364" cy="2258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6686" y="189414"/>
            <a:ext cx="992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!!</a:t>
            </a:r>
            <a:r>
              <a:rPr lang="ru-RU" sz="2800" dirty="0" smtClean="0"/>
              <a:t> В данном случае, </a:t>
            </a:r>
            <a:r>
              <a:rPr lang="ru-RU" sz="2800" dirty="0" smtClean="0">
                <a:solidFill>
                  <a:srgbClr val="C00000"/>
                </a:solidFill>
              </a:rPr>
              <a:t>чем ниже показатели, тем лучше результат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85765" y="3619872"/>
            <a:ext cx="3106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hlinkClick r:id="rId2"/>
              </a:rPr>
              <a:t>Мониторинг использования ЭЖД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30" y="878351"/>
            <a:ext cx="8071234" cy="3954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886" y="4004499"/>
            <a:ext cx="5500913" cy="26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73" y="161193"/>
            <a:ext cx="9601200" cy="650631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Инструкции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159" t="-337" r="10753" b="4182"/>
          <a:stretch/>
        </p:blipFill>
        <p:spPr>
          <a:xfrm>
            <a:off x="948514" y="1200474"/>
            <a:ext cx="7538663" cy="43880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8515" y="5778407"/>
            <a:ext cx="48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Ссылка для входа: </a:t>
            </a:r>
            <a:r>
              <a:rPr lang="ru-RU" sz="2000" dirty="0" smtClean="0">
                <a:hlinkClick r:id="rId4"/>
              </a:rPr>
              <a:t>https://one.43edu.ru</a:t>
            </a:r>
            <a:endParaRPr lang="ru-RU" sz="2000" dirty="0"/>
          </a:p>
        </p:txBody>
      </p:sp>
      <p:pic>
        <p:nvPicPr>
          <p:cNvPr id="6" name="Рисунок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69" y="1613769"/>
            <a:ext cx="2610118" cy="2610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1527" y="4223887"/>
            <a:ext cx="377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Видео инструкция по созданию занятий:</a:t>
            </a:r>
          </a:p>
          <a:p>
            <a:r>
              <a:rPr lang="en-US" sz="1600" dirty="0">
                <a:hlinkClick r:id="rId5"/>
              </a:rPr>
              <a:t>https://disk.yandex.ru/i/bg6trEp-URlUmA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9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73" y="161193"/>
            <a:ext cx="9601200" cy="650631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Работа с родителями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959565" y="1413273"/>
            <a:ext cx="10855063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3200" dirty="0" smtClean="0"/>
              <a:t>Доступ к личному кабинету дневника </a:t>
            </a:r>
            <a:r>
              <a:rPr lang="ru-RU" sz="3200" dirty="0" smtClean="0">
                <a:solidFill>
                  <a:srgbClr val="C00000"/>
                </a:solidFill>
              </a:rPr>
              <a:t>только через ЕПГУ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3200" dirty="0" smtClean="0"/>
              <a:t>При отсутствии доступа к дневнику </a:t>
            </a:r>
            <a:r>
              <a:rPr lang="ru-RU" sz="3200" dirty="0" smtClean="0">
                <a:solidFill>
                  <a:srgbClr val="C00000"/>
                </a:solidFill>
              </a:rPr>
              <a:t>в первую очередь </a:t>
            </a:r>
            <a:r>
              <a:rPr lang="ru-RU" sz="3200" dirty="0" smtClean="0"/>
              <a:t>обращаться </a:t>
            </a:r>
            <a:r>
              <a:rPr lang="ru-RU" sz="3200" dirty="0" smtClean="0">
                <a:solidFill>
                  <a:srgbClr val="C00000"/>
                </a:solidFill>
              </a:rPr>
              <a:t>в образовательную организацию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endParaRPr lang="ru-RU" sz="3200" dirty="0" smtClean="0"/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3200" dirty="0" smtClean="0"/>
              <a:t>Образовательным организациям </a:t>
            </a:r>
            <a:r>
              <a:rPr lang="ru-RU" sz="3200" dirty="0" smtClean="0">
                <a:solidFill>
                  <a:srgbClr val="C00000"/>
                </a:solidFill>
              </a:rPr>
              <a:t>проверить связь ребенка и родителя </a:t>
            </a:r>
            <a:r>
              <a:rPr lang="ru-RU" sz="3200" dirty="0" smtClean="0"/>
              <a:t>в модуле «Открытая школа» и </a:t>
            </a:r>
            <a:r>
              <a:rPr lang="ru-RU" sz="3200" dirty="0" smtClean="0">
                <a:solidFill>
                  <a:srgbClr val="C00000"/>
                </a:solidFill>
              </a:rPr>
              <a:t>корректность внесенных </a:t>
            </a:r>
            <a:r>
              <a:rPr lang="ru-RU" sz="3200" dirty="0" smtClean="0">
                <a:solidFill>
                  <a:srgbClr val="C00000"/>
                </a:solidFill>
              </a:rPr>
              <a:t>СНИЛС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73" y="161193"/>
            <a:ext cx="9601200" cy="650631"/>
          </a:xfrm>
        </p:spPr>
        <p:txBody>
          <a:bodyPr>
            <a:noAutofit/>
          </a:bodyPr>
          <a:lstStyle/>
          <a:p>
            <a:r>
              <a:rPr lang="ru-RU" sz="4800" dirty="0"/>
              <a:t>Регистрация детей на </a:t>
            </a:r>
            <a:r>
              <a:rPr lang="ru-RU" sz="4800" dirty="0" err="1"/>
              <a:t>Госуслугах</a:t>
            </a:r>
            <a:endParaRPr lang="ru-RU" sz="4800" dirty="0"/>
          </a:p>
        </p:txBody>
      </p:sp>
      <p:sp>
        <p:nvSpPr>
          <p:cNvPr id="9" name="Google Shape;107;p15"/>
          <p:cNvSpPr txBox="1"/>
          <p:nvPr/>
        </p:nvSpPr>
        <p:spPr bwMode="auto">
          <a:xfrm>
            <a:off x="11625258" y="345352"/>
            <a:ext cx="393718" cy="33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t" anchorCtr="0">
            <a:spAutoFit/>
          </a:bodyPr>
          <a:lstStyle/>
          <a:p>
            <a:pPr lvl="0">
              <a:buClr>
                <a:schemeClr val="lt1"/>
              </a:buClr>
              <a:buSzPts val="1100"/>
              <a:defRPr/>
            </a:pPr>
            <a:r>
              <a:rPr lang="ru-RU" sz="1600" b="1" i="1">
                <a:solidFill>
                  <a:srgbClr val="497BB1"/>
                </a:solidFill>
                <a:latin typeface="Century Gothic"/>
              </a:rPr>
              <a:t>8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741973" y="966182"/>
            <a:ext cx="766452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Century Gothic"/>
              </a:rPr>
              <a:t>Учётная запись ребёнка на </a:t>
            </a:r>
            <a:r>
              <a:rPr lang="ru-RU" sz="1600" b="1" dirty="0" err="1">
                <a:latin typeface="Century Gothic"/>
              </a:rPr>
              <a:t>Госуслугах</a:t>
            </a:r>
            <a:r>
              <a:rPr lang="ru-RU" sz="1600" b="1" dirty="0">
                <a:latin typeface="Century Gothic"/>
              </a:rPr>
              <a:t> </a:t>
            </a:r>
            <a:r>
              <a:rPr lang="ru-RU" sz="1600" dirty="0">
                <a:latin typeface="Century Gothic"/>
              </a:rPr>
              <a:t>— это личный кабинет для детей с российским свидетельством о рождении и СНИЛС до 13 лет включительно.</a:t>
            </a:r>
            <a:endParaRPr dirty="0"/>
          </a:p>
          <a:p>
            <a:pPr>
              <a:defRPr/>
            </a:pPr>
            <a:endParaRPr lang="ru-RU" sz="1600" dirty="0">
              <a:latin typeface="Century Gothic"/>
            </a:endParaRPr>
          </a:p>
          <a:p>
            <a:pPr indent="-285750">
              <a:buFont typeface="Arial"/>
              <a:buChar char="•"/>
              <a:defRPr/>
            </a:pPr>
            <a:r>
              <a:rPr lang="ru-RU" sz="1600" dirty="0">
                <a:latin typeface="Century Gothic"/>
              </a:rPr>
              <a:t>Укажите сведения о рождении ребёнка, выбрав «Добавить ещё ребёнка</a:t>
            </a:r>
            <a:endParaRPr dirty="0"/>
          </a:p>
          <a:p>
            <a:pPr indent="-285750">
              <a:buFont typeface="Arial"/>
              <a:buChar char="•"/>
              <a:defRPr/>
            </a:pPr>
            <a:r>
              <a:rPr lang="ru-RU" sz="1600" dirty="0">
                <a:latin typeface="Century Gothic"/>
              </a:rPr>
              <a:t>Дождитесь автоматического подтверждения свидетельства о рождении ребёнка и его СНИЛС. </a:t>
            </a:r>
            <a:endParaRPr dirty="0"/>
          </a:p>
          <a:p>
            <a:pPr indent="-285750">
              <a:buFont typeface="Arial"/>
              <a:buChar char="•"/>
              <a:defRPr/>
            </a:pPr>
            <a:r>
              <a:rPr lang="ru-RU" sz="1600" dirty="0">
                <a:latin typeface="Century Gothic"/>
              </a:rPr>
              <a:t>Выберите карточку ребёнка, для которого хотите создать учётную запись, в разделе «Семья и дети»</a:t>
            </a:r>
            <a:endParaRPr dirty="0"/>
          </a:p>
          <a:p>
            <a:pPr indent="-285750">
              <a:buFont typeface="Arial"/>
              <a:buChar char="•"/>
              <a:defRPr/>
            </a:pPr>
            <a:r>
              <a:rPr lang="ru-RU" sz="1600" dirty="0">
                <a:latin typeface="Century Gothic"/>
              </a:rPr>
              <a:t>Укажите данные ребёнка и подтвердите электронную почту — через письмо; номер телефона</a:t>
            </a:r>
            <a:endParaRPr dirty="0"/>
          </a:p>
          <a:p>
            <a:pPr>
              <a:defRPr/>
            </a:pPr>
            <a:endParaRPr lang="ru-RU" sz="1600" dirty="0">
              <a:latin typeface="Century Gothic"/>
            </a:endParaRPr>
          </a:p>
          <a:p>
            <a:pPr>
              <a:defRPr/>
            </a:pPr>
            <a:r>
              <a:rPr lang="ru-RU" sz="1600" b="1" i="1" dirty="0">
                <a:latin typeface="Century Gothic"/>
              </a:rPr>
              <a:t>В процессе создания детской учётной записи можно: </a:t>
            </a:r>
            <a:r>
              <a:rPr lang="ru-RU" sz="1600" i="1" dirty="0">
                <a:latin typeface="Century Gothic"/>
              </a:rPr>
              <a:t>зарегистрировать безопасную Детскую почту на Mail.ru, не покидая </a:t>
            </a:r>
            <a:r>
              <a:rPr lang="ru-RU" sz="1600" i="1" dirty="0" err="1">
                <a:latin typeface="Century Gothic"/>
              </a:rPr>
              <a:t>Госуслуги</a:t>
            </a:r>
            <a:r>
              <a:rPr lang="ru-RU" sz="1600" i="1" dirty="0">
                <a:latin typeface="Century Gothic"/>
              </a:rPr>
              <a:t>. Дополнительно подтверждать её не нужно</a:t>
            </a:r>
            <a:endParaRPr dirty="0"/>
          </a:p>
          <a:p>
            <a:pPr>
              <a:defRPr/>
            </a:pPr>
            <a:r>
              <a:rPr lang="ru-RU" sz="1600" i="1" dirty="0">
                <a:latin typeface="Century Gothic"/>
              </a:rPr>
              <a:t>Телефон и почту можно использовать как логин при входе на </a:t>
            </a:r>
            <a:r>
              <a:rPr lang="ru-RU" sz="1600" i="1" dirty="0" err="1">
                <a:latin typeface="Century Gothic"/>
              </a:rPr>
              <a:t>Госуслуги</a:t>
            </a:r>
            <a:r>
              <a:rPr lang="ru-RU" sz="1600" i="1" dirty="0">
                <a:latin typeface="Century Gothic"/>
              </a:rPr>
              <a:t> в учётную запись ребёнка</a:t>
            </a:r>
            <a:endParaRPr dirty="0"/>
          </a:p>
          <a:p>
            <a:pPr>
              <a:defRPr/>
            </a:pPr>
            <a:r>
              <a:rPr lang="ru-RU" sz="1600" i="1" dirty="0">
                <a:latin typeface="Century Gothic"/>
              </a:rPr>
              <a:t>Создайте пароль и запомните его для входа ребёнка на </a:t>
            </a:r>
            <a:r>
              <a:rPr lang="ru-RU" sz="1600" i="1" dirty="0" err="1">
                <a:latin typeface="Century Gothic"/>
              </a:rPr>
              <a:t>Госуслуги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2768" y="2033789"/>
            <a:ext cx="3572940" cy="2635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08343" y="5156507"/>
            <a:ext cx="1387365" cy="1387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741973" y="6205318"/>
            <a:ext cx="8468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Century Gothic"/>
              </a:rPr>
              <a:t>Ссылка на инструкцию:</a:t>
            </a:r>
            <a:r>
              <a:rPr lang="ru-RU" sz="1600" dirty="0">
                <a:latin typeface="Century Gothic"/>
              </a:rPr>
              <a:t> https://www.gosuslugi.ru/help/faq/login_child/102380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2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66700"/>
            <a:ext cx="9601200" cy="1485900"/>
          </a:xfrm>
        </p:spPr>
        <p:txBody>
          <a:bodyPr/>
          <a:lstStyle/>
          <a:p>
            <a:r>
              <a:rPr lang="ru-RU" dirty="0" smtClean="0"/>
              <a:t>ИКОП «</a:t>
            </a:r>
            <a:r>
              <a:rPr lang="ru-RU" dirty="0" err="1" smtClean="0"/>
              <a:t>Сферум</a:t>
            </a:r>
            <a:r>
              <a:rPr lang="ru-RU" dirty="0" smtClean="0"/>
              <a:t>» в «МАХ»</a:t>
            </a:r>
            <a:endParaRPr lang="ru-RU" dirty="0"/>
          </a:p>
        </p:txBody>
      </p:sp>
      <p:sp>
        <p:nvSpPr>
          <p:cNvPr id="5" name="Google Shape;133;g3745c7b4823_1_0"/>
          <p:cNvSpPr txBox="1"/>
          <p:nvPr/>
        </p:nvSpPr>
        <p:spPr>
          <a:xfrm>
            <a:off x="952500" y="1239575"/>
            <a:ext cx="9601200" cy="405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Президентом подписан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Федеральный закон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от 24.06.2025 № 156-ФЗ «О создании многофункционального сервиса обмена информацией» (закон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 Национальном мессенджере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)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Выпущено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Распоряжение Правительства РФ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от 12.07.2025 № 1880-р «Об  определении организации, обеспечивающей работу и развитие национального сервиса». Выбрана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платформа МАХ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компании ВК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Продолжает действовать постановление </a:t>
            </a:r>
            <a:r>
              <a:rPr lang="ru-RU" b="1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Правительства РФ №</a:t>
            </a:r>
            <a:r>
              <a:rPr lang="ru-RU" b="1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1241 ИКОП </a:t>
            </a:r>
            <a:r>
              <a:rPr lang="ru-RU" b="1" i="0" u="none" strike="noStrike" cap="none" dirty="0" err="1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Сферум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- входит в состав ФГИС "Моя школа"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1</a:t>
            </a:r>
            <a:r>
              <a:rPr lang="en-US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5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.0</a:t>
            </a:r>
            <a:r>
              <a:rPr lang="en-US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9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.2025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начался перенос чатов</a:t>
            </a:r>
            <a:r>
              <a:rPr lang="ru-RU" b="0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из «ВК Мессенджера» в «МАХ»</a:t>
            </a:r>
            <a:endParaRPr b="0" i="0" u="none" strike="noStrike" cap="none" dirty="0"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  <a:p>
            <a:pPr marL="444500" marR="0" lvl="0" indent="-28575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Ø"/>
            </a:pP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Основные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показатели активности</a:t>
            </a:r>
            <a:r>
              <a:rPr lang="ru-RU" b="0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 </a:t>
            </a:r>
            <a:r>
              <a:rPr lang="ru-RU" b="0" i="0" u="none" strike="noStrike" cap="none" dirty="0" smtClean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педагогов и обучающихся, </a:t>
            </a:r>
            <a:r>
              <a:rPr lang="ru-RU" b="0" i="0" u="none" strike="noStrike" cap="none" dirty="0"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а также активность системы </a:t>
            </a:r>
            <a:r>
              <a:rPr lang="ru-RU" b="1" i="0" u="none" strike="noStrike" cap="none" dirty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управления </a:t>
            </a:r>
            <a:r>
              <a:rPr lang="ru-RU" b="1" i="0" u="none" strike="noStrike" cap="none" dirty="0" smtClean="0">
                <a:solidFill>
                  <a:srgbClr val="C00000"/>
                </a:solidFill>
                <a:latin typeface="Franklin Gothic Book" panose="020B0503020102020204" pitchFamily="34" charset="0"/>
                <a:ea typeface="Play"/>
                <a:cs typeface="Play"/>
                <a:sym typeface="Play"/>
              </a:rPr>
              <a:t>образования сохраняются</a:t>
            </a:r>
            <a:endParaRPr b="1" i="0" u="none" strike="noStrike" cap="none" dirty="0">
              <a:solidFill>
                <a:srgbClr val="C00000"/>
              </a:solidFill>
              <a:latin typeface="Franklin Gothic Book" panose="020B05030201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6" name="Google Shape;135;g3745c7b4823_1_0" title="Сферум в MAX_3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3700" y="119025"/>
            <a:ext cx="2444974" cy="37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2500" y="5448300"/>
            <a:ext cx="10451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Подробнее о платформе и её функционале можно посмотреть по ссылке: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web.vk.me/video/711991842_456239254_ln-pizPcx0gN0MVot1aMo</a:t>
            </a:r>
            <a:endParaRPr lang="ru-RU" dirty="0" smtClean="0"/>
          </a:p>
          <a:p>
            <a:r>
              <a:rPr lang="ru-RU" dirty="0" smtClean="0"/>
              <a:t>Кроме того, в рамках Методического часа 23.09.2025 будут разобраны вопросы по итогам переноса:</a:t>
            </a:r>
          </a:p>
          <a:p>
            <a:r>
              <a:rPr lang="en-US" dirty="0">
                <a:hlinkClick r:id="rId4"/>
              </a:rPr>
              <a:t>https://sferum.ru/?p=messages&amp;join=iy0YbDjBtBU9iDZbI2m/IQFiM3ZlkXnIMmc</a:t>
            </a:r>
            <a:r>
              <a:rPr lang="en-US" dirty="0" smtClean="0"/>
              <a:t>=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4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2700" y="1752600"/>
            <a:ext cx="482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материалы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ИКОП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Сферум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 в национальном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мессенджере: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://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prof.sferum.ru/start_docs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52500" y="2667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ИКОП «Сферум» в «МАХ»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1325" y="3999448"/>
            <a:ext cx="8083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решения часто возникающих вопросов в части работы национального мессенджера «МАХ» организован чат, в котором можно задать вопрос непосредственно представителю компании-разработчика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max.ru/join/Ckq5N2-db-Mn3Ux3OASck3sV2H-QVB8FS4jEByKyckk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1318578"/>
            <a:ext cx="2345372" cy="2345372"/>
          </a:xfrm>
          <a:prstGeom prst="rect">
            <a:avLst/>
          </a:prstGeom>
        </p:spPr>
      </p:pic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3999448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8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973" y="161193"/>
            <a:ext cx="9601200" cy="650631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Контакты техподдержки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41973" y="811824"/>
            <a:ext cx="676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Только для образовательных организаций!</a:t>
            </a:r>
            <a:endParaRPr lang="ru-RU" sz="28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38802" y="1396307"/>
            <a:ext cx="10405497" cy="2946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+mj-lt"/>
              </a:rPr>
              <a:t>Отдел ТС ИС и </a:t>
            </a:r>
            <a:r>
              <a:rPr lang="ru-RU" sz="1800" dirty="0" err="1" smtClean="0">
                <a:latin typeface="+mj-lt"/>
              </a:rPr>
              <a:t>госуслуг</a:t>
            </a:r>
            <a:r>
              <a:rPr lang="ru-RU" sz="1800" dirty="0" smtClean="0">
                <a:latin typeface="+mj-lt"/>
              </a:rPr>
              <a:t> в сфере образования Центра цифровой трансформации Кировской области</a:t>
            </a: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+7 (922) 963 78 52</a:t>
            </a: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+7 (922) 963 35 63</a:t>
            </a: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+7 (922) 949 99 54</a:t>
            </a: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+7 (922) 948 50 12</a:t>
            </a:r>
          </a:p>
          <a:p>
            <a:pPr marL="0" indent="0">
              <a:buNone/>
            </a:pPr>
            <a:r>
              <a:rPr lang="ru-RU" sz="1800" dirty="0" smtClean="0">
                <a:latin typeface="+mj-lt"/>
              </a:rPr>
              <a:t>+7 (8332) 255 442 (доб. 502, 213)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</a:rPr>
              <a:t>Или на почту: </a:t>
            </a:r>
            <a:r>
              <a:rPr lang="en-US" dirty="0" smtClean="0">
                <a:solidFill>
                  <a:srgbClr val="C00000"/>
                </a:solidFill>
                <a:latin typeface="+mj-lt"/>
                <a:hlinkClick r:id="rId2"/>
              </a:rPr>
              <a:t>eriso@kirovipk.ru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8304" y="6167388"/>
            <a:ext cx="324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Чат ЕРИСО Кировской области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145" y="4627514"/>
            <a:ext cx="1539874" cy="1539874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96327" y="4351909"/>
            <a:ext cx="11119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14" y="4627514"/>
            <a:ext cx="1539874" cy="1539874"/>
          </a:xfrm>
          <a:prstGeom prst="rect">
            <a:avLst/>
          </a:prstGeom>
        </p:spPr>
      </p:pic>
      <p:sp>
        <p:nvSpPr>
          <p:cNvPr id="11" name="Прямоугольник 10">
            <a:hlinkClick r:id="rId6"/>
          </p:cNvPr>
          <p:cNvSpPr/>
          <p:nvPr/>
        </p:nvSpPr>
        <p:spPr>
          <a:xfrm>
            <a:off x="7502192" y="6167388"/>
            <a:ext cx="248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Методический час ЦЦТ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7240"/>
          </a:xfrm>
        </p:spPr>
        <p:txBody>
          <a:bodyPr/>
          <a:lstStyle/>
          <a:p>
            <a:r>
              <a:rPr lang="ru-RU" dirty="0" smtClean="0"/>
              <a:t>Работа с ЕРИСО 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367" t="10238" r="6809" b="10823"/>
          <a:stretch/>
        </p:blipFill>
        <p:spPr>
          <a:xfrm>
            <a:off x="914400" y="1463040"/>
            <a:ext cx="4356865" cy="3670069"/>
          </a:xfrm>
          <a:prstGeom prst="rect">
            <a:avLst/>
          </a:prstGeom>
        </p:spPr>
      </p:pic>
      <p:pic>
        <p:nvPicPr>
          <p:cNvPr id="7" name="Объект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75200"/>
            <a:ext cx="1671320" cy="1671320"/>
          </a:xfrm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11955" y="6446520"/>
            <a:ext cx="20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https://wp2.43edu.ru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3711" y="1478913"/>
            <a:ext cx="6226453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Информация из реестров ЕРИСО КО используется для формирования отчетов без дополнительных обращений в образовательные организации;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Система дает доступ к подробной информации об организации с возможностью автоматически проводить аналитику деятельности организации на всех уровнях управления;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Корректное ведение системы позволит оптимизировать процесс хранения документов.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58717" y="5303557"/>
            <a:ext cx="512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Руководства пользователей и всю необходимую информацию о работе с системой можно найти по ссылке: </a:t>
            </a:r>
            <a:r>
              <a:rPr lang="en-US" dirty="0" smtClean="0">
                <a:hlinkClick r:id="rId5"/>
              </a:rPr>
              <a:t>kirovipk.ru/</a:t>
            </a:r>
            <a:r>
              <a:rPr lang="en-US" dirty="0" err="1" smtClean="0">
                <a:hlinkClick r:id="rId5"/>
              </a:rPr>
              <a:t>informatization</a:t>
            </a:r>
            <a:r>
              <a:rPr lang="en-US" dirty="0" smtClean="0">
                <a:hlinkClick r:id="rId5"/>
              </a:rPr>
              <a:t>/eriso-ko-2</a:t>
            </a:r>
            <a:endParaRPr lang="ru-RU" dirty="0"/>
          </a:p>
        </p:txBody>
      </p:sp>
      <p:pic>
        <p:nvPicPr>
          <p:cNvPr id="11" name="Рисунок 1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56" y="5133109"/>
            <a:ext cx="1264227" cy="12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393700"/>
            <a:ext cx="9601200" cy="825500"/>
          </a:xfrm>
        </p:spPr>
        <p:txBody>
          <a:bodyPr/>
          <a:lstStyle/>
          <a:p>
            <a:r>
              <a:rPr lang="ru-RU" dirty="0" smtClean="0"/>
              <a:t>Отчеты в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850" y="1416050"/>
            <a:ext cx="6699250" cy="1485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 каждом модуле ЕРИСО КО есть возможность сформировать отчет по необходимым пунктам, если подходящего отчета нет, то можно запросить у оператора создание нового отчета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098800"/>
            <a:ext cx="7124700" cy="3491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0" y="0"/>
            <a:ext cx="4521200" cy="68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699" y="201502"/>
            <a:ext cx="10331055" cy="121126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новых отчетов в подсистемах ЕРИСО КО по запросу организаций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370" y="1712693"/>
            <a:ext cx="54138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Техническое задание на создание отчета</a:t>
            </a:r>
          </a:p>
          <a:p>
            <a:endParaRPr lang="ru-RU" dirty="0"/>
          </a:p>
          <a:p>
            <a:r>
              <a:rPr lang="ru-RU" i="1" dirty="0"/>
              <a:t>Пример:</a:t>
            </a:r>
          </a:p>
          <a:p>
            <a:r>
              <a:rPr lang="ru-RU" dirty="0"/>
              <a:t>Наименование отчета: «</a:t>
            </a:r>
            <a:r>
              <a:rPr lang="ru-RU" b="1" dirty="0"/>
              <a:t>Участники </a:t>
            </a:r>
            <a:endParaRPr lang="en-US" b="1" dirty="0"/>
          </a:p>
          <a:p>
            <a:r>
              <a:rPr lang="ru-RU" b="1" dirty="0"/>
              <a:t>патриотических движений</a:t>
            </a:r>
            <a:r>
              <a:rPr lang="ru-RU" dirty="0"/>
              <a:t>»</a:t>
            </a:r>
          </a:p>
          <a:p>
            <a:r>
              <a:rPr lang="ru-RU" dirty="0"/>
              <a:t>Охват: По муниципалитетам и ОО.</a:t>
            </a:r>
          </a:p>
          <a:p>
            <a:r>
              <a:rPr lang="ru-RU" dirty="0"/>
              <a:t>Тип организаций: Школы и ПОО.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1: Муниципалитет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2: Наименование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3: Тип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4: Всего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5: Участников РДДМ «Движение первых»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6: Участников движения «</a:t>
            </a:r>
            <a:r>
              <a:rPr lang="ru-RU" dirty="0" err="1"/>
              <a:t>Юнармия</a:t>
            </a:r>
            <a:r>
              <a:rPr lang="ru-RU" dirty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 7: Участников иных движений</a:t>
            </a:r>
          </a:p>
          <a:p>
            <a:r>
              <a:rPr lang="ru-RU" dirty="0"/>
              <a:t>Уровень доступа: МОУО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74800"/>
            <a:ext cx="5712052" cy="3030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72200" y="4767531"/>
            <a:ext cx="546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создания отчета заказчику направляется информация о месте расположения отчета и способах выгрузки отчета из подсистемы ЕРИСО КО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828754"/>
            <a:ext cx="506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Техзадание</a:t>
            </a:r>
            <a:r>
              <a:rPr lang="ru-RU" dirty="0"/>
              <a:t> направляется с сопроводительным письмом по</a:t>
            </a:r>
            <a:r>
              <a:rPr lang="en-US" dirty="0"/>
              <a:t> e-mail</a:t>
            </a:r>
            <a:r>
              <a:rPr lang="ru-RU" dirty="0"/>
              <a:t>: </a:t>
            </a:r>
            <a:r>
              <a:rPr lang="en-US" b="1" dirty="0"/>
              <a:t>eriso@kirovipk.ru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952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54000"/>
            <a:ext cx="9906000" cy="1485900"/>
          </a:xfrm>
        </p:spPr>
        <p:txBody>
          <a:bodyPr/>
          <a:lstStyle/>
          <a:p>
            <a:r>
              <a:rPr lang="ru-RU" dirty="0" smtClean="0"/>
              <a:t>Отчет по педагогам в «Открытой школе»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130300"/>
            <a:ext cx="9929293" cy="4305300"/>
          </a:xfrm>
        </p:spPr>
      </p:pic>
      <p:sp>
        <p:nvSpPr>
          <p:cNvPr id="5" name="TextBox 4"/>
          <p:cNvSpPr txBox="1"/>
          <p:nvPr/>
        </p:nvSpPr>
        <p:spPr>
          <a:xfrm>
            <a:off x="1219199" y="5689600"/>
            <a:ext cx="990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Позволяет массово проверить корректность внесения данных о педагогических работников ОО и устранить ошибки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7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57" y="134257"/>
            <a:ext cx="9601200" cy="1485900"/>
          </a:xfrm>
        </p:spPr>
        <p:txBody>
          <a:bodyPr/>
          <a:lstStyle/>
          <a:p>
            <a:r>
              <a:rPr lang="ru-RU" dirty="0" smtClean="0"/>
              <a:t>Заполнение данных. </a:t>
            </a:r>
            <a:br>
              <a:rPr lang="ru-RU" dirty="0" smtClean="0"/>
            </a:br>
            <a:r>
              <a:rPr lang="ru-RU" dirty="0" smtClean="0"/>
              <a:t>Должность сотрудников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7" y="1460500"/>
            <a:ext cx="6452853" cy="393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557" y="5573752"/>
            <a:ext cx="646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Организаций у которых сотрудников с должностями </a:t>
            </a:r>
            <a:r>
              <a:rPr lang="en-US" dirty="0" smtClean="0"/>
              <a:t>&lt;</a:t>
            </a:r>
            <a:r>
              <a:rPr lang="ru-RU" dirty="0" smtClean="0"/>
              <a:t>3</a:t>
            </a:r>
            <a:r>
              <a:rPr lang="en-US" dirty="0" smtClean="0"/>
              <a:t>0%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C00000"/>
                </a:solidFill>
              </a:rPr>
              <a:t>104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557" y="5934670"/>
            <a:ext cx="646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Организаций у которых сотрудников с должностями </a:t>
            </a:r>
            <a:r>
              <a:rPr lang="en-US" dirty="0" smtClean="0"/>
              <a:t>&gt;80%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198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34" y="0"/>
            <a:ext cx="5080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57" y="134257"/>
            <a:ext cx="9601200" cy="1485900"/>
          </a:xfrm>
        </p:spPr>
        <p:txBody>
          <a:bodyPr/>
          <a:lstStyle/>
          <a:p>
            <a:r>
              <a:rPr lang="ru-RU" dirty="0" smtClean="0"/>
              <a:t>Заполнение данных. </a:t>
            </a:r>
            <a:br>
              <a:rPr lang="ru-RU" dirty="0" smtClean="0"/>
            </a:br>
            <a:r>
              <a:rPr lang="ru-RU" dirty="0" smtClean="0"/>
              <a:t>Предметы учителей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0057" y="5573752"/>
            <a:ext cx="579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Организаций у которых учителя с предметами </a:t>
            </a:r>
            <a:r>
              <a:rPr lang="en-US" dirty="0" smtClean="0"/>
              <a:t>&lt;</a:t>
            </a:r>
            <a:r>
              <a:rPr lang="ru-RU" dirty="0" smtClean="0"/>
              <a:t>3</a:t>
            </a:r>
            <a:r>
              <a:rPr lang="en-US" dirty="0" smtClean="0"/>
              <a:t>0%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C00000"/>
                </a:solidFill>
              </a:rPr>
              <a:t>84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057" y="5934670"/>
            <a:ext cx="592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Организаций у которых учителя с предметами </a:t>
            </a:r>
            <a:r>
              <a:rPr lang="en-US" dirty="0" smtClean="0"/>
              <a:t>&gt;80%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18</a:t>
            </a:r>
            <a:r>
              <a:rPr lang="ru-RU" dirty="0" smtClean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12" y="0"/>
            <a:ext cx="550468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426905"/>
            <a:ext cx="5972937" cy="39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574800"/>
            <a:ext cx="5835650" cy="2854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88900"/>
            <a:ext cx="5753100" cy="1485900"/>
          </a:xfrm>
        </p:spPr>
        <p:txBody>
          <a:bodyPr/>
          <a:lstStyle/>
          <a:p>
            <a:r>
              <a:rPr lang="ru-RU" dirty="0" smtClean="0"/>
              <a:t>Заполнение данных. </a:t>
            </a:r>
            <a:br>
              <a:rPr lang="ru-RU" dirty="0" smtClean="0"/>
            </a:br>
            <a:r>
              <a:rPr lang="ru-RU" dirty="0" smtClean="0"/>
              <a:t>Прохождение КПК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0"/>
            <a:ext cx="5638800" cy="68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0"/>
            <a:ext cx="9601200" cy="1485900"/>
          </a:xfrm>
        </p:spPr>
        <p:txBody>
          <a:bodyPr/>
          <a:lstStyle/>
          <a:p>
            <a:r>
              <a:rPr lang="ru-RU" dirty="0" smtClean="0"/>
              <a:t>Заполнение данных. </a:t>
            </a:r>
            <a:br>
              <a:rPr lang="ru-RU" dirty="0" smtClean="0"/>
            </a:br>
            <a:r>
              <a:rPr lang="ru-RU" dirty="0" smtClean="0"/>
              <a:t>Информация о зданиях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67" y="1330960"/>
            <a:ext cx="6315133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1520" y="4988560"/>
            <a:ext cx="335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ОО без учебных кабинетов: </a:t>
            </a:r>
            <a:r>
              <a:rPr lang="ru-RU" dirty="0" smtClean="0">
                <a:solidFill>
                  <a:srgbClr val="C00000"/>
                </a:solidFill>
              </a:rPr>
              <a:t>141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217" y="5357892"/>
            <a:ext cx="575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 и остальные таблицы в полном формате по ссылке: </a:t>
            </a:r>
          </a:p>
          <a:p>
            <a:r>
              <a:rPr lang="en-US" dirty="0">
                <a:hlinkClick r:id="rId5"/>
              </a:rPr>
              <a:t>https://disk.yandex.ru/d/5OcMwrogG0aDkQ</a:t>
            </a:r>
            <a:endParaRPr lang="ru-RU" dirty="0"/>
          </a:p>
        </p:txBody>
      </p:sp>
      <p:pic>
        <p:nvPicPr>
          <p:cNvPr id="12" name="Рисунок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5404087"/>
            <a:ext cx="14401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47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413</TotalTime>
  <Words>792</Words>
  <Application>Microsoft Office PowerPoint</Application>
  <PresentationFormat>Широкоэкранный</PresentationFormat>
  <Paragraphs>100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Franklin Gothic Book</vt:lpstr>
      <vt:lpstr>Play</vt:lpstr>
      <vt:lpstr>Times New Roman</vt:lpstr>
      <vt:lpstr>Wingdings</vt:lpstr>
      <vt:lpstr>Crop</vt:lpstr>
      <vt:lpstr>О заполнении данных в ЕРИСО КО   национальный мессенджер «МАХ»</vt:lpstr>
      <vt:lpstr>Работа с ЕРИСО КО</vt:lpstr>
      <vt:lpstr>Отчеты в ЕРИСО КО</vt:lpstr>
      <vt:lpstr>Создание новых отчетов в подсистемах ЕРИСО КО по запросу организаций</vt:lpstr>
      <vt:lpstr>Отчет по педагогам в «Открытой школе»</vt:lpstr>
      <vt:lpstr>Заполнение данных.  Должность сотрудников</vt:lpstr>
      <vt:lpstr>Заполнение данных.  Предметы учителей</vt:lpstr>
      <vt:lpstr>Заполнение данных.  Прохождение КПК</vt:lpstr>
      <vt:lpstr>Заполнение данных.  Информация о зданиях</vt:lpstr>
      <vt:lpstr>Ведение ЭЖД</vt:lpstr>
      <vt:lpstr>Презентация PowerPoint</vt:lpstr>
      <vt:lpstr>Инструкции</vt:lpstr>
      <vt:lpstr>Работа с родителями</vt:lpstr>
      <vt:lpstr>Регистрация детей на Госуслугах</vt:lpstr>
      <vt:lpstr>ИКОП «Сферум» в «МАХ»</vt:lpstr>
      <vt:lpstr>Презентация PowerPoint</vt:lpstr>
      <vt:lpstr>Контакты техподдержки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и подготовка к использованию электронного журнала в образовательной организации</dc:title>
  <dc:creator>User</dc:creator>
  <cp:lastModifiedBy>User</cp:lastModifiedBy>
  <cp:revision>40</cp:revision>
  <cp:lastPrinted>2025-09-17T10:39:52Z</cp:lastPrinted>
  <dcterms:created xsi:type="dcterms:W3CDTF">2024-09-13T10:11:38Z</dcterms:created>
  <dcterms:modified xsi:type="dcterms:W3CDTF">2025-09-17T12:33:35Z</dcterms:modified>
</cp:coreProperties>
</file>