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84" r:id="rId3"/>
    <p:sldId id="292" r:id="rId4"/>
    <p:sldId id="294" r:id="rId5"/>
    <p:sldId id="296" r:id="rId6"/>
    <p:sldId id="297" r:id="rId7"/>
    <p:sldId id="298" r:id="rId8"/>
    <p:sldId id="291" r:id="rId9"/>
  </p:sldIdLst>
  <p:sldSz cx="43726100" cy="14346238"/>
  <p:notesSz cx="6797675" cy="9928225"/>
  <p:defaultTextStyle>
    <a:defPPr>
      <a:defRPr lang="ru-RU"/>
    </a:defPPr>
    <a:lvl1pPr marL="0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1pPr>
    <a:lvl2pPr marL="1393451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2pPr>
    <a:lvl3pPr marL="2786899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3pPr>
    <a:lvl4pPr marL="4180350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4pPr>
    <a:lvl5pPr marL="5573798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5pPr>
    <a:lvl6pPr marL="6967249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6pPr>
    <a:lvl7pPr marL="8360697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7pPr>
    <a:lvl8pPr marL="9754148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8pPr>
    <a:lvl9pPr marL="11147596" algn="l" defTabSz="2786899" rtl="0" eaLnBrk="1" latinLnBrk="0" hangingPunct="1">
      <a:defRPr sz="54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C9B"/>
    <a:srgbClr val="CD3F54"/>
    <a:srgbClr val="2BB1F6"/>
    <a:srgbClr val="FFCCCC"/>
    <a:srgbClr val="FAECEE"/>
    <a:srgbClr val="FFFFFF"/>
    <a:srgbClr val="FEFEFE"/>
    <a:srgbClr val="77B1A0"/>
    <a:srgbClr val="3D9261"/>
    <a:srgbClr val="FB3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95015" autoAdjust="0"/>
  </p:normalViewPr>
  <p:slideViewPr>
    <p:cSldViewPr snapToGrid="0">
      <p:cViewPr varScale="1">
        <p:scale>
          <a:sx n="31" d="100"/>
          <a:sy n="31" d="100"/>
        </p:scale>
        <p:origin x="19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94395-BCDD-4753-A226-BA6A858AD7B2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704975" y="1241425"/>
            <a:ext cx="102076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72CF-82E8-402D-AA55-F5A1111C1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0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1pPr>
    <a:lvl2pPr marL="1393451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2pPr>
    <a:lvl3pPr marL="2786899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3pPr>
    <a:lvl4pPr marL="4180350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4pPr>
    <a:lvl5pPr marL="5573798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5pPr>
    <a:lvl6pPr marL="6967249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6pPr>
    <a:lvl7pPr marL="8360697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7pPr>
    <a:lvl8pPr marL="9754148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8pPr>
    <a:lvl9pPr marL="11147596" algn="l" defTabSz="2786899" rtl="0" eaLnBrk="1" latinLnBrk="0" hangingPunct="1">
      <a:defRPr sz="36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04975" y="1241425"/>
            <a:ext cx="102076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3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2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6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6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8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072CF-82E8-402D-AA55-F5A1111C14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B9D0-057A-467F-8751-77E434E8DB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6A00-BA17-49EB-81E9-B89F925CA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15490"/>
            <a:ext cx="43779174" cy="2305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54" y="12714198"/>
            <a:ext cx="2940159" cy="12353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1387C4-1225-4D56-A352-9DA5B5F1AE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301" y="12714198"/>
            <a:ext cx="3284501" cy="12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53900"/>
            <a:ext cx="43726100" cy="217241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54" y="12596210"/>
            <a:ext cx="2940159" cy="1235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6725" y="12596210"/>
            <a:ext cx="2940159" cy="1235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4196" y="12596210"/>
            <a:ext cx="2940159" cy="1235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1667" y="12596210"/>
            <a:ext cx="2940159" cy="1235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138" y="12596210"/>
            <a:ext cx="2940159" cy="12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CD3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71CB88D3-F738-3343-B4CD-406C18EFD427}"/>
              </a:ext>
            </a:extLst>
          </p:cNvPr>
          <p:cNvGrpSpPr/>
          <p:nvPr userDrawn="1"/>
        </p:nvGrpSpPr>
        <p:grpSpPr>
          <a:xfrm>
            <a:off x="-51639" y="12084286"/>
            <a:ext cx="43777743" cy="14372439"/>
            <a:chOff x="-31680" y="-45721"/>
            <a:chExt cx="12293784" cy="6948000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F0576822-B9E3-E243-8E27-B10F8227DD31}"/>
                </a:ext>
              </a:extLst>
            </p:cNvPr>
            <p:cNvSpPr/>
            <p:nvPr userDrawn="1"/>
          </p:nvSpPr>
          <p:spPr>
            <a:xfrm>
              <a:off x="-22863" y="-39695"/>
              <a:ext cx="12276150" cy="6941973"/>
            </a:xfrm>
            <a:prstGeom prst="rect">
              <a:avLst/>
            </a:prstGeom>
            <a:solidFill>
              <a:srgbClr val="3693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A1A0A998-6BE0-7044-85A7-6005E2C8BEFD}"/>
                </a:ext>
              </a:extLst>
            </p:cNvPr>
            <p:cNvSpPr/>
            <p:nvPr userDrawn="1"/>
          </p:nvSpPr>
          <p:spPr>
            <a:xfrm>
              <a:off x="9421792" y="3402957"/>
              <a:ext cx="2831495" cy="2419109"/>
            </a:xfrm>
            <a:custGeom>
              <a:avLst/>
              <a:gdLst>
                <a:gd name="connsiteX0" fmla="*/ 277793 w 2858947"/>
                <a:gd name="connsiteY0" fmla="*/ 995423 h 2419109"/>
                <a:gd name="connsiteX1" fmla="*/ 0 w 2858947"/>
                <a:gd name="connsiteY1" fmla="*/ 1006997 h 2419109"/>
                <a:gd name="connsiteX2" fmla="*/ 2858947 w 2858947"/>
                <a:gd name="connsiteY2" fmla="*/ 0 h 2419109"/>
                <a:gd name="connsiteX3" fmla="*/ 2835798 w 2858947"/>
                <a:gd name="connsiteY3" fmla="*/ 2419109 h 2419109"/>
                <a:gd name="connsiteX4" fmla="*/ 277793 w 2858947"/>
                <a:gd name="connsiteY4" fmla="*/ 995423 h 24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947" h="2419109">
                  <a:moveTo>
                    <a:pt x="277793" y="995423"/>
                  </a:moveTo>
                  <a:lnTo>
                    <a:pt x="0" y="1006997"/>
                  </a:lnTo>
                  <a:lnTo>
                    <a:pt x="2858947" y="0"/>
                  </a:lnTo>
                  <a:lnTo>
                    <a:pt x="2835798" y="2419109"/>
                  </a:lnTo>
                  <a:lnTo>
                    <a:pt x="277793" y="995423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5C20628A-6C87-C042-B6E4-FE375EFDD87F}"/>
                </a:ext>
              </a:extLst>
            </p:cNvPr>
            <p:cNvSpPr/>
            <p:nvPr userDrawn="1"/>
          </p:nvSpPr>
          <p:spPr>
            <a:xfrm>
              <a:off x="-31680" y="-39695"/>
              <a:ext cx="3612768" cy="5239002"/>
            </a:xfrm>
            <a:custGeom>
              <a:avLst/>
              <a:gdLst>
                <a:gd name="connsiteX0" fmla="*/ 0 w 3610430"/>
                <a:gd name="connsiteY0" fmla="*/ 0 h 5282736"/>
                <a:gd name="connsiteX1" fmla="*/ 1347537 w 3610430"/>
                <a:gd name="connsiteY1" fmla="*/ 0 h 5282736"/>
                <a:gd name="connsiteX2" fmla="*/ 3610430 w 3610430"/>
                <a:gd name="connsiteY2" fmla="*/ 1187710 h 5282736"/>
                <a:gd name="connsiteX3" fmla="*/ 1662796 w 3610430"/>
                <a:gd name="connsiteY3" fmla="*/ 5282736 h 5282736"/>
                <a:gd name="connsiteX4" fmla="*/ 0 w 3610430"/>
                <a:gd name="connsiteY4" fmla="*/ 936008 h 5282736"/>
                <a:gd name="connsiteX5" fmla="*/ 0 w 3610430"/>
                <a:gd name="connsiteY5" fmla="*/ 0 h 528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430" h="5282736">
                  <a:moveTo>
                    <a:pt x="0" y="0"/>
                  </a:moveTo>
                  <a:lnTo>
                    <a:pt x="1347537" y="0"/>
                  </a:lnTo>
                  <a:lnTo>
                    <a:pt x="3610430" y="1187710"/>
                  </a:lnTo>
                  <a:lnTo>
                    <a:pt x="1662796" y="5282736"/>
                  </a:lnTo>
                  <a:lnTo>
                    <a:pt x="0" y="936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D8EAB7E-26C9-3F44-B556-C5F9BFC873D2}"/>
                </a:ext>
              </a:extLst>
            </p:cNvPr>
            <p:cNvSpPr/>
            <p:nvPr userDrawn="1"/>
          </p:nvSpPr>
          <p:spPr>
            <a:xfrm>
              <a:off x="1325548" y="-39695"/>
              <a:ext cx="2827232" cy="1177877"/>
            </a:xfrm>
            <a:custGeom>
              <a:avLst/>
              <a:gdLst>
                <a:gd name="connsiteX0" fmla="*/ 0 w 2825401"/>
                <a:gd name="connsiteY0" fmla="*/ 0 h 1187710"/>
                <a:gd name="connsiteX1" fmla="*/ 2825401 w 2825401"/>
                <a:gd name="connsiteY1" fmla="*/ 5002 h 1187710"/>
                <a:gd name="connsiteX2" fmla="*/ 2262893 w 2825401"/>
                <a:gd name="connsiteY2" fmla="*/ 1187710 h 1187710"/>
                <a:gd name="connsiteX3" fmla="*/ 0 w 2825401"/>
                <a:gd name="connsiteY3" fmla="*/ 0 h 118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5401" h="1187710">
                  <a:moveTo>
                    <a:pt x="0" y="0"/>
                  </a:moveTo>
                  <a:lnTo>
                    <a:pt x="2825401" y="5002"/>
                  </a:lnTo>
                  <a:lnTo>
                    <a:pt x="2262893" y="1187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A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939A4A11-53E6-E449-9EE1-BD5CD8A662A7}"/>
                </a:ext>
              </a:extLst>
            </p:cNvPr>
            <p:cNvSpPr/>
            <p:nvPr userDrawn="1"/>
          </p:nvSpPr>
          <p:spPr>
            <a:xfrm>
              <a:off x="1641011" y="1138181"/>
              <a:ext cx="8149275" cy="5764095"/>
            </a:xfrm>
            <a:custGeom>
              <a:avLst/>
              <a:gdLst>
                <a:gd name="connsiteX0" fmla="*/ 1947634 w 8143998"/>
                <a:gd name="connsiteY0" fmla="*/ 0 h 5812214"/>
                <a:gd name="connsiteX1" fmla="*/ 8143998 w 8143998"/>
                <a:gd name="connsiteY1" fmla="*/ 3252245 h 5812214"/>
                <a:gd name="connsiteX2" fmla="*/ 1175582 w 8143998"/>
                <a:gd name="connsiteY2" fmla="*/ 5812214 h 5812214"/>
                <a:gd name="connsiteX3" fmla="*/ 656893 w 8143998"/>
                <a:gd name="connsiteY3" fmla="*/ 5812214 h 5812214"/>
                <a:gd name="connsiteX4" fmla="*/ 0 w 8143998"/>
                <a:gd name="connsiteY4" fmla="*/ 4095026 h 5812214"/>
                <a:gd name="connsiteX5" fmla="*/ 1947634 w 8143998"/>
                <a:gd name="connsiteY5" fmla="*/ 0 h 581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3998" h="5812214">
                  <a:moveTo>
                    <a:pt x="1947634" y="0"/>
                  </a:moveTo>
                  <a:lnTo>
                    <a:pt x="8143998" y="3252245"/>
                  </a:lnTo>
                  <a:lnTo>
                    <a:pt x="1175582" y="5812214"/>
                  </a:lnTo>
                  <a:lnTo>
                    <a:pt x="656893" y="5812214"/>
                  </a:lnTo>
                  <a:lnTo>
                    <a:pt x="0" y="4095026"/>
                  </a:lnTo>
                  <a:lnTo>
                    <a:pt x="1947634" y="0"/>
                  </a:lnTo>
                  <a:close/>
                </a:path>
              </a:pathLst>
            </a:custGeom>
            <a:solidFill>
              <a:srgbClr val="64B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261C98FB-F2CE-BD4C-B607-2171E83E11E4}"/>
                </a:ext>
              </a:extLst>
            </p:cNvPr>
            <p:cNvSpPr/>
            <p:nvPr userDrawn="1"/>
          </p:nvSpPr>
          <p:spPr>
            <a:xfrm>
              <a:off x="3589907" y="-45721"/>
              <a:ext cx="8672197" cy="4409224"/>
            </a:xfrm>
            <a:custGeom>
              <a:avLst/>
              <a:gdLst>
                <a:gd name="connsiteX0" fmla="*/ 562508 w 8663983"/>
                <a:gd name="connsiteY0" fmla="*/ 0 h 4434953"/>
                <a:gd name="connsiteX1" fmla="*/ 8652156 w 8663983"/>
                <a:gd name="connsiteY1" fmla="*/ 14321 h 4434953"/>
                <a:gd name="connsiteX2" fmla="*/ 8663983 w 8663983"/>
                <a:gd name="connsiteY2" fmla="*/ 3528430 h 4434953"/>
                <a:gd name="connsiteX3" fmla="*/ 6196364 w 8663983"/>
                <a:gd name="connsiteY3" fmla="*/ 4434953 h 4434953"/>
                <a:gd name="connsiteX4" fmla="*/ 0 w 8663983"/>
                <a:gd name="connsiteY4" fmla="*/ 1182708 h 4434953"/>
                <a:gd name="connsiteX5" fmla="*/ 562508 w 8663983"/>
                <a:gd name="connsiteY5" fmla="*/ 0 h 4434953"/>
                <a:gd name="connsiteX0" fmla="*/ 562508 w 8663983"/>
                <a:gd name="connsiteY0" fmla="*/ 11079 h 4446032"/>
                <a:gd name="connsiteX1" fmla="*/ 8652156 w 8663983"/>
                <a:gd name="connsiteY1" fmla="*/ 0 h 4446032"/>
                <a:gd name="connsiteX2" fmla="*/ 8663983 w 8663983"/>
                <a:gd name="connsiteY2" fmla="*/ 3539509 h 4446032"/>
                <a:gd name="connsiteX3" fmla="*/ 6196364 w 8663983"/>
                <a:gd name="connsiteY3" fmla="*/ 4446032 h 4446032"/>
                <a:gd name="connsiteX4" fmla="*/ 0 w 8663983"/>
                <a:gd name="connsiteY4" fmla="*/ 1193787 h 4446032"/>
                <a:gd name="connsiteX5" fmla="*/ 562508 w 8663983"/>
                <a:gd name="connsiteY5" fmla="*/ 11079 h 4446032"/>
                <a:gd name="connsiteX0" fmla="*/ 562508 w 8666581"/>
                <a:gd name="connsiteY0" fmla="*/ 11079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2508 w 8666581"/>
                <a:gd name="connsiteY5" fmla="*/ 11079 h 4446032"/>
                <a:gd name="connsiteX0" fmla="*/ 569383 w 8666581"/>
                <a:gd name="connsiteY0" fmla="*/ 4204 h 4446032"/>
                <a:gd name="connsiteX1" fmla="*/ 8665603 w 8666581"/>
                <a:gd name="connsiteY1" fmla="*/ 0 h 4446032"/>
                <a:gd name="connsiteX2" fmla="*/ 8663983 w 8666581"/>
                <a:gd name="connsiteY2" fmla="*/ 3539509 h 4446032"/>
                <a:gd name="connsiteX3" fmla="*/ 6196364 w 8666581"/>
                <a:gd name="connsiteY3" fmla="*/ 4446032 h 4446032"/>
                <a:gd name="connsiteX4" fmla="*/ 0 w 8666581"/>
                <a:gd name="connsiteY4" fmla="*/ 1193787 h 4446032"/>
                <a:gd name="connsiteX5" fmla="*/ 569383 w 8666581"/>
                <a:gd name="connsiteY5" fmla="*/ 4204 h 44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6581" h="4446032">
                  <a:moveTo>
                    <a:pt x="569383" y="4204"/>
                  </a:moveTo>
                  <a:lnTo>
                    <a:pt x="8665603" y="0"/>
                  </a:lnTo>
                  <a:cubicBezTo>
                    <a:pt x="8669545" y="1179836"/>
                    <a:pt x="8660041" y="2359673"/>
                    <a:pt x="8663983" y="3539509"/>
                  </a:cubicBezTo>
                  <a:lnTo>
                    <a:pt x="6196364" y="4446032"/>
                  </a:lnTo>
                  <a:lnTo>
                    <a:pt x="0" y="1193787"/>
                  </a:lnTo>
                  <a:lnTo>
                    <a:pt x="569383" y="4204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3C255441-FC24-1C43-8E63-501875B45991}"/>
                </a:ext>
              </a:extLst>
            </p:cNvPr>
            <p:cNvSpPr/>
            <p:nvPr userDrawn="1"/>
          </p:nvSpPr>
          <p:spPr>
            <a:xfrm>
              <a:off x="2817355" y="4363503"/>
              <a:ext cx="9442149" cy="2538776"/>
            </a:xfrm>
            <a:custGeom>
              <a:avLst/>
              <a:gdLst>
                <a:gd name="connsiteX0" fmla="*/ 6968416 w 9436035"/>
                <a:gd name="connsiteY0" fmla="*/ 0 h 2559969"/>
                <a:gd name="connsiteX1" fmla="*/ 9436035 w 9436035"/>
                <a:gd name="connsiteY1" fmla="*/ 1295163 h 2559969"/>
                <a:gd name="connsiteX2" fmla="*/ 9436035 w 9436035"/>
                <a:gd name="connsiteY2" fmla="*/ 2559969 h 2559969"/>
                <a:gd name="connsiteX3" fmla="*/ 0 w 9436035"/>
                <a:gd name="connsiteY3" fmla="*/ 2559969 h 2559969"/>
                <a:gd name="connsiteX4" fmla="*/ 6968416 w 9436035"/>
                <a:gd name="connsiteY4" fmla="*/ 0 h 255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6035" h="2559969">
                  <a:moveTo>
                    <a:pt x="6968416" y="0"/>
                  </a:moveTo>
                  <a:lnTo>
                    <a:pt x="9436035" y="1295163"/>
                  </a:lnTo>
                  <a:lnTo>
                    <a:pt x="9436035" y="2559969"/>
                  </a:lnTo>
                  <a:lnTo>
                    <a:pt x="0" y="2559969"/>
                  </a:lnTo>
                  <a:lnTo>
                    <a:pt x="6968416" y="0"/>
                  </a:lnTo>
                  <a:close/>
                </a:path>
              </a:pathLst>
            </a:custGeom>
            <a:solidFill>
              <a:srgbClr val="52A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080E99BC-5742-8445-9561-4C4AFFF23D02}"/>
                </a:ext>
              </a:extLst>
            </p:cNvPr>
            <p:cNvSpPr/>
            <p:nvPr userDrawn="1"/>
          </p:nvSpPr>
          <p:spPr>
            <a:xfrm>
              <a:off x="823771" y="5199307"/>
              <a:ext cx="1474559" cy="1702971"/>
            </a:xfrm>
            <a:custGeom>
              <a:avLst/>
              <a:gdLst>
                <a:gd name="connsiteX0" fmla="*/ 816711 w 1473604"/>
                <a:gd name="connsiteY0" fmla="*/ 0 h 1717187"/>
                <a:gd name="connsiteX1" fmla="*/ 1473604 w 1473604"/>
                <a:gd name="connsiteY1" fmla="*/ 1717187 h 1717187"/>
                <a:gd name="connsiteX2" fmla="*/ 0 w 1473604"/>
                <a:gd name="connsiteY2" fmla="*/ 1717187 h 1717187"/>
                <a:gd name="connsiteX3" fmla="*/ 816711 w 1473604"/>
                <a:gd name="connsiteY3" fmla="*/ 0 h 17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604" h="1717187">
                  <a:moveTo>
                    <a:pt x="816711" y="0"/>
                  </a:moveTo>
                  <a:lnTo>
                    <a:pt x="1473604" y="1717187"/>
                  </a:lnTo>
                  <a:lnTo>
                    <a:pt x="0" y="1717187"/>
                  </a:lnTo>
                  <a:lnTo>
                    <a:pt x="816711" y="0"/>
                  </a:lnTo>
                  <a:close/>
                </a:path>
              </a:pathLst>
            </a:custGeom>
            <a:solidFill>
              <a:srgbClr val="81C8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sz="2510" dirty="0">
                <a:solidFill>
                  <a:srgbClr val="FA3448"/>
                </a:solidFill>
                <a:latin typeface="Roboto" panose="02000000000000000000" pitchFamily="2" charset="0"/>
              </a:endParaRPr>
            </a:p>
          </p:txBody>
        </p:sp>
      </p:grpSp>
      <p:sp>
        <p:nvSpPr>
          <p:cNvPr id="24" name="Freeform 26">
            <a:extLst>
              <a:ext uri="{FF2B5EF4-FFF2-40B4-BE49-F238E27FC236}">
                <a16:creationId xmlns:a16="http://schemas.microsoft.com/office/drawing/2014/main" id="{080E99BC-5742-8445-9561-4C4AFFF23D02}"/>
              </a:ext>
            </a:extLst>
          </p:cNvPr>
          <p:cNvSpPr/>
          <p:nvPr userDrawn="1"/>
        </p:nvSpPr>
        <p:spPr>
          <a:xfrm rot="6475466">
            <a:off x="39588883" y="11956471"/>
            <a:ext cx="2336232" cy="3522718"/>
          </a:xfrm>
          <a:custGeom>
            <a:avLst/>
            <a:gdLst>
              <a:gd name="connsiteX0" fmla="*/ 816711 w 1473604"/>
              <a:gd name="connsiteY0" fmla="*/ 0 h 1717187"/>
              <a:gd name="connsiteX1" fmla="*/ 1473604 w 1473604"/>
              <a:gd name="connsiteY1" fmla="*/ 1717187 h 1717187"/>
              <a:gd name="connsiteX2" fmla="*/ 0 w 1473604"/>
              <a:gd name="connsiteY2" fmla="*/ 1717187 h 1717187"/>
              <a:gd name="connsiteX3" fmla="*/ 816711 w 1473604"/>
              <a:gd name="connsiteY3" fmla="*/ 0 h 171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604" h="1717187">
                <a:moveTo>
                  <a:pt x="816711" y="0"/>
                </a:moveTo>
                <a:lnTo>
                  <a:pt x="1473604" y="1717187"/>
                </a:lnTo>
                <a:lnTo>
                  <a:pt x="0" y="1717187"/>
                </a:lnTo>
                <a:lnTo>
                  <a:pt x="816711" y="0"/>
                </a:lnTo>
                <a:close/>
              </a:path>
            </a:pathLst>
          </a:custGeom>
          <a:solidFill>
            <a:srgbClr val="81C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251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939A4A11-53E6-E449-9EE1-BD5CD8A662A7}"/>
              </a:ext>
            </a:extLst>
          </p:cNvPr>
          <p:cNvSpPr/>
          <p:nvPr userDrawn="1"/>
        </p:nvSpPr>
        <p:spPr>
          <a:xfrm>
            <a:off x="29282453" y="12102430"/>
            <a:ext cx="12911384" cy="4174753"/>
          </a:xfrm>
          <a:custGeom>
            <a:avLst/>
            <a:gdLst>
              <a:gd name="connsiteX0" fmla="*/ 1947634 w 8143998"/>
              <a:gd name="connsiteY0" fmla="*/ 0 h 5812214"/>
              <a:gd name="connsiteX1" fmla="*/ 8143998 w 8143998"/>
              <a:gd name="connsiteY1" fmla="*/ 3252245 h 5812214"/>
              <a:gd name="connsiteX2" fmla="*/ 1175582 w 8143998"/>
              <a:gd name="connsiteY2" fmla="*/ 5812214 h 5812214"/>
              <a:gd name="connsiteX3" fmla="*/ 656893 w 8143998"/>
              <a:gd name="connsiteY3" fmla="*/ 5812214 h 5812214"/>
              <a:gd name="connsiteX4" fmla="*/ 0 w 8143998"/>
              <a:gd name="connsiteY4" fmla="*/ 4095026 h 5812214"/>
              <a:gd name="connsiteX5" fmla="*/ 1947634 w 8143998"/>
              <a:gd name="connsiteY5" fmla="*/ 0 h 581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3998" h="5812214">
                <a:moveTo>
                  <a:pt x="1947634" y="0"/>
                </a:moveTo>
                <a:lnTo>
                  <a:pt x="8143998" y="3252245"/>
                </a:lnTo>
                <a:lnTo>
                  <a:pt x="1175582" y="5812214"/>
                </a:lnTo>
                <a:lnTo>
                  <a:pt x="656893" y="5812214"/>
                </a:lnTo>
                <a:lnTo>
                  <a:pt x="0" y="4095026"/>
                </a:lnTo>
                <a:lnTo>
                  <a:pt x="1947634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251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-3809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</p:spTree>
    <p:extLst>
      <p:ext uri="{BB962C8B-B14F-4D97-AF65-F5344CB8AC3E}">
        <p14:creationId xmlns:p14="http://schemas.microsoft.com/office/powerpoint/2010/main" val="44841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27332" y="-10974"/>
            <a:ext cx="43753436" cy="131606"/>
          </a:xfrm>
          <a:prstGeom prst="rect">
            <a:avLst/>
          </a:prstGeom>
          <a:solidFill>
            <a:srgbClr val="FB3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" y="14230980"/>
            <a:ext cx="43726104" cy="147142"/>
          </a:xfrm>
          <a:prstGeom prst="rect">
            <a:avLst/>
          </a:prstGeom>
          <a:solidFill>
            <a:srgbClr val="2BB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80"/>
          </a:p>
        </p:txBody>
      </p:sp>
    </p:spTree>
    <p:extLst>
      <p:ext uri="{BB962C8B-B14F-4D97-AF65-F5344CB8AC3E}">
        <p14:creationId xmlns:p14="http://schemas.microsoft.com/office/powerpoint/2010/main" val="390692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6170" y="763805"/>
            <a:ext cx="37713761" cy="277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6170" y="3819022"/>
            <a:ext cx="37713761" cy="910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6169" y="13296838"/>
            <a:ext cx="9838373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B9D0-057A-467F-8751-77E434E8DBF6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84271" y="13296838"/>
            <a:ext cx="14757559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81558" y="13296838"/>
            <a:ext cx="9838373" cy="763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6A00-BA17-49EB-81E9-B89F925CAD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0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85" r:id="rId3"/>
    <p:sldLayoutId id="2147483684" r:id="rId4"/>
    <p:sldLayoutId id="2147483673" r:id="rId5"/>
  </p:sldLayoutIdLst>
  <p:txStyles>
    <p:titleStyle>
      <a:lvl1pPr algn="l" defTabSz="1912833" rtl="0" eaLnBrk="1" latinLnBrk="0" hangingPunct="1">
        <a:lnSpc>
          <a:spcPct val="90000"/>
        </a:lnSpc>
        <a:spcBef>
          <a:spcPct val="0"/>
        </a:spcBef>
        <a:buNone/>
        <a:defRPr sz="92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8208" indent="-478208" algn="l" defTabSz="1912833" rtl="0" eaLnBrk="1" latinLnBrk="0" hangingPunct="1">
        <a:lnSpc>
          <a:spcPct val="90000"/>
        </a:lnSpc>
        <a:spcBef>
          <a:spcPts val="2092"/>
        </a:spcBef>
        <a:buFont typeface="Arial" panose="020B0604020202020204" pitchFamily="34" charset="0"/>
        <a:buChar char="•"/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3462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5021" kern="1200">
          <a:solidFill>
            <a:schemeClr val="tx1"/>
          </a:solidFill>
          <a:latin typeface="+mn-lt"/>
          <a:ea typeface="+mn-ea"/>
          <a:cs typeface="+mn-cs"/>
        </a:defRPr>
      </a:lvl2pPr>
      <a:lvl3pPr marL="239104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4184" kern="1200">
          <a:solidFill>
            <a:schemeClr val="tx1"/>
          </a:solidFill>
          <a:latin typeface="+mn-lt"/>
          <a:ea typeface="+mn-ea"/>
          <a:cs typeface="+mn-cs"/>
        </a:defRPr>
      </a:lvl3pPr>
      <a:lvl4pPr marL="3347458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4pPr>
      <a:lvl5pPr marL="430387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5pPr>
      <a:lvl6pPr marL="526029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6pPr>
      <a:lvl7pPr marL="6216708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7pPr>
      <a:lvl8pPr marL="7173125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8pPr>
      <a:lvl9pPr marL="8129542" indent="-478208" algn="l" defTabSz="1912833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3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1pPr>
      <a:lvl2pPr marL="95641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2pPr>
      <a:lvl3pPr marL="191283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3pPr>
      <a:lvl4pPr marL="286925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4pPr>
      <a:lvl5pPr marL="382566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5pPr>
      <a:lvl6pPr marL="478208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6pPr>
      <a:lvl7pPr marL="5738500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7pPr>
      <a:lvl8pPr marL="6694917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8pPr>
      <a:lvl9pPr marL="7651333" algn="l" defTabSz="1912833" rtl="0" eaLnBrk="1" latinLnBrk="0" hangingPunct="1">
        <a:defRPr sz="3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43edu.ru/quickright/hl_vsb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8927" y="0"/>
            <a:ext cx="18317173" cy="14346238"/>
          </a:xfrm>
          <a:prstGeom prst="rect">
            <a:avLst/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136600" y="2644215"/>
            <a:ext cx="16754475" cy="5771725"/>
          </a:xfrm>
          <a:prstGeom prst="roundRect">
            <a:avLst/>
          </a:prstGeom>
          <a:solidFill>
            <a:srgbClr val="1B3C9B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" name="TextBox 3"/>
          <p:cNvSpPr txBox="1"/>
          <p:nvPr/>
        </p:nvSpPr>
        <p:spPr>
          <a:xfrm>
            <a:off x="26734125" y="4058208"/>
            <a:ext cx="15766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</a:rPr>
              <a:t>Бережливые проекты: </a:t>
            </a:r>
            <a:br>
              <a:rPr lang="ru-RU" sz="7200" b="1" dirty="0">
                <a:solidFill>
                  <a:schemeClr val="bg1"/>
                </a:solidFill>
              </a:rPr>
            </a:br>
            <a:r>
              <a:rPr lang="ru-RU" sz="7200" b="1" dirty="0">
                <a:solidFill>
                  <a:schemeClr val="bg1"/>
                </a:solidFill>
              </a:rPr>
              <a:t>снижение бюрократической нагрузки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92791" y="9279655"/>
            <a:ext cx="10845801" cy="150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57" b="1" dirty="0">
                <a:solidFill>
                  <a:schemeClr val="bg1"/>
                </a:solidFill>
              </a:rPr>
              <a:t>Соколова Н.В</a:t>
            </a:r>
            <a:r>
              <a:rPr lang="ru-RU" sz="5857" b="1" dirty="0" smtClean="0">
                <a:solidFill>
                  <a:schemeClr val="bg1"/>
                </a:solidFill>
              </a:rPr>
              <a:t>., </a:t>
            </a:r>
            <a:r>
              <a:rPr lang="ru-RU" sz="3347" dirty="0" smtClean="0">
                <a:solidFill>
                  <a:schemeClr val="bg1"/>
                </a:solidFill>
              </a:rPr>
              <a:t>ректор </a:t>
            </a:r>
            <a:r>
              <a:rPr lang="ru-RU" sz="3347" dirty="0">
                <a:solidFill>
                  <a:schemeClr val="bg1"/>
                </a:solidFill>
              </a:rPr>
              <a:t>КОГОАУ ДПО </a:t>
            </a:r>
            <a:br>
              <a:rPr lang="ru-RU" sz="3347" dirty="0">
                <a:solidFill>
                  <a:schemeClr val="bg1"/>
                </a:solidFill>
              </a:rPr>
            </a:br>
            <a:r>
              <a:rPr lang="ru-RU" sz="3347" dirty="0">
                <a:solidFill>
                  <a:schemeClr val="bg1"/>
                </a:solidFill>
              </a:rPr>
              <a:t>«ИРО Кировской </a:t>
            </a:r>
            <a:r>
              <a:rPr lang="ru-RU" sz="3347" dirty="0" smtClean="0">
                <a:solidFill>
                  <a:schemeClr val="bg1"/>
                </a:solidFill>
              </a:rPr>
              <a:t>области», кандидат </a:t>
            </a:r>
            <a:r>
              <a:rPr lang="ru-RU" sz="3347" dirty="0">
                <a:solidFill>
                  <a:schemeClr val="bg1"/>
                </a:solidFill>
              </a:rPr>
              <a:t>педагогических наук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46999" y="13243302"/>
            <a:ext cx="2170338" cy="7362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84" b="1" dirty="0">
                <a:solidFill>
                  <a:srgbClr val="FFFFFF"/>
                </a:solidFill>
              </a:rPr>
              <a:t>2025 год</a:t>
            </a:r>
            <a:endParaRPr lang="ru-RU" sz="11478" dirty="0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1765513" y="0"/>
            <a:ext cx="906031" cy="143462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013058" y="10305881"/>
            <a:ext cx="2331208" cy="48252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929" y="0"/>
            <a:ext cx="25433857" cy="143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26EFD9BC-399E-4AAE-8E81-4B377071E7E9}"/>
              </a:ext>
            </a:extLst>
          </p:cNvPr>
          <p:cNvSpPr/>
          <p:nvPr/>
        </p:nvSpPr>
        <p:spPr>
          <a:xfrm>
            <a:off x="21938468" y="2940890"/>
            <a:ext cx="10284058" cy="7276123"/>
          </a:xfrm>
          <a:prstGeom prst="parallelogram">
            <a:avLst>
              <a:gd name="adj" fmla="val 0"/>
            </a:avLst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198A8F-092D-44FF-958D-CD950247130D}"/>
              </a:ext>
            </a:extLst>
          </p:cNvPr>
          <p:cNvSpPr/>
          <p:nvPr/>
        </p:nvSpPr>
        <p:spPr>
          <a:xfrm>
            <a:off x="22879213" y="3785139"/>
            <a:ext cx="84025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«У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педагога</a:t>
            </a: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должно быть как можно больше времени для того содержательного обучения, воспитания, к которому он призван. А для этого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снизить бюрократическую часть </a:t>
            </a: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его работы»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D65E6E-7CA8-455A-BD29-365363E0C888}"/>
              </a:ext>
            </a:extLst>
          </p:cNvPr>
          <p:cNvSpPr/>
          <p:nvPr/>
        </p:nvSpPr>
        <p:spPr>
          <a:xfrm>
            <a:off x="25333263" y="8367380"/>
            <a:ext cx="6327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Заседание Совета по развитию гражданского общества и правам человека, 10 декабря 2024 года </a:t>
            </a:r>
          </a:p>
        </p:txBody>
      </p:sp>
      <p:pic>
        <p:nvPicPr>
          <p:cNvPr id="18" name="Picture 2" descr="От образования зависит успех и будущее нашего государства»: Владимир Путин  поздравил студентов с праздником">
            <a:extLst>
              <a:ext uri="{FF2B5EF4-FFF2-40B4-BE49-F238E27FC236}">
                <a16:creationId xmlns:a16="http://schemas.microsoft.com/office/drawing/2014/main" id="{96D855EC-1745-4C4B-BBC4-1A35212D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7748" y="2906729"/>
            <a:ext cx="10912144" cy="73102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9C1918-E3C8-454F-A19F-B70A66252C52}"/>
              </a:ext>
            </a:extLst>
          </p:cNvPr>
          <p:cNvSpPr txBox="1"/>
          <p:nvPr/>
        </p:nvSpPr>
        <p:spPr>
          <a:xfrm>
            <a:off x="736190" y="487119"/>
            <a:ext cx="418088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7531" b="1" dirty="0">
                <a:solidFill>
                  <a:srgbClr val="1B3C9B"/>
                </a:solidFill>
              </a:rPr>
              <a:t>Повышение качества образования и производительности труда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37557"/>
              </p:ext>
            </p:extLst>
          </p:nvPr>
        </p:nvGraphicFramePr>
        <p:xfrm>
          <a:off x="807516" y="6080910"/>
          <a:ext cx="20568916" cy="5904788"/>
        </p:xfrm>
        <a:graphic>
          <a:graphicData uri="http://schemas.openxmlformats.org/drawingml/2006/table">
            <a:tbl>
              <a:tblPr/>
              <a:tblGrid>
                <a:gridCol w="7063177">
                  <a:extLst>
                    <a:ext uri="{9D8B030D-6E8A-4147-A177-3AD203B41FA5}">
                      <a16:colId xmlns:a16="http://schemas.microsoft.com/office/drawing/2014/main" val="53235880"/>
                    </a:ext>
                  </a:extLst>
                </a:gridCol>
                <a:gridCol w="4281774">
                  <a:extLst>
                    <a:ext uri="{9D8B030D-6E8A-4147-A177-3AD203B41FA5}">
                      <a16:colId xmlns:a16="http://schemas.microsoft.com/office/drawing/2014/main" val="1102911512"/>
                    </a:ext>
                  </a:extLst>
                </a:gridCol>
                <a:gridCol w="9223965">
                  <a:extLst>
                    <a:ext uri="{9D8B030D-6E8A-4147-A177-3AD203B41FA5}">
                      <a16:colId xmlns:a16="http://schemas.microsoft.com/office/drawing/2014/main" val="623020084"/>
                    </a:ext>
                  </a:extLst>
                </a:gridCol>
              </a:tblGrid>
              <a:tr h="66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Учителя</a:t>
                      </a:r>
                      <a:endParaRPr lang="ru-RU" sz="3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Воспитателя</a:t>
                      </a:r>
                      <a:endParaRPr lang="ru-RU" sz="3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Преподавателя СПО</a:t>
                      </a:r>
                      <a:endParaRPr lang="ru-RU" sz="3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71272"/>
                  </a:ext>
                </a:extLst>
              </a:tr>
              <a:tr h="4847686">
                <a:tc>
                  <a:txBody>
                    <a:bodyPr/>
                    <a:lstStyle/>
                    <a:p>
                      <a:pPr fontAlgn="t">
                        <a:spcAft>
                          <a:spcPts val="1200"/>
                        </a:spcAft>
                      </a:pPr>
                      <a:r>
                        <a:rPr lang="ru-RU" sz="36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рабочая программа учебного </a:t>
                      </a: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предмета</a:t>
                      </a:r>
                      <a:endParaRPr lang="ru-RU" sz="36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fontAlgn="t"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журнал </a:t>
                      </a:r>
                      <a:r>
                        <a:rPr lang="ru-RU" sz="36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учета </a:t>
                      </a: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успеваемости</a:t>
                      </a:r>
                    </a:p>
                    <a:p>
                      <a:pPr fontAlgn="t"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журнал </a:t>
                      </a:r>
                      <a:r>
                        <a:rPr lang="ru-RU" sz="36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внеурочной </a:t>
                      </a: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деятельности</a:t>
                      </a:r>
                    </a:p>
                    <a:p>
                      <a:pPr fontAlgn="t"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36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воспитательной работы </a:t>
                      </a:r>
                      <a:r>
                        <a:rPr lang="ru-RU" sz="3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(классное руководство</a:t>
                      </a:r>
                      <a:r>
                        <a:rPr lang="ru-RU" sz="36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fontAlgn="t"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характеристика </a:t>
                      </a:r>
                      <a:r>
                        <a:rPr lang="ru-RU" sz="36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 обучающегося </a:t>
                      </a: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36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3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запросу (классное руководство)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журнал посещаемости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календарно-тематический план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endParaRPr lang="ru-RU" sz="360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рабочая программа дисциплины </a:t>
                      </a:r>
                      <a:endParaRPr lang="ru-RU" sz="3600" kern="12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экзаменационная</a:t>
                      </a:r>
                      <a:r>
                        <a:rPr lang="ru-RU" sz="36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и (или) </a:t>
                      </a: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зачетная ведомости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журнал учета успеваемости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журнал практики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план воспитательной работы </a:t>
                      </a:r>
                      <a:b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36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(классное руководство или кураторство)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3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характеристика на обучающегося </a:t>
                      </a:r>
                      <a:r>
                        <a:rPr lang="ru-RU" sz="36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 запросу (классное руководство или кураторство)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53579"/>
                  </a:ext>
                </a:extLst>
              </a:tr>
            </a:tbl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C5ECD1D-E2C7-44F9-B9E7-CA83C0181C1F}"/>
              </a:ext>
            </a:extLst>
          </p:cNvPr>
          <p:cNvSpPr/>
          <p:nvPr/>
        </p:nvSpPr>
        <p:spPr>
          <a:xfrm>
            <a:off x="736190" y="5253746"/>
            <a:ext cx="8680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Обязательные документы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7516" y="2364478"/>
            <a:ext cx="8440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Федеральный закон от 08.08.2024 № 328-ФЗ </a:t>
            </a:r>
            <a: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«О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внесении изменений в статьи 29 и 47 Федерального закона «Об образовании </a:t>
            </a:r>
            <a: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  РФ»</a:t>
            </a:r>
            <a:endParaRPr lang="ru-RU" sz="2800" dirty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76467" y="3749473"/>
            <a:ext cx="6053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Перечень документов, подготовка которых осуществляется педагогическими работниками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508119" y="2189511"/>
            <a:ext cx="6614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Редакция от 28.02.2025 (с изм. и доп., вступ. в силу с 01.03.2025)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379966" y="3556146"/>
            <a:ext cx="96515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Образовательная организация вправе не предоставлять организациям, государственным органам и органам местного самоуправления информацию и документы при отсутствии оснований, предусмотренных законодательством Российской Федерации</a:t>
            </a: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0815994" y="3676239"/>
            <a:ext cx="457200" cy="337781"/>
          </a:xfrm>
          <a:prstGeom prst="downArrow">
            <a:avLst/>
          </a:prstGeom>
          <a:solidFill>
            <a:srgbClr val="0AA3F0"/>
          </a:solidFill>
          <a:ln w="12700" cap="flat" cmpd="sng" algn="ctr">
            <a:solidFill>
              <a:srgbClr val="1B3C9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16200000">
            <a:off x="10221637" y="4032139"/>
            <a:ext cx="900000" cy="75169"/>
          </a:xfrm>
          <a:prstGeom prst="rect">
            <a:avLst/>
          </a:prstGeom>
          <a:solidFill>
            <a:srgbClr val="0AA3F0"/>
          </a:solidFill>
          <a:ln w="12700" cap="flat" cmpd="sng" algn="ctr">
            <a:solidFill>
              <a:srgbClr val="1B3C9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2433568" y="3830515"/>
            <a:ext cx="457200" cy="337781"/>
          </a:xfrm>
          <a:prstGeom prst="downArrow">
            <a:avLst/>
          </a:prstGeom>
          <a:solidFill>
            <a:srgbClr val="0AA3F0"/>
          </a:solidFill>
          <a:ln w="12700" cap="flat" cmpd="sng" algn="ctr">
            <a:solidFill>
              <a:srgbClr val="1B3C9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1839211" y="4186415"/>
            <a:ext cx="900000" cy="75169"/>
          </a:xfrm>
          <a:prstGeom prst="rect">
            <a:avLst/>
          </a:prstGeom>
          <a:solidFill>
            <a:srgbClr val="0AA3F0"/>
          </a:solidFill>
          <a:ln w="12700" cap="flat" cmpd="sng" algn="ctr">
            <a:solidFill>
              <a:srgbClr val="1B3C9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9C1918-E3C8-454F-A19F-B70A66252C52}"/>
              </a:ext>
            </a:extLst>
          </p:cNvPr>
          <p:cNvSpPr txBox="1"/>
          <p:nvPr/>
        </p:nvSpPr>
        <p:spPr>
          <a:xfrm>
            <a:off x="457200" y="496301"/>
            <a:ext cx="41597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7531" b="1" dirty="0">
                <a:solidFill>
                  <a:srgbClr val="1B3C9B"/>
                </a:solidFill>
              </a:rPr>
              <a:t>Единое образовательное </a:t>
            </a:r>
            <a:r>
              <a:rPr lang="ru-RU" sz="7531" b="1" dirty="0" smtClean="0">
                <a:solidFill>
                  <a:srgbClr val="1B3C9B"/>
                </a:solidFill>
              </a:rPr>
              <a:t>пространство</a:t>
            </a:r>
            <a:endParaRPr lang="ru-RU" sz="7531" b="1" dirty="0">
              <a:solidFill>
                <a:srgbClr val="1B3C9B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2F6E5-7C6C-4614-8C22-17B0D19A4CE8}"/>
              </a:ext>
            </a:extLst>
          </p:cNvPr>
          <p:cNvSpPr/>
          <p:nvPr/>
        </p:nvSpPr>
        <p:spPr>
          <a:xfrm>
            <a:off x="15604410" y="5184913"/>
            <a:ext cx="64995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2179479" y="2672862"/>
            <a:ext cx="15989698" cy="9179169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2174612" y="1910830"/>
            <a:ext cx="15994566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1CF1A3-2892-4099-ADB6-0E5FAABE3843}"/>
              </a:ext>
            </a:extLst>
          </p:cNvPr>
          <p:cNvSpPr txBox="1"/>
          <p:nvPr/>
        </p:nvSpPr>
        <p:spPr>
          <a:xfrm>
            <a:off x="14798231" y="4047678"/>
            <a:ext cx="1307131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Портал «Единое содержание общего образования»</a:t>
            </a:r>
          </a:p>
          <a:p>
            <a:pPr marL="1336675" indent="-715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Конструктор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рабочих 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</a:t>
            </a:r>
          </a:p>
          <a:p>
            <a:pPr marL="1336675" indent="-715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Конструктор учебных планов</a:t>
            </a:r>
          </a:p>
          <a:p>
            <a:pPr marL="1336675" indent="-715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Конструктор основной образовательной программы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DCD677-BC29-48E6-8C5A-EC42CDBEFA16}"/>
              </a:ext>
            </a:extLst>
          </p:cNvPr>
          <p:cNvSpPr/>
          <p:nvPr/>
        </p:nvSpPr>
        <p:spPr>
          <a:xfrm>
            <a:off x="1775854" y="4091786"/>
            <a:ext cx="97344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Федеральные государственные образовательные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стандарты</a:t>
            </a: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Федеральные основные образовательные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программы</a:t>
            </a: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Единые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учебники</a:t>
            </a:r>
          </a:p>
          <a:p>
            <a:pPr>
              <a:spcAft>
                <a:spcPts val="1200"/>
              </a:spcAft>
            </a:pP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Единые оценочные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процедуры</a:t>
            </a:r>
          </a:p>
        </p:txBody>
      </p:sp>
      <p:sp>
        <p:nvSpPr>
          <p:cNvPr id="34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679091" y="2672862"/>
            <a:ext cx="9900000" cy="9179169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675145" y="1910830"/>
            <a:ext cx="9935912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073674" y="1883233"/>
            <a:ext cx="99657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Комплекс мер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13053218" y="1883233"/>
            <a:ext cx="131065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Инструменты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28739264" y="2672862"/>
            <a:ext cx="12960000" cy="9179169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28735319" y="1910830"/>
            <a:ext cx="12963946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9066712" y="1883233"/>
            <a:ext cx="10623154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Эффекты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4616325" y="7559262"/>
            <a:ext cx="6566843" cy="3281965"/>
            <a:chOff x="5957888" y="2133600"/>
            <a:chExt cx="2500312" cy="36000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957888" y="2133600"/>
              <a:ext cx="10668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91400" y="4868598"/>
              <a:ext cx="1066800" cy="86500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8846508" y="8459733"/>
            <a:ext cx="5548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Например, сокращение </a:t>
            </a:r>
            <a:b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времени на подготовку </a:t>
            </a:r>
            <a:b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рабочей программы</a:t>
            </a:r>
            <a:endParaRPr lang="ru-RU" sz="4000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7855">
            <a:off x="37126464" y="6985984"/>
            <a:ext cx="3454794" cy="2350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89177" y="10947863"/>
            <a:ext cx="231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Без применения конструктора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622632" y="10947863"/>
            <a:ext cx="231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С применением конструктора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50036" y="9177296"/>
            <a:ext cx="23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24 часа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18100" y="10075560"/>
            <a:ext cx="23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час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15FA1EE-14A7-4842-9DD3-C9E92FE5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9758" y="4049579"/>
            <a:ext cx="2064163" cy="17839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3989" y="8350889"/>
            <a:ext cx="10318850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«Школа </a:t>
            </a:r>
            <a:r>
              <a:rPr lang="ru-RU" sz="4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России»</a:t>
            </a:r>
          </a:p>
          <a:p>
            <a:pPr marL="1266825" lvl="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«Настольная книга директора»</a:t>
            </a:r>
          </a:p>
          <a:p>
            <a:pPr marL="1266825" lvl="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Шаблоны локальных нормативных актов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лендарь событи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1734" y="8350889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29413875" y="3964201"/>
            <a:ext cx="109506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времени на подготовку документации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413875" y="5493308"/>
            <a:ext cx="109506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количества оценочных процедур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(ЕГЭ, ОГЭ, ВПР, НИКО)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9C1918-E3C8-454F-A19F-B70A66252C52}"/>
              </a:ext>
            </a:extLst>
          </p:cNvPr>
          <p:cNvSpPr txBox="1"/>
          <p:nvPr/>
        </p:nvSpPr>
        <p:spPr>
          <a:xfrm>
            <a:off x="808892" y="496301"/>
            <a:ext cx="41245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7531" b="1" dirty="0" smtClean="0">
                <a:solidFill>
                  <a:srgbClr val="1B3C9B"/>
                </a:solidFill>
              </a:rPr>
              <a:t>Экосистема поддержки учителя</a:t>
            </a:r>
            <a:endParaRPr lang="ru-RU" sz="7531" b="1" dirty="0">
              <a:solidFill>
                <a:srgbClr val="1B3C9B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1B6AE3-7C44-4254-BDAA-D724A55FA949}"/>
              </a:ext>
            </a:extLst>
          </p:cNvPr>
          <p:cNvSpPr/>
          <p:nvPr/>
        </p:nvSpPr>
        <p:spPr>
          <a:xfrm>
            <a:off x="14850301" y="4015690"/>
            <a:ext cx="955714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Возможности ФГИС «Моя школа»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2F6E5-7C6C-4614-8C22-17B0D19A4CE8}"/>
              </a:ext>
            </a:extLst>
          </p:cNvPr>
          <p:cNvSpPr/>
          <p:nvPr/>
        </p:nvSpPr>
        <p:spPr>
          <a:xfrm>
            <a:off x="15604410" y="5184913"/>
            <a:ext cx="64995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2149177" y="3155643"/>
            <a:ext cx="1602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2144300" y="2190322"/>
            <a:ext cx="16024878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1CF1A3-2892-4099-ADB6-0E5FAABE3843}"/>
              </a:ext>
            </a:extLst>
          </p:cNvPr>
          <p:cNvSpPr txBox="1"/>
          <p:nvPr/>
        </p:nvSpPr>
        <p:spPr>
          <a:xfrm>
            <a:off x="15250162" y="4778758"/>
            <a:ext cx="129024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313" indent="-71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Библиотека цифрового образовательного контента</a:t>
            </a:r>
          </a:p>
          <a:p>
            <a:pPr marL="717313" indent="-71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Конструктор уроков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17313" indent="-71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Инструменты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создания и проверки </a:t>
            </a:r>
            <a:b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тестов и 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34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679091" y="3155643"/>
            <a:ext cx="990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675145" y="2190322"/>
            <a:ext cx="9903946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073674" y="2162725"/>
            <a:ext cx="7386849" cy="108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>
                <a:solidFill>
                  <a:schemeClr val="bg1"/>
                </a:solidFill>
              </a:rPr>
              <a:t>Комплекс </a:t>
            </a:r>
            <a:r>
              <a:rPr lang="ru-RU" sz="5400" b="1" dirty="0" smtClean="0">
                <a:solidFill>
                  <a:schemeClr val="bg1"/>
                </a:solidFill>
              </a:rPr>
              <a:t>мер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12625989" y="2199815"/>
            <a:ext cx="13275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>
                <a:solidFill>
                  <a:schemeClr val="bg1"/>
                </a:solidFill>
              </a:rPr>
              <a:t>Инструменты</a:t>
            </a:r>
          </a:p>
        </p:txBody>
      </p:sp>
      <p:sp>
        <p:nvSpPr>
          <p:cNvPr id="45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28739264" y="3155643"/>
            <a:ext cx="1296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28735319" y="2190322"/>
            <a:ext cx="12963946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9066712" y="2162725"/>
            <a:ext cx="10623154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Эффекты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5497453" y="6646984"/>
            <a:ext cx="5007073" cy="3501095"/>
            <a:chOff x="5957888" y="2133600"/>
            <a:chExt cx="2500312" cy="36000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957888" y="2133600"/>
              <a:ext cx="10668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91400" y="4234416"/>
              <a:ext cx="1066800" cy="14991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28989260" y="7999138"/>
            <a:ext cx="5860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Например, сокращение времени на подготовку </a:t>
            </a:r>
            <a:br>
              <a:rPr lang="ru-RU" sz="40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0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 </a:t>
            </a:r>
            <a: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уроку</a:t>
            </a:r>
            <a:endParaRPr lang="ru-RU" sz="4000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7855">
            <a:off x="37246962" y="6190038"/>
            <a:ext cx="2930377" cy="1994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07468" y="10272569"/>
            <a:ext cx="231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Без применения библиотеки ЦОК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295324" y="10272569"/>
            <a:ext cx="231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С применением библиотеки ЦОК 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406020" y="8092854"/>
            <a:ext cx="23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 часа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220439" y="9129628"/>
            <a:ext cx="23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час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9415" y="4125394"/>
            <a:ext cx="1818581" cy="1500648"/>
          </a:xfrm>
          <a:prstGeom prst="rect">
            <a:avLst/>
          </a:prstGeom>
          <a:ln>
            <a:solidFill>
              <a:srgbClr val="1B3C9B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29741990" y="4054682"/>
            <a:ext cx="109506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времени на подготовку к урокам, внеурочным занятиям, текущий контроль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0547" y="9129628"/>
            <a:ext cx="1723726" cy="169499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FDCD677-BC29-48E6-8C5A-EC42CDBEFA16}"/>
              </a:ext>
            </a:extLst>
          </p:cNvPr>
          <p:cNvSpPr/>
          <p:nvPr/>
        </p:nvSpPr>
        <p:spPr>
          <a:xfrm>
            <a:off x="2440669" y="4054682"/>
            <a:ext cx="77918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Федеральные инициативы в сфере обучения, воспитания и профориентации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79824" y="7827966"/>
            <a:ext cx="1279336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Курс «Разговоры о </a:t>
            </a: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важном»</a:t>
            </a:r>
          </a:p>
          <a:p>
            <a:pPr lvl="0">
              <a:spcAft>
                <a:spcPts val="600"/>
              </a:spcAft>
            </a:pPr>
            <a:endParaRPr lang="ru-RU" sz="30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Единая модель профориентации</a:t>
            </a:r>
          </a:p>
          <a:p>
            <a:pPr marL="1090613" lvl="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«Билет в будущее»</a:t>
            </a:r>
          </a:p>
          <a:p>
            <a:pPr marL="1090613" lvl="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Курс «Россия – мои горизонты»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700" y="7329865"/>
            <a:ext cx="1598807" cy="15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9C1918-E3C8-454F-A19F-B70A66252C52}"/>
              </a:ext>
            </a:extLst>
          </p:cNvPr>
          <p:cNvSpPr txBox="1"/>
          <p:nvPr/>
        </p:nvSpPr>
        <p:spPr>
          <a:xfrm>
            <a:off x="808892" y="496301"/>
            <a:ext cx="41245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7531" b="1" dirty="0">
                <a:solidFill>
                  <a:srgbClr val="1B3C9B"/>
                </a:solidFill>
              </a:rPr>
              <a:t>Экосистема поддержки учителя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2F6E5-7C6C-4614-8C22-17B0D19A4CE8}"/>
              </a:ext>
            </a:extLst>
          </p:cNvPr>
          <p:cNvSpPr/>
          <p:nvPr/>
        </p:nvSpPr>
        <p:spPr>
          <a:xfrm>
            <a:off x="15604410" y="5184913"/>
            <a:ext cx="64995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2398666" y="3155643"/>
            <a:ext cx="15770511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2393865" y="2190322"/>
            <a:ext cx="15775313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1CF1A3-2892-4099-ADB6-0E5FAABE3843}"/>
              </a:ext>
            </a:extLst>
          </p:cNvPr>
          <p:cNvSpPr txBox="1"/>
          <p:nvPr/>
        </p:nvSpPr>
        <p:spPr>
          <a:xfrm>
            <a:off x="13024276" y="3823447"/>
            <a:ext cx="1495771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Методические рекомендации, 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интерактивные методические </a:t>
            </a: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кейсы, лучшие практики на порталах: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Институт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реализации государственной политики и профессионального развития работников образования ФГАОУ ВО «Государственный университет 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просвещения»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Цифровая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экосистема ДПО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Портал «Единое содержание общего образования»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 методического сопровождения Института изучения детства, семьи и воспитания</a:t>
            </a:r>
          </a:p>
          <a:p>
            <a:pPr>
              <a:spcAft>
                <a:spcPts val="6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Сервис 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«Ассистент </a:t>
            </a: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преподавателя»</a:t>
            </a:r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DCD677-BC29-48E6-8C5A-EC42CDBEFA16}"/>
              </a:ext>
            </a:extLst>
          </p:cNvPr>
          <p:cNvSpPr/>
          <p:nvPr/>
        </p:nvSpPr>
        <p:spPr>
          <a:xfrm>
            <a:off x="2264078" y="3991209"/>
            <a:ext cx="86487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Единая федеральная система научно-методического сопровождения педагогических работников </a:t>
            </a:r>
            <a:b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управленческих кадров</a:t>
            </a:r>
          </a:p>
        </p:txBody>
      </p:sp>
      <p:sp>
        <p:nvSpPr>
          <p:cNvPr id="34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679091" y="3155643"/>
            <a:ext cx="990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675144" y="2190322"/>
            <a:ext cx="9903947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073674" y="2162725"/>
            <a:ext cx="10623154" cy="216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>
                <a:solidFill>
                  <a:schemeClr val="bg1"/>
                </a:solidFill>
              </a:rPr>
              <a:t>Комплекс мер</a:t>
            </a:r>
          </a:p>
          <a:p>
            <a:pPr>
              <a:lnSpc>
                <a:spcPts val="8368"/>
              </a:lnSpc>
            </a:pP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13232883" y="2162725"/>
            <a:ext cx="12926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>
                <a:solidFill>
                  <a:schemeClr val="bg1"/>
                </a:solidFill>
              </a:rPr>
              <a:t>Инструменты</a:t>
            </a:r>
          </a:p>
        </p:txBody>
      </p:sp>
      <p:sp>
        <p:nvSpPr>
          <p:cNvPr id="45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28739264" y="3155643"/>
            <a:ext cx="1296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28735319" y="2190322"/>
            <a:ext cx="12963946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9066712" y="2162725"/>
            <a:ext cx="10623154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Эффекты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294817" y="7369861"/>
            <a:ext cx="23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час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496945" y="6954454"/>
            <a:ext cx="5007073" cy="2671283"/>
            <a:chOff x="5957888" y="2133600"/>
            <a:chExt cx="2500312" cy="360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957888" y="2133600"/>
              <a:ext cx="10668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391400" y="4234416"/>
              <a:ext cx="1066800" cy="14991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8988752" y="7476796"/>
            <a:ext cx="5860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Например, сокращение времени на </a:t>
            </a:r>
            <a: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анализ урока методистом, наставником</a:t>
            </a:r>
            <a:endParaRPr lang="ru-RU" sz="4000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7855">
            <a:off x="37401176" y="6099329"/>
            <a:ext cx="2930377" cy="199403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5606960" y="9750227"/>
            <a:ext cx="2319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Без применения «Ассистента преподавателя»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94816" y="9750227"/>
            <a:ext cx="2319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С применением «Ассистента преподавателя»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03854" y="7965130"/>
            <a:ext cx="23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 часа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19931" y="8812631"/>
            <a:ext cx="231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час</a:t>
            </a:r>
            <a:endParaRPr lang="ru-R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084640" y="4189738"/>
            <a:ext cx="1226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времени на устранение профессиональных дефицитов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9C1918-E3C8-454F-A19F-B70A66252C52}"/>
              </a:ext>
            </a:extLst>
          </p:cNvPr>
          <p:cNvSpPr txBox="1"/>
          <p:nvPr/>
        </p:nvSpPr>
        <p:spPr>
          <a:xfrm>
            <a:off x="808892" y="496301"/>
            <a:ext cx="41245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7531" b="1" dirty="0">
                <a:solidFill>
                  <a:srgbClr val="1B3C9B"/>
                </a:solidFill>
              </a:rPr>
              <a:t>Региональные </a:t>
            </a:r>
            <a:r>
              <a:rPr lang="ru-RU" sz="7531" b="1" dirty="0" smtClean="0">
                <a:solidFill>
                  <a:srgbClr val="1B3C9B"/>
                </a:solidFill>
              </a:rPr>
              <a:t>меры</a:t>
            </a:r>
            <a:endParaRPr lang="ru-RU" sz="7531" b="1" dirty="0">
              <a:solidFill>
                <a:srgbClr val="1B3C9B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2F6E5-7C6C-4614-8C22-17B0D19A4CE8}"/>
              </a:ext>
            </a:extLst>
          </p:cNvPr>
          <p:cNvSpPr/>
          <p:nvPr/>
        </p:nvSpPr>
        <p:spPr>
          <a:xfrm>
            <a:off x="15604410" y="5184913"/>
            <a:ext cx="64995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2994623" y="3155643"/>
            <a:ext cx="1296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2990678" y="2190322"/>
            <a:ext cx="12963946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1CF1A3-2892-4099-ADB6-0E5FAABE3843}"/>
              </a:ext>
            </a:extLst>
          </p:cNvPr>
          <p:cNvSpPr txBox="1"/>
          <p:nvPr/>
        </p:nvSpPr>
        <p:spPr>
          <a:xfrm>
            <a:off x="13329098" y="3998921"/>
            <a:ext cx="12365310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ЕРИСО Кировской области</a:t>
            </a:r>
          </a:p>
          <a:p>
            <a:pPr marL="717313" indent="-71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Сбор информации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обучающимся, педагогам 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17313" indent="-71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Отчеты </a:t>
            </a:r>
          </a:p>
          <a:p>
            <a:pPr marL="717313" indent="-7173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Приемка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образовательных 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организаций</a:t>
            </a: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Горячая </a:t>
            </a: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линия» </a:t>
            </a:r>
            <a:r>
              <a:rPr lang="ru-RU" sz="4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(8332) 27-27-34 доб. </a:t>
            </a:r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3491/доб. </a:t>
            </a:r>
            <a:r>
              <a:rPr lang="ru-RU" sz="4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3485</a:t>
            </a: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Страница </a:t>
            </a:r>
            <a:r>
              <a:rPr lang="ru-RU" sz="4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сайте министерства образования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«Снижение бюрократической нагрузки 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педагогических работников, образовательные организации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</a:t>
            </a:r>
            <a:r>
              <a:rPr lang="en-US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https://43edu.ru/quickright/hl_vsbn</a:t>
            </a:r>
            <a:r>
              <a:rPr lang="en-US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679091" y="3155643"/>
            <a:ext cx="10619208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675145" y="2190322"/>
            <a:ext cx="10622442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073674" y="2162725"/>
            <a:ext cx="10623154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Комплекс мер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13322071" y="2162725"/>
            <a:ext cx="10623154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>
                <a:solidFill>
                  <a:schemeClr val="bg1"/>
                </a:solidFill>
              </a:rPr>
              <a:t>Инструменты</a:t>
            </a:r>
          </a:p>
        </p:txBody>
      </p:sp>
      <p:sp>
        <p:nvSpPr>
          <p:cNvPr id="45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26647003" y="3155643"/>
            <a:ext cx="15052261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26647002" y="2190322"/>
            <a:ext cx="15052262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7056347" y="2164586"/>
            <a:ext cx="10623154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Эффекты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2345" y="3998921"/>
            <a:ext cx="966573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Дорожная карта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снижению бюрократической нагрузки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педагогических работников, образовательные организации 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(распоряжение </a:t>
            </a:r>
            <a:r>
              <a:rPr 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министерства образования Кировской области от 29.05.2025 № </a:t>
            </a:r>
            <a:r>
              <a:rPr lang="ru-RU" sz="4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257-нк)</a:t>
            </a:r>
            <a:endParaRPr lang="ru-RU" sz="4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7855">
            <a:off x="37567003" y="3513380"/>
            <a:ext cx="1519832" cy="1034203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35700768" y="3733084"/>
            <a:ext cx="4721831" cy="2484699"/>
            <a:chOff x="5957888" y="2133600"/>
            <a:chExt cx="2500312" cy="3600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957888" y="2133600"/>
              <a:ext cx="10668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391400" y="3753600"/>
              <a:ext cx="1066800" cy="19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932089" y="4087676"/>
            <a:ext cx="207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 45%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343161" y="6217783"/>
            <a:ext cx="6122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количества 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запросов </a:t>
            </a:r>
            <a:b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ОО от 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министерства образования 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32207084" y="7697841"/>
            <a:ext cx="4721831" cy="2462794"/>
            <a:chOff x="9067800" y="3789600"/>
            <a:chExt cx="2400300" cy="194400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9067800" y="3789600"/>
              <a:ext cx="1066800" cy="1944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0401300" y="4528793"/>
              <a:ext cx="1066800" cy="1188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7525363" y="10392645"/>
            <a:ext cx="14291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педагогов, 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занимающихся административной работой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30% рабочего времени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7855">
            <a:off x="34135894" y="7199386"/>
            <a:ext cx="1519832" cy="1034203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32590991" y="8199148"/>
            <a:ext cx="180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54,6%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141480" y="9058806"/>
            <a:ext cx="152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33,8%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12408">
            <a:off x="30057698" y="3395737"/>
            <a:ext cx="1519832" cy="1034203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28337075" y="3903144"/>
            <a:ext cx="4505847" cy="2240477"/>
            <a:chOff x="5957888" y="2133600"/>
            <a:chExt cx="2500312" cy="360000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5957888" y="2133600"/>
              <a:ext cx="10668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391400" y="3377370"/>
              <a:ext cx="1066800" cy="2356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TextBox 81"/>
          <p:cNvSpPr txBox="1"/>
          <p:nvPr/>
        </p:nvSpPr>
        <p:spPr bwMode="auto">
          <a:xfrm>
            <a:off x="31429396" y="3900298"/>
            <a:ext cx="23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на 35%</a:t>
            </a:r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35520595" y="6299745"/>
            <a:ext cx="5132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Снижение количества 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региональных отчетов</a:t>
            </a: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10264413" y="11747251"/>
            <a:ext cx="12533522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627119" y="7699682"/>
            <a:ext cx="207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 20%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4" name="Picture 6" descr="http://qrcoder.ru/code/?https%3A%2F%2F43edu.ru%2Fquickright%2Fhl_vsbn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98029" y="9338844"/>
            <a:ext cx="1962084" cy="19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F9C1918-E3C8-454F-A19F-B70A66252C52}"/>
              </a:ext>
            </a:extLst>
          </p:cNvPr>
          <p:cNvSpPr txBox="1"/>
          <p:nvPr/>
        </p:nvSpPr>
        <p:spPr>
          <a:xfrm>
            <a:off x="808892" y="496301"/>
            <a:ext cx="41245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7531" b="1" dirty="0" smtClean="0">
                <a:solidFill>
                  <a:srgbClr val="1B3C9B"/>
                </a:solidFill>
              </a:rPr>
              <a:t>Меры на уровне образовательной организации </a:t>
            </a:r>
            <a:endParaRPr lang="ru-RU" sz="7531" b="1" dirty="0">
              <a:solidFill>
                <a:srgbClr val="1B3C9B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2F6E5-7C6C-4614-8C22-17B0D19A4CE8}"/>
              </a:ext>
            </a:extLst>
          </p:cNvPr>
          <p:cNvSpPr/>
          <p:nvPr/>
        </p:nvSpPr>
        <p:spPr>
          <a:xfrm>
            <a:off x="15604410" y="5184913"/>
            <a:ext cx="64995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58775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2051777" y="3155643"/>
            <a:ext cx="161174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2046871" y="2190322"/>
            <a:ext cx="16122307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1CF1A3-2892-4099-ADB6-0E5FAABE3843}"/>
              </a:ext>
            </a:extLst>
          </p:cNvPr>
          <p:cNvSpPr txBox="1"/>
          <p:nvPr/>
        </p:nvSpPr>
        <p:spPr>
          <a:xfrm>
            <a:off x="12696828" y="4172508"/>
            <a:ext cx="145395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Алгоритмы оптимизации образовательного процесса</a:t>
            </a: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Коробочные решения по организации </a:t>
            </a: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пространств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Бережливые технологии в управлении образовательной организацией</a:t>
            </a:r>
            <a:endParaRPr lang="ru-RU" sz="4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FDCD677-BC29-48E6-8C5A-EC42CDBEFA16}"/>
              </a:ext>
            </a:extLst>
          </p:cNvPr>
          <p:cNvSpPr/>
          <p:nvPr/>
        </p:nvSpPr>
        <p:spPr>
          <a:xfrm>
            <a:off x="1912592" y="3502048"/>
            <a:ext cx="942905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Национальный проект «Производительность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труда»</a:t>
            </a:r>
          </a:p>
          <a:p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Совместный проект </a:t>
            </a:r>
            <a:r>
              <a:rPr lang="ru-RU" sz="5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России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ГК «</a:t>
            </a:r>
            <a:r>
              <a:rPr lang="ru-RU" sz="54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Росатом</a:t>
            </a:r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«Бережная школа»</a:t>
            </a:r>
          </a:p>
          <a:p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Минпросвещения России «Комфортная школа»</a:t>
            </a:r>
            <a:endParaRPr 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1679091" y="3155643"/>
            <a:ext cx="990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1675144" y="2190322"/>
            <a:ext cx="9903947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073674" y="2162725"/>
            <a:ext cx="10623154" cy="108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>
                <a:solidFill>
                  <a:schemeClr val="bg1"/>
                </a:solidFill>
              </a:rPr>
              <a:t>Комплекс </a:t>
            </a:r>
            <a:r>
              <a:rPr lang="ru-RU" sz="5400" b="1" dirty="0" smtClean="0">
                <a:solidFill>
                  <a:schemeClr val="bg1"/>
                </a:solidFill>
              </a:rPr>
              <a:t>мер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12248562" y="2190563"/>
            <a:ext cx="13211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>
                <a:solidFill>
                  <a:schemeClr val="bg1"/>
                </a:solidFill>
              </a:rPr>
              <a:t>Инструменты</a:t>
            </a:r>
          </a:p>
        </p:txBody>
      </p:sp>
      <p:sp>
        <p:nvSpPr>
          <p:cNvPr id="45" name="Скругленный прямоугольник 35">
            <a:extLst>
              <a:ext uri="{FF2B5EF4-FFF2-40B4-BE49-F238E27FC236}">
                <a16:creationId xmlns:a16="http://schemas.microsoft.com/office/drawing/2014/main" id="{F6CA466B-80C7-4C80-99BF-D4E9799EFF13}"/>
              </a:ext>
            </a:extLst>
          </p:cNvPr>
          <p:cNvSpPr/>
          <p:nvPr/>
        </p:nvSpPr>
        <p:spPr>
          <a:xfrm>
            <a:off x="28739264" y="3155643"/>
            <a:ext cx="12960000" cy="8239188"/>
          </a:xfrm>
          <a:prstGeom prst="roundRect">
            <a:avLst>
              <a:gd name="adj" fmla="val 5930"/>
            </a:avLst>
          </a:prstGeom>
          <a:noFill/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2C5A287-D38E-43EF-9817-0BFEDE8C2830}"/>
              </a:ext>
            </a:extLst>
          </p:cNvPr>
          <p:cNvSpPr/>
          <p:nvPr/>
        </p:nvSpPr>
        <p:spPr>
          <a:xfrm>
            <a:off x="28735319" y="2190322"/>
            <a:ext cx="12963946" cy="1284129"/>
          </a:xfrm>
          <a:prstGeom prst="rect">
            <a:avLst/>
          </a:prstGeom>
          <a:solidFill>
            <a:srgbClr val="1B3C9B"/>
          </a:solidFill>
          <a:ln>
            <a:solidFill>
              <a:srgbClr val="1B3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478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49D948-3B1C-4583-B0B2-F6E0683F96E7}"/>
              </a:ext>
            </a:extLst>
          </p:cNvPr>
          <p:cNvSpPr txBox="1"/>
          <p:nvPr/>
        </p:nvSpPr>
        <p:spPr>
          <a:xfrm>
            <a:off x="29066712" y="2162725"/>
            <a:ext cx="10623154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68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Эффекты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685457" y="8886757"/>
            <a:ext cx="6456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i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40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доли ОО, включенных в проекты </a:t>
            </a:r>
            <a:br>
              <a:rPr lang="ru-RU" sz="40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0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бережливым технологиям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97174">
            <a:off x="35911318" y="7563098"/>
            <a:ext cx="2930377" cy="19940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855446" y="10784955"/>
            <a:ext cx="231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2025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21562" y="10825749"/>
            <a:ext cx="231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2030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6079481" y="7860577"/>
            <a:ext cx="4691252" cy="2654122"/>
            <a:chOff x="8797697" y="98546"/>
            <a:chExt cx="2603194" cy="426464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797697" y="3753821"/>
              <a:ext cx="1066800" cy="3866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334091" y="98546"/>
              <a:ext cx="1066800" cy="42646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9247372" y="8804968"/>
            <a:ext cx="152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100%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279047" y="9471896"/>
            <a:ext cx="152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20 </a:t>
            </a:r>
            <a:r>
              <a:rPr lang="ru-RU" sz="3600" dirty="0" smtClean="0">
                <a:solidFill>
                  <a:srgbClr val="002060"/>
                </a:solidFill>
              </a:rPr>
              <a:t>ОО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1CF1A3-2892-4099-ADB6-0E5FAABE3843}"/>
              </a:ext>
            </a:extLst>
          </p:cNvPr>
          <p:cNvSpPr txBox="1"/>
          <p:nvPr/>
        </p:nvSpPr>
        <p:spPr>
          <a:xfrm>
            <a:off x="29211950" y="4095588"/>
            <a:ext cx="1254112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Унификация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процессов</a:t>
            </a:r>
          </a:p>
          <a:p>
            <a:pPr>
              <a:spcAft>
                <a:spcPts val="12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Оптимизация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рабочего времени</a:t>
            </a:r>
          </a:p>
          <a:p>
            <a:pPr>
              <a:spcAft>
                <a:spcPts val="12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корпоративной культуры</a:t>
            </a:r>
          </a:p>
          <a:p>
            <a:pPr>
              <a:spcAft>
                <a:spcPts val="12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4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дружелюбной образовательной среды</a:t>
            </a:r>
          </a:p>
        </p:txBody>
      </p:sp>
      <p:pic>
        <p:nvPicPr>
          <p:cNvPr id="1026" name="Picture 2" descr="Проект «Комфортная школа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5353" y="8078059"/>
            <a:ext cx="5111479" cy="28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apkpro.eduprosvet.ru%2Fproekty%2Fkomfortnaya-shkola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3674" y="7997811"/>
            <a:ext cx="3103609" cy="31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berezhno.instrao.ru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1152" y="8064000"/>
            <a:ext cx="3018475" cy="30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08629" y="7364644"/>
            <a:ext cx="3510658" cy="37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26EFD9BC-399E-4AAE-8E81-4B377071E7E9}"/>
              </a:ext>
            </a:extLst>
          </p:cNvPr>
          <p:cNvSpPr/>
          <p:nvPr/>
        </p:nvSpPr>
        <p:spPr>
          <a:xfrm>
            <a:off x="27471040" y="140677"/>
            <a:ext cx="16255060" cy="11986469"/>
          </a:xfrm>
          <a:prstGeom prst="parallelogram">
            <a:avLst>
              <a:gd name="adj" fmla="val 0"/>
            </a:avLst>
          </a:prstGeom>
          <a:solidFill>
            <a:srgbClr val="1B3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8513349" y="5087040"/>
            <a:ext cx="14170441" cy="241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531" b="1" dirty="0" smtClean="0">
                <a:solidFill>
                  <a:schemeClr val="bg1"/>
                </a:solidFill>
              </a:rPr>
              <a:t>Берегите себя!</a:t>
            </a:r>
          </a:p>
          <a:p>
            <a:pPr algn="ctr"/>
            <a:r>
              <a:rPr lang="ru-RU" sz="7531" b="1" dirty="0" smtClean="0">
                <a:solidFill>
                  <a:schemeClr val="bg1"/>
                </a:solidFill>
              </a:rPr>
              <a:t>Успехов в учебном году!</a:t>
            </a:r>
            <a:endParaRPr lang="ru-RU" sz="7531" b="1" dirty="0">
              <a:solidFill>
                <a:schemeClr val="bg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223346" y="290542"/>
            <a:ext cx="22557762" cy="11648638"/>
            <a:chOff x="1689946" y="307875"/>
            <a:chExt cx="22557762" cy="1164863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46867" y="5076494"/>
              <a:ext cx="4987016" cy="4282700"/>
            </a:xfrm>
            <a:prstGeom prst="hexagon">
              <a:avLst/>
            </a:prstGeom>
          </p:spPr>
        </p:pic>
        <p:pic>
          <p:nvPicPr>
            <p:cNvPr id="1026" name="Picture 2" descr="https://sun9-74.userapi.com/s/v1/if2/Io3Sd7fXOJgzWN-PQmYw2AWqxbwO-HJMxO38_UhFwEYY4_uVYZii41zoTV6KF9NPSPdjoKKTsVB2xCp8gCJiQipH.jpg?quality=95&amp;as=32x21,48x32,72x48,108x72,160x107,240x160,360x240,480x320,540x360,640x427,720x480,1080x720,1280x853,1440x960,2560x1707&amp;from=bu&amp;cs=1280x0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919245" y="2809506"/>
              <a:ext cx="4909090" cy="4267199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585801" y="1356644"/>
              <a:ext cx="484674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1B3C9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Время воспитывать!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73189" y="6491615"/>
              <a:ext cx="437513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1B3C9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Время </a:t>
              </a:r>
            </a:p>
            <a:p>
              <a:pPr algn="ctr"/>
              <a:r>
                <a:rPr lang="ru-RU" sz="6000" b="1" dirty="0" smtClean="0">
                  <a:solidFill>
                    <a:srgbClr val="1B3C9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учить!</a:t>
              </a:r>
              <a:endParaRPr lang="ru-RU" sz="6000" b="1" dirty="0">
                <a:solidFill>
                  <a:srgbClr val="1B3C9B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367481" y="8517258"/>
              <a:ext cx="390198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1B3C9B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Время расти!</a:t>
              </a:r>
            </a:p>
          </p:txBody>
        </p:sp>
        <p:sp>
          <p:nvSpPr>
            <p:cNvPr id="2" name="Шестиугольник 1"/>
            <p:cNvSpPr/>
            <p:nvPr/>
          </p:nvSpPr>
          <p:spPr>
            <a:xfrm>
              <a:off x="1689946" y="373520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14752509" y="2668367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6051175" y="2742259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10370522" y="5038008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/>
            <p:cNvSpPr/>
            <p:nvPr/>
          </p:nvSpPr>
          <p:spPr>
            <a:xfrm>
              <a:off x="1734691" y="5180615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10369943" y="307875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14752509" y="7356511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>
              <a:off x="19033042" y="4954092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63637" y="5155051"/>
              <a:ext cx="4865172" cy="4312770"/>
            </a:xfrm>
            <a:prstGeom prst="hexagon">
              <a:avLst/>
            </a:prstGeom>
          </p:spPr>
        </p:pic>
        <p:sp>
          <p:nvSpPr>
            <p:cNvPr id="32" name="Шестиугольник 31"/>
            <p:cNvSpPr/>
            <p:nvPr/>
          </p:nvSpPr>
          <p:spPr>
            <a:xfrm>
              <a:off x="6051175" y="7461111"/>
              <a:ext cx="5214666" cy="4495402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4812" y="537969"/>
              <a:ext cx="4967874" cy="4193687"/>
            </a:xfrm>
            <a:prstGeom prst="hexagon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6986" y="2828991"/>
              <a:ext cx="5021455" cy="4333830"/>
            </a:xfrm>
            <a:prstGeom prst="hexagon">
              <a:avLst/>
            </a:prstGeom>
          </p:spPr>
        </p:pic>
      </p:grpSp>
      <p:pic>
        <p:nvPicPr>
          <p:cNvPr id="4" name="Picture 2" descr="https://sun9-70.userapi.com/s/v1/if2/RJi3iFE-CkmMVUfWhCLY5tpRWmEMCctKbuGU6zwGusviZTW2dUwbz26BAJUBI2W08rgO_icU8p6TGLAnWaH4Ojgf.jpg?quality=95&amp;as=32x18,48x27,72x40,108x61,160x90,240x135,360x202,480x270,540x304,640x360,720x405,1080x607,1280x720,1440x810,1920x1080&amp;from=bu&amp;cs=1280x0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724611" y="7570121"/>
            <a:ext cx="4952735" cy="4265737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3278</TotalTime>
  <Words>726</Words>
  <Application>Microsoft Office PowerPoint</Application>
  <PresentationFormat>Произвольный</PresentationFormat>
  <Paragraphs>154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Судницына Виктория Михайловна</dc:creator>
  <cp:lastModifiedBy>Владыкина Екатерина Николаевна</cp:lastModifiedBy>
  <cp:revision>260</cp:revision>
  <cp:lastPrinted>2025-08-12T13:20:37Z</cp:lastPrinted>
  <dcterms:created xsi:type="dcterms:W3CDTF">2025-08-04T05:53:10Z</dcterms:created>
  <dcterms:modified xsi:type="dcterms:W3CDTF">2025-08-27T10:42:36Z</dcterms:modified>
</cp:coreProperties>
</file>