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9" r:id="rId9"/>
    <p:sldId id="270" r:id="rId10"/>
    <p:sldId id="268" r:id="rId11"/>
  </p:sldIdLst>
  <p:sldSz cx="43726100" cy="14346238"/>
  <p:notesSz cx="6797675" cy="9928225"/>
  <p:defaultTextStyle>
    <a:defPPr>
      <a:defRPr lang="ru-RU"/>
    </a:defPPr>
    <a:lvl1pPr marL="0" algn="l" defTabSz="2786899" rtl="0" eaLnBrk="1" latinLnBrk="0" hangingPunct="1">
      <a:defRPr sz="5487" kern="1200">
        <a:solidFill>
          <a:schemeClr val="tx1"/>
        </a:solidFill>
        <a:latin typeface="+mn-lt"/>
        <a:ea typeface="+mn-ea"/>
        <a:cs typeface="+mn-cs"/>
      </a:defRPr>
    </a:lvl1pPr>
    <a:lvl2pPr marL="1393451" algn="l" defTabSz="2786899" rtl="0" eaLnBrk="1" latinLnBrk="0" hangingPunct="1">
      <a:defRPr sz="5487" kern="1200">
        <a:solidFill>
          <a:schemeClr val="tx1"/>
        </a:solidFill>
        <a:latin typeface="+mn-lt"/>
        <a:ea typeface="+mn-ea"/>
        <a:cs typeface="+mn-cs"/>
      </a:defRPr>
    </a:lvl2pPr>
    <a:lvl3pPr marL="2786899" algn="l" defTabSz="2786899" rtl="0" eaLnBrk="1" latinLnBrk="0" hangingPunct="1">
      <a:defRPr sz="5487" kern="1200">
        <a:solidFill>
          <a:schemeClr val="tx1"/>
        </a:solidFill>
        <a:latin typeface="+mn-lt"/>
        <a:ea typeface="+mn-ea"/>
        <a:cs typeface="+mn-cs"/>
      </a:defRPr>
    </a:lvl3pPr>
    <a:lvl4pPr marL="4180350" algn="l" defTabSz="2786899" rtl="0" eaLnBrk="1" latinLnBrk="0" hangingPunct="1">
      <a:defRPr sz="5487" kern="1200">
        <a:solidFill>
          <a:schemeClr val="tx1"/>
        </a:solidFill>
        <a:latin typeface="+mn-lt"/>
        <a:ea typeface="+mn-ea"/>
        <a:cs typeface="+mn-cs"/>
      </a:defRPr>
    </a:lvl4pPr>
    <a:lvl5pPr marL="5573798" algn="l" defTabSz="2786899" rtl="0" eaLnBrk="1" latinLnBrk="0" hangingPunct="1">
      <a:defRPr sz="5487" kern="1200">
        <a:solidFill>
          <a:schemeClr val="tx1"/>
        </a:solidFill>
        <a:latin typeface="+mn-lt"/>
        <a:ea typeface="+mn-ea"/>
        <a:cs typeface="+mn-cs"/>
      </a:defRPr>
    </a:lvl5pPr>
    <a:lvl6pPr marL="6967249" algn="l" defTabSz="2786899" rtl="0" eaLnBrk="1" latinLnBrk="0" hangingPunct="1">
      <a:defRPr sz="5487" kern="1200">
        <a:solidFill>
          <a:schemeClr val="tx1"/>
        </a:solidFill>
        <a:latin typeface="+mn-lt"/>
        <a:ea typeface="+mn-ea"/>
        <a:cs typeface="+mn-cs"/>
      </a:defRPr>
    </a:lvl6pPr>
    <a:lvl7pPr marL="8360697" algn="l" defTabSz="2786899" rtl="0" eaLnBrk="1" latinLnBrk="0" hangingPunct="1">
      <a:defRPr sz="5487" kern="1200">
        <a:solidFill>
          <a:schemeClr val="tx1"/>
        </a:solidFill>
        <a:latin typeface="+mn-lt"/>
        <a:ea typeface="+mn-ea"/>
        <a:cs typeface="+mn-cs"/>
      </a:defRPr>
    </a:lvl7pPr>
    <a:lvl8pPr marL="9754148" algn="l" defTabSz="2786899" rtl="0" eaLnBrk="1" latinLnBrk="0" hangingPunct="1">
      <a:defRPr sz="5487" kern="1200">
        <a:solidFill>
          <a:schemeClr val="tx1"/>
        </a:solidFill>
        <a:latin typeface="+mn-lt"/>
        <a:ea typeface="+mn-ea"/>
        <a:cs typeface="+mn-cs"/>
      </a:defRPr>
    </a:lvl8pPr>
    <a:lvl9pPr marL="11147596" algn="l" defTabSz="2786899" rtl="0" eaLnBrk="1" latinLnBrk="0" hangingPunct="1">
      <a:defRPr sz="548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18">
          <p15:clr>
            <a:srgbClr val="A4A3A4"/>
          </p15:clr>
        </p15:guide>
        <p15:guide id="2" pos="137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74803"/>
    <a:srgbClr val="1E5BE0"/>
    <a:srgbClr val="159BF0"/>
    <a:srgbClr val="1197EC"/>
    <a:srgbClr val="1554CC"/>
    <a:srgbClr val="1A45B4"/>
    <a:srgbClr val="2BB1F6"/>
    <a:srgbClr val="1B3C9B"/>
    <a:srgbClr val="FDD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24" y="804"/>
      </p:cViewPr>
      <p:guideLst>
        <p:guide orient="horz" pos="4518"/>
        <p:guide pos="137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852465066155534E-2"/>
          <c:y val="0.11629884486074232"/>
          <c:w val="0.96613841872717565"/>
          <c:h val="0.84715008961159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детей-сирот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noFill/>
              <a:prstDash val="solid"/>
              <a:miter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1B3C9B"/>
              </a:solidFill>
              <a:ln w="9525" cap="flat" cmpd="sng" algn="ctr">
                <a:noFill/>
                <a:prstDash val="solid"/>
                <a:miter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292-46E1-9ECC-0EFE1FA2B3A5}"/>
              </c:ext>
            </c:extLst>
          </c:dPt>
          <c:dPt>
            <c:idx val="2"/>
            <c:invertIfNegative val="0"/>
            <c:bubble3D val="0"/>
            <c:spPr>
              <a:solidFill>
                <a:srgbClr val="2BB1F6"/>
              </a:solidFill>
              <a:ln w="9525" cap="flat" cmpd="sng" algn="ctr">
                <a:noFill/>
                <a:prstDash val="solid"/>
                <a:miter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292-46E1-9ECC-0EFE1FA2B3A5}"/>
              </c:ext>
            </c:extLst>
          </c:dPt>
          <c:dLbls>
            <c:dLbl>
              <c:idx val="2"/>
              <c:layout>
                <c:manualLayout>
                  <c:x val="-3.078325570256784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92-46E1-9ECC-0EFE1FA2B3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4000" b="1" kern="120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394</c:v>
                </c:pt>
                <c:pt idx="1">
                  <c:v>381</c:v>
                </c:pt>
                <c:pt idx="2">
                  <c:v>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92-46E1-9ECC-0EFE1FA2B3A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27975600"/>
        <c:axId val="1427977232"/>
      </c:barChart>
      <c:catAx>
        <c:axId val="1427975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427977232"/>
        <c:crosses val="autoZero"/>
        <c:auto val="1"/>
        <c:lblAlgn val="ctr"/>
        <c:lblOffset val="100"/>
        <c:noMultiLvlLbl val="0"/>
      </c:catAx>
      <c:valAx>
        <c:axId val="1427977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427975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852465066155527E-2"/>
          <c:y val="3.655106552766188E-2"/>
          <c:w val="0.96613841872717565"/>
          <c:h val="0.926897868944676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детей-сирот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noFill/>
              <a:prstDash val="solid"/>
              <a:miter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1B3C9B"/>
              </a:solidFill>
              <a:ln w="9525" cap="flat" cmpd="sng" algn="ctr">
                <a:noFill/>
                <a:prstDash val="solid"/>
                <a:miter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D6E-4ACD-9EC5-902AE78F936D}"/>
              </c:ext>
            </c:extLst>
          </c:dPt>
          <c:dPt>
            <c:idx val="2"/>
            <c:invertIfNegative val="0"/>
            <c:bubble3D val="0"/>
            <c:spPr>
              <a:solidFill>
                <a:srgbClr val="2BB1F6"/>
              </a:solidFill>
              <a:ln w="9525" cap="flat" cmpd="sng" algn="ctr">
                <a:noFill/>
                <a:prstDash val="solid"/>
                <a:miter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D6E-4ACD-9EC5-902AE78F93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4000" b="1" kern="120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509</c:v>
                </c:pt>
                <c:pt idx="1">
                  <c:v>398</c:v>
                </c:pt>
                <c:pt idx="2">
                  <c:v>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6E-4ACD-9EC5-902AE78F93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27968528"/>
        <c:axId val="1427966352"/>
      </c:barChart>
      <c:catAx>
        <c:axId val="1427968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427966352"/>
        <c:crosses val="autoZero"/>
        <c:auto val="1"/>
        <c:lblAlgn val="ctr"/>
        <c:lblOffset val="100"/>
        <c:noMultiLvlLbl val="0"/>
      </c:catAx>
      <c:valAx>
        <c:axId val="1427966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427968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noFill/>
              <a:prstDash val="solid"/>
              <a:miter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4000" b="1" kern="120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Кровные</c:v>
                </c:pt>
                <c:pt idx="2">
                  <c:v>Замещающие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136</c:v>
                </c:pt>
                <c:pt idx="1">
                  <c:v>48</c:v>
                </c:pt>
                <c:pt idx="2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30-4575-930A-3AA9898365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1B3C9B"/>
            </a:solidFill>
            <a:ln w="9525" cap="flat" cmpd="sng" algn="ctr">
              <a:noFill/>
              <a:prstDash val="solid"/>
              <a:miter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ru-RU" sz="4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Кровные</c:v>
                </c:pt>
                <c:pt idx="2">
                  <c:v>Замещающие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197</c:v>
                </c:pt>
                <c:pt idx="1">
                  <c:v>53</c:v>
                </c:pt>
                <c:pt idx="2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30-4575-930A-3AA9898365D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2BB1F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4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Кровные</c:v>
                </c:pt>
                <c:pt idx="2">
                  <c:v>Замещающие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90</c:v>
                </c:pt>
                <c:pt idx="1">
                  <c:v>25</c:v>
                </c:pt>
                <c:pt idx="2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30-4575-930A-3AA9898365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27973424"/>
        <c:axId val="1427978320"/>
      </c:barChart>
      <c:catAx>
        <c:axId val="142797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 algn="ctr">
              <a:defRPr lang="ru-RU" sz="40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7978320"/>
        <c:crosses val="autoZero"/>
        <c:auto val="1"/>
        <c:lblAlgn val="ctr"/>
        <c:lblOffset val="100"/>
        <c:noMultiLvlLbl val="0"/>
      </c:catAx>
      <c:valAx>
        <c:axId val="1427978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427973424"/>
        <c:crosses val="autoZero"/>
        <c:crossBetween val="between"/>
      </c:valAx>
    </c:plotArea>
    <c:legend>
      <c:legendPos val="r"/>
      <c:overlay val="0"/>
      <c:txPr>
        <a:bodyPr/>
        <a:lstStyle/>
        <a:p>
          <a:pPr algn="ctr">
            <a:defRPr lang="ru-RU" sz="40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94395-BCDD-4753-A226-BA6A858AD7B2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1704975" y="1241425"/>
            <a:ext cx="102076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072CF-82E8-402D-AA55-F5A1111C14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908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786899" rtl="0" eaLnBrk="1" latinLnBrk="0" hangingPunct="1">
      <a:defRPr sz="3658" kern="1200">
        <a:solidFill>
          <a:schemeClr val="tx1"/>
        </a:solidFill>
        <a:latin typeface="+mn-lt"/>
        <a:ea typeface="+mn-ea"/>
        <a:cs typeface="+mn-cs"/>
      </a:defRPr>
    </a:lvl1pPr>
    <a:lvl2pPr marL="1393451" algn="l" defTabSz="2786899" rtl="0" eaLnBrk="1" latinLnBrk="0" hangingPunct="1">
      <a:defRPr sz="3658" kern="1200">
        <a:solidFill>
          <a:schemeClr val="tx1"/>
        </a:solidFill>
        <a:latin typeface="+mn-lt"/>
        <a:ea typeface="+mn-ea"/>
        <a:cs typeface="+mn-cs"/>
      </a:defRPr>
    </a:lvl2pPr>
    <a:lvl3pPr marL="2786899" algn="l" defTabSz="2786899" rtl="0" eaLnBrk="1" latinLnBrk="0" hangingPunct="1">
      <a:defRPr sz="3658" kern="1200">
        <a:solidFill>
          <a:schemeClr val="tx1"/>
        </a:solidFill>
        <a:latin typeface="+mn-lt"/>
        <a:ea typeface="+mn-ea"/>
        <a:cs typeface="+mn-cs"/>
      </a:defRPr>
    </a:lvl3pPr>
    <a:lvl4pPr marL="4180350" algn="l" defTabSz="2786899" rtl="0" eaLnBrk="1" latinLnBrk="0" hangingPunct="1">
      <a:defRPr sz="3658" kern="1200">
        <a:solidFill>
          <a:schemeClr val="tx1"/>
        </a:solidFill>
        <a:latin typeface="+mn-lt"/>
        <a:ea typeface="+mn-ea"/>
        <a:cs typeface="+mn-cs"/>
      </a:defRPr>
    </a:lvl4pPr>
    <a:lvl5pPr marL="5573798" algn="l" defTabSz="2786899" rtl="0" eaLnBrk="1" latinLnBrk="0" hangingPunct="1">
      <a:defRPr sz="3658" kern="1200">
        <a:solidFill>
          <a:schemeClr val="tx1"/>
        </a:solidFill>
        <a:latin typeface="+mn-lt"/>
        <a:ea typeface="+mn-ea"/>
        <a:cs typeface="+mn-cs"/>
      </a:defRPr>
    </a:lvl5pPr>
    <a:lvl6pPr marL="6967249" algn="l" defTabSz="2786899" rtl="0" eaLnBrk="1" latinLnBrk="0" hangingPunct="1">
      <a:defRPr sz="3658" kern="1200">
        <a:solidFill>
          <a:schemeClr val="tx1"/>
        </a:solidFill>
        <a:latin typeface="+mn-lt"/>
        <a:ea typeface="+mn-ea"/>
        <a:cs typeface="+mn-cs"/>
      </a:defRPr>
    </a:lvl6pPr>
    <a:lvl7pPr marL="8360697" algn="l" defTabSz="2786899" rtl="0" eaLnBrk="1" latinLnBrk="0" hangingPunct="1">
      <a:defRPr sz="3658" kern="1200">
        <a:solidFill>
          <a:schemeClr val="tx1"/>
        </a:solidFill>
        <a:latin typeface="+mn-lt"/>
        <a:ea typeface="+mn-ea"/>
        <a:cs typeface="+mn-cs"/>
      </a:defRPr>
    </a:lvl7pPr>
    <a:lvl8pPr marL="9754148" algn="l" defTabSz="2786899" rtl="0" eaLnBrk="1" latinLnBrk="0" hangingPunct="1">
      <a:defRPr sz="3658" kern="1200">
        <a:solidFill>
          <a:schemeClr val="tx1"/>
        </a:solidFill>
        <a:latin typeface="+mn-lt"/>
        <a:ea typeface="+mn-ea"/>
        <a:cs typeface="+mn-cs"/>
      </a:defRPr>
    </a:lvl8pPr>
    <a:lvl9pPr marL="11147596" algn="l" defTabSz="2786899" rtl="0" eaLnBrk="1" latinLnBrk="0" hangingPunct="1">
      <a:defRPr sz="365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072CF-82E8-402D-AA55-F5A1111C14D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270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B9D0-057A-467F-8751-77E434E8DBF6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46A00-BA17-49EB-81E9-B89F925CAD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45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27332" y="-10974"/>
            <a:ext cx="43753436" cy="131606"/>
          </a:xfrm>
          <a:prstGeom prst="rect">
            <a:avLst/>
          </a:prstGeom>
          <a:solidFill>
            <a:srgbClr val="CD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" y="14230980"/>
            <a:ext cx="43726104" cy="147142"/>
          </a:xfrm>
          <a:prstGeom prst="rect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" b="83984"/>
          <a:stretch/>
        </p:blipFill>
        <p:spPr>
          <a:xfrm>
            <a:off x="0" y="12115490"/>
            <a:ext cx="43779174" cy="2305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254" y="12714198"/>
            <a:ext cx="2940159" cy="1235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6725" y="12714198"/>
            <a:ext cx="2940159" cy="1235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4196" y="12714198"/>
            <a:ext cx="2940159" cy="1235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1667" y="12714198"/>
            <a:ext cx="2940159" cy="12353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9138" y="12714198"/>
            <a:ext cx="2940159" cy="12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8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 rot="5178702">
            <a:off x="-183425" y="278989"/>
            <a:ext cx="1774133" cy="1295839"/>
            <a:chOff x="1266216" y="11938524"/>
            <a:chExt cx="1774133" cy="1295839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06" b="97480" l="7143" r="99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9302" y="11938524"/>
              <a:ext cx="1281047" cy="1260712"/>
            </a:xfrm>
            <a:prstGeom prst="rect">
              <a:avLst/>
            </a:prstGeom>
          </p:spPr>
        </p:pic>
        <p:grpSp>
          <p:nvGrpSpPr>
            <p:cNvPr id="17" name="Группа 16"/>
            <p:cNvGrpSpPr/>
            <p:nvPr/>
          </p:nvGrpSpPr>
          <p:grpSpPr>
            <a:xfrm rot="17654252" flipH="1">
              <a:off x="1098587" y="12203989"/>
              <a:ext cx="1198003" cy="862745"/>
              <a:chOff x="14753658" y="11184178"/>
              <a:chExt cx="1154727" cy="862745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65" b="94706" l="6574" r="98962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232954" flipH="1">
                <a:off x="14753658" y="11184178"/>
                <a:ext cx="1154727" cy="709874"/>
              </a:xfrm>
              <a:prstGeom prst="rect">
                <a:avLst/>
              </a:prstGeom>
            </p:spPr>
          </p:pic>
          <p:sp>
            <p:nvSpPr>
              <p:cNvPr id="19" name="Овал 18"/>
              <p:cNvSpPr/>
              <p:nvPr/>
            </p:nvSpPr>
            <p:spPr>
              <a:xfrm>
                <a:off x="15574891" y="11913071"/>
                <a:ext cx="133852" cy="133852"/>
              </a:xfrm>
              <a:prstGeom prst="ellipse">
                <a:avLst/>
              </a:prstGeom>
              <a:solidFill>
                <a:srgbClr val="F748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0" name="Рисунок 2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" b="98931" l="1934" r="97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59358" y="-1864830"/>
            <a:ext cx="4959800" cy="485753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1646" y="-427282"/>
            <a:ext cx="1016000" cy="99122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42282" y="1093303"/>
            <a:ext cx="1016000" cy="99122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1709" y="2363529"/>
            <a:ext cx="1016000" cy="99122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9408" y="3059177"/>
            <a:ext cx="1016000" cy="9912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00" y="12153900"/>
            <a:ext cx="43764200" cy="2172414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5" y="14230980"/>
            <a:ext cx="43726104" cy="147142"/>
          </a:xfrm>
          <a:prstGeom prst="rect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69"/>
          <a:stretch/>
        </p:blipFill>
        <p:spPr>
          <a:xfrm>
            <a:off x="4107114" y="12596209"/>
            <a:ext cx="995830" cy="1296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4"/>
          <a:stretch/>
        </p:blipFill>
        <p:spPr>
          <a:xfrm>
            <a:off x="12754585" y="12596209"/>
            <a:ext cx="1020410" cy="1237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69"/>
          <a:stretch/>
        </p:blipFill>
        <p:spPr>
          <a:xfrm>
            <a:off x="21402056" y="12596209"/>
            <a:ext cx="1015494" cy="1296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81"/>
          <a:stretch/>
        </p:blipFill>
        <p:spPr>
          <a:xfrm>
            <a:off x="30049527" y="12596210"/>
            <a:ext cx="1069572" cy="12672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9744"/>
          <a:stretch/>
        </p:blipFill>
        <p:spPr>
          <a:xfrm>
            <a:off x="38696998" y="12596210"/>
            <a:ext cx="1064656" cy="1355764"/>
          </a:xfrm>
          <a:prstGeom prst="rect">
            <a:avLst/>
          </a:prstGeom>
        </p:spPr>
      </p:pic>
      <p:sp>
        <p:nvSpPr>
          <p:cNvPr id="29" name="Прямоугольник 28"/>
          <p:cNvSpPr/>
          <p:nvPr userDrawn="1"/>
        </p:nvSpPr>
        <p:spPr>
          <a:xfrm>
            <a:off x="31534100" y="4409"/>
            <a:ext cx="12192000" cy="6861213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0" y="4409"/>
            <a:ext cx="12192000" cy="6861213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5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27332" y="-10974"/>
            <a:ext cx="43753436" cy="131606"/>
          </a:xfrm>
          <a:prstGeom prst="rect">
            <a:avLst/>
          </a:prstGeom>
          <a:solidFill>
            <a:srgbClr val="CD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" y="14230980"/>
            <a:ext cx="43726104" cy="147142"/>
          </a:xfrm>
          <a:prstGeom prst="rect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0"/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71CB88D3-F738-3343-B4CD-406C18EFD427}"/>
              </a:ext>
            </a:extLst>
          </p:cNvPr>
          <p:cNvGrpSpPr/>
          <p:nvPr userDrawn="1"/>
        </p:nvGrpSpPr>
        <p:grpSpPr>
          <a:xfrm>
            <a:off x="-51639" y="12084286"/>
            <a:ext cx="43777743" cy="14372439"/>
            <a:chOff x="-31680" y="-45721"/>
            <a:chExt cx="12293784" cy="6948000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F0576822-B9E3-E243-8E27-B10F8227DD31}"/>
                </a:ext>
              </a:extLst>
            </p:cNvPr>
            <p:cNvSpPr/>
            <p:nvPr userDrawn="1"/>
          </p:nvSpPr>
          <p:spPr>
            <a:xfrm>
              <a:off x="-22863" y="-39695"/>
              <a:ext cx="12276150" cy="6941973"/>
            </a:xfrm>
            <a:prstGeom prst="rect">
              <a:avLst/>
            </a:prstGeom>
            <a:solidFill>
              <a:srgbClr val="3693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51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1A0A998-6BE0-7044-85A7-6005E2C8BEFD}"/>
                </a:ext>
              </a:extLst>
            </p:cNvPr>
            <p:cNvSpPr/>
            <p:nvPr userDrawn="1"/>
          </p:nvSpPr>
          <p:spPr>
            <a:xfrm>
              <a:off x="9421792" y="3402957"/>
              <a:ext cx="2831495" cy="2419109"/>
            </a:xfrm>
            <a:custGeom>
              <a:avLst/>
              <a:gdLst>
                <a:gd name="connsiteX0" fmla="*/ 277793 w 2858947"/>
                <a:gd name="connsiteY0" fmla="*/ 995423 h 2419109"/>
                <a:gd name="connsiteX1" fmla="*/ 0 w 2858947"/>
                <a:gd name="connsiteY1" fmla="*/ 1006997 h 2419109"/>
                <a:gd name="connsiteX2" fmla="*/ 2858947 w 2858947"/>
                <a:gd name="connsiteY2" fmla="*/ 0 h 2419109"/>
                <a:gd name="connsiteX3" fmla="*/ 2835798 w 2858947"/>
                <a:gd name="connsiteY3" fmla="*/ 2419109 h 2419109"/>
                <a:gd name="connsiteX4" fmla="*/ 277793 w 2858947"/>
                <a:gd name="connsiteY4" fmla="*/ 995423 h 241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947" h="2419109">
                  <a:moveTo>
                    <a:pt x="277793" y="995423"/>
                  </a:moveTo>
                  <a:lnTo>
                    <a:pt x="0" y="1006997"/>
                  </a:lnTo>
                  <a:lnTo>
                    <a:pt x="2858947" y="0"/>
                  </a:lnTo>
                  <a:lnTo>
                    <a:pt x="2835798" y="2419109"/>
                  </a:lnTo>
                  <a:lnTo>
                    <a:pt x="277793" y="995423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51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7" name="Freeform 21">
              <a:extLst>
                <a:ext uri="{FF2B5EF4-FFF2-40B4-BE49-F238E27FC236}">
                  <a16:creationId xmlns:a16="http://schemas.microsoft.com/office/drawing/2014/main" id="{5C20628A-6C87-C042-B6E4-FE375EFDD87F}"/>
                </a:ext>
              </a:extLst>
            </p:cNvPr>
            <p:cNvSpPr/>
            <p:nvPr userDrawn="1"/>
          </p:nvSpPr>
          <p:spPr>
            <a:xfrm>
              <a:off x="-31680" y="-39695"/>
              <a:ext cx="3612768" cy="5239002"/>
            </a:xfrm>
            <a:custGeom>
              <a:avLst/>
              <a:gdLst>
                <a:gd name="connsiteX0" fmla="*/ 0 w 3610430"/>
                <a:gd name="connsiteY0" fmla="*/ 0 h 5282736"/>
                <a:gd name="connsiteX1" fmla="*/ 1347537 w 3610430"/>
                <a:gd name="connsiteY1" fmla="*/ 0 h 5282736"/>
                <a:gd name="connsiteX2" fmla="*/ 3610430 w 3610430"/>
                <a:gd name="connsiteY2" fmla="*/ 1187710 h 5282736"/>
                <a:gd name="connsiteX3" fmla="*/ 1662796 w 3610430"/>
                <a:gd name="connsiteY3" fmla="*/ 5282736 h 5282736"/>
                <a:gd name="connsiteX4" fmla="*/ 0 w 3610430"/>
                <a:gd name="connsiteY4" fmla="*/ 936008 h 5282736"/>
                <a:gd name="connsiteX5" fmla="*/ 0 w 3610430"/>
                <a:gd name="connsiteY5" fmla="*/ 0 h 528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0430" h="5282736">
                  <a:moveTo>
                    <a:pt x="0" y="0"/>
                  </a:moveTo>
                  <a:lnTo>
                    <a:pt x="1347537" y="0"/>
                  </a:lnTo>
                  <a:lnTo>
                    <a:pt x="3610430" y="1187710"/>
                  </a:lnTo>
                  <a:lnTo>
                    <a:pt x="1662796" y="5282736"/>
                  </a:lnTo>
                  <a:lnTo>
                    <a:pt x="0" y="936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51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1D8EAB7E-26C9-3F44-B556-C5F9BFC873D2}"/>
                </a:ext>
              </a:extLst>
            </p:cNvPr>
            <p:cNvSpPr/>
            <p:nvPr userDrawn="1"/>
          </p:nvSpPr>
          <p:spPr>
            <a:xfrm>
              <a:off x="1325548" y="-39695"/>
              <a:ext cx="2827232" cy="1177877"/>
            </a:xfrm>
            <a:custGeom>
              <a:avLst/>
              <a:gdLst>
                <a:gd name="connsiteX0" fmla="*/ 0 w 2825401"/>
                <a:gd name="connsiteY0" fmla="*/ 0 h 1187710"/>
                <a:gd name="connsiteX1" fmla="*/ 2825401 w 2825401"/>
                <a:gd name="connsiteY1" fmla="*/ 5002 h 1187710"/>
                <a:gd name="connsiteX2" fmla="*/ 2262893 w 2825401"/>
                <a:gd name="connsiteY2" fmla="*/ 1187710 h 1187710"/>
                <a:gd name="connsiteX3" fmla="*/ 0 w 2825401"/>
                <a:gd name="connsiteY3" fmla="*/ 0 h 118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5401" h="1187710">
                  <a:moveTo>
                    <a:pt x="0" y="0"/>
                  </a:moveTo>
                  <a:lnTo>
                    <a:pt x="2825401" y="5002"/>
                  </a:lnTo>
                  <a:lnTo>
                    <a:pt x="2262893" y="1187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51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939A4A11-53E6-E449-9EE1-BD5CD8A662A7}"/>
                </a:ext>
              </a:extLst>
            </p:cNvPr>
            <p:cNvSpPr/>
            <p:nvPr userDrawn="1"/>
          </p:nvSpPr>
          <p:spPr>
            <a:xfrm>
              <a:off x="1641011" y="1138181"/>
              <a:ext cx="8149275" cy="5764095"/>
            </a:xfrm>
            <a:custGeom>
              <a:avLst/>
              <a:gdLst>
                <a:gd name="connsiteX0" fmla="*/ 1947634 w 8143998"/>
                <a:gd name="connsiteY0" fmla="*/ 0 h 5812214"/>
                <a:gd name="connsiteX1" fmla="*/ 8143998 w 8143998"/>
                <a:gd name="connsiteY1" fmla="*/ 3252245 h 5812214"/>
                <a:gd name="connsiteX2" fmla="*/ 1175582 w 8143998"/>
                <a:gd name="connsiteY2" fmla="*/ 5812214 h 5812214"/>
                <a:gd name="connsiteX3" fmla="*/ 656893 w 8143998"/>
                <a:gd name="connsiteY3" fmla="*/ 5812214 h 5812214"/>
                <a:gd name="connsiteX4" fmla="*/ 0 w 8143998"/>
                <a:gd name="connsiteY4" fmla="*/ 4095026 h 5812214"/>
                <a:gd name="connsiteX5" fmla="*/ 1947634 w 8143998"/>
                <a:gd name="connsiteY5" fmla="*/ 0 h 581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3998" h="5812214">
                  <a:moveTo>
                    <a:pt x="1947634" y="0"/>
                  </a:moveTo>
                  <a:lnTo>
                    <a:pt x="8143998" y="3252245"/>
                  </a:lnTo>
                  <a:lnTo>
                    <a:pt x="1175582" y="5812214"/>
                  </a:lnTo>
                  <a:lnTo>
                    <a:pt x="656893" y="5812214"/>
                  </a:lnTo>
                  <a:lnTo>
                    <a:pt x="0" y="4095026"/>
                  </a:lnTo>
                  <a:lnTo>
                    <a:pt x="1947634" y="0"/>
                  </a:lnTo>
                  <a:close/>
                </a:path>
              </a:pathLst>
            </a:custGeom>
            <a:solidFill>
              <a:srgbClr val="64B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51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261C98FB-F2CE-BD4C-B607-2171E83E11E4}"/>
                </a:ext>
              </a:extLst>
            </p:cNvPr>
            <p:cNvSpPr/>
            <p:nvPr userDrawn="1"/>
          </p:nvSpPr>
          <p:spPr>
            <a:xfrm>
              <a:off x="3589907" y="-45721"/>
              <a:ext cx="8672197" cy="4409224"/>
            </a:xfrm>
            <a:custGeom>
              <a:avLst/>
              <a:gdLst>
                <a:gd name="connsiteX0" fmla="*/ 562508 w 8663983"/>
                <a:gd name="connsiteY0" fmla="*/ 0 h 4434953"/>
                <a:gd name="connsiteX1" fmla="*/ 8652156 w 8663983"/>
                <a:gd name="connsiteY1" fmla="*/ 14321 h 4434953"/>
                <a:gd name="connsiteX2" fmla="*/ 8663983 w 8663983"/>
                <a:gd name="connsiteY2" fmla="*/ 3528430 h 4434953"/>
                <a:gd name="connsiteX3" fmla="*/ 6196364 w 8663983"/>
                <a:gd name="connsiteY3" fmla="*/ 4434953 h 4434953"/>
                <a:gd name="connsiteX4" fmla="*/ 0 w 8663983"/>
                <a:gd name="connsiteY4" fmla="*/ 1182708 h 4434953"/>
                <a:gd name="connsiteX5" fmla="*/ 562508 w 8663983"/>
                <a:gd name="connsiteY5" fmla="*/ 0 h 4434953"/>
                <a:gd name="connsiteX0" fmla="*/ 562508 w 8663983"/>
                <a:gd name="connsiteY0" fmla="*/ 11079 h 4446032"/>
                <a:gd name="connsiteX1" fmla="*/ 8652156 w 8663983"/>
                <a:gd name="connsiteY1" fmla="*/ 0 h 4446032"/>
                <a:gd name="connsiteX2" fmla="*/ 8663983 w 8663983"/>
                <a:gd name="connsiteY2" fmla="*/ 3539509 h 4446032"/>
                <a:gd name="connsiteX3" fmla="*/ 6196364 w 8663983"/>
                <a:gd name="connsiteY3" fmla="*/ 4446032 h 4446032"/>
                <a:gd name="connsiteX4" fmla="*/ 0 w 8663983"/>
                <a:gd name="connsiteY4" fmla="*/ 1193787 h 4446032"/>
                <a:gd name="connsiteX5" fmla="*/ 562508 w 8663983"/>
                <a:gd name="connsiteY5" fmla="*/ 11079 h 4446032"/>
                <a:gd name="connsiteX0" fmla="*/ 562508 w 8666581"/>
                <a:gd name="connsiteY0" fmla="*/ 11079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2508 w 8666581"/>
                <a:gd name="connsiteY5" fmla="*/ 11079 h 4446032"/>
                <a:gd name="connsiteX0" fmla="*/ 569383 w 8666581"/>
                <a:gd name="connsiteY0" fmla="*/ 4204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9383 w 8666581"/>
                <a:gd name="connsiteY5" fmla="*/ 4204 h 444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6581" h="4446032">
                  <a:moveTo>
                    <a:pt x="569383" y="4204"/>
                  </a:moveTo>
                  <a:lnTo>
                    <a:pt x="8665603" y="0"/>
                  </a:lnTo>
                  <a:cubicBezTo>
                    <a:pt x="8669545" y="1179836"/>
                    <a:pt x="8660041" y="2359673"/>
                    <a:pt x="8663983" y="3539509"/>
                  </a:cubicBezTo>
                  <a:lnTo>
                    <a:pt x="6196364" y="4446032"/>
                  </a:lnTo>
                  <a:lnTo>
                    <a:pt x="0" y="1193787"/>
                  </a:lnTo>
                  <a:lnTo>
                    <a:pt x="569383" y="4204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51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3C255441-FC24-1C43-8E63-501875B45991}"/>
                </a:ext>
              </a:extLst>
            </p:cNvPr>
            <p:cNvSpPr/>
            <p:nvPr userDrawn="1"/>
          </p:nvSpPr>
          <p:spPr>
            <a:xfrm>
              <a:off x="2817355" y="4363503"/>
              <a:ext cx="9442149" cy="2538776"/>
            </a:xfrm>
            <a:custGeom>
              <a:avLst/>
              <a:gdLst>
                <a:gd name="connsiteX0" fmla="*/ 6968416 w 9436035"/>
                <a:gd name="connsiteY0" fmla="*/ 0 h 2559969"/>
                <a:gd name="connsiteX1" fmla="*/ 9436035 w 9436035"/>
                <a:gd name="connsiteY1" fmla="*/ 1295163 h 2559969"/>
                <a:gd name="connsiteX2" fmla="*/ 9436035 w 9436035"/>
                <a:gd name="connsiteY2" fmla="*/ 2559969 h 2559969"/>
                <a:gd name="connsiteX3" fmla="*/ 0 w 9436035"/>
                <a:gd name="connsiteY3" fmla="*/ 2559969 h 2559969"/>
                <a:gd name="connsiteX4" fmla="*/ 6968416 w 9436035"/>
                <a:gd name="connsiteY4" fmla="*/ 0 h 25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6035" h="2559969">
                  <a:moveTo>
                    <a:pt x="6968416" y="0"/>
                  </a:moveTo>
                  <a:lnTo>
                    <a:pt x="9436035" y="1295163"/>
                  </a:lnTo>
                  <a:lnTo>
                    <a:pt x="9436035" y="2559969"/>
                  </a:lnTo>
                  <a:lnTo>
                    <a:pt x="0" y="2559969"/>
                  </a:lnTo>
                  <a:lnTo>
                    <a:pt x="6968416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51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080E99BC-5742-8445-9561-4C4AFFF23D02}"/>
                </a:ext>
              </a:extLst>
            </p:cNvPr>
            <p:cNvSpPr/>
            <p:nvPr userDrawn="1"/>
          </p:nvSpPr>
          <p:spPr>
            <a:xfrm>
              <a:off x="823771" y="5199307"/>
              <a:ext cx="1474559" cy="1702971"/>
            </a:xfrm>
            <a:custGeom>
              <a:avLst/>
              <a:gdLst>
                <a:gd name="connsiteX0" fmla="*/ 816711 w 1473604"/>
                <a:gd name="connsiteY0" fmla="*/ 0 h 1717187"/>
                <a:gd name="connsiteX1" fmla="*/ 1473604 w 1473604"/>
                <a:gd name="connsiteY1" fmla="*/ 1717187 h 1717187"/>
                <a:gd name="connsiteX2" fmla="*/ 0 w 1473604"/>
                <a:gd name="connsiteY2" fmla="*/ 1717187 h 1717187"/>
                <a:gd name="connsiteX3" fmla="*/ 816711 w 1473604"/>
                <a:gd name="connsiteY3" fmla="*/ 0 h 17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604" h="1717187">
                  <a:moveTo>
                    <a:pt x="816711" y="0"/>
                  </a:moveTo>
                  <a:lnTo>
                    <a:pt x="1473604" y="1717187"/>
                  </a:lnTo>
                  <a:lnTo>
                    <a:pt x="0" y="1717187"/>
                  </a:lnTo>
                  <a:lnTo>
                    <a:pt x="816711" y="0"/>
                  </a:lnTo>
                  <a:close/>
                </a:path>
              </a:pathLst>
            </a:custGeom>
            <a:solidFill>
              <a:srgbClr val="81C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x-none" sz="251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24" name="Freeform 26">
            <a:extLst>
              <a:ext uri="{FF2B5EF4-FFF2-40B4-BE49-F238E27FC236}">
                <a16:creationId xmlns:a16="http://schemas.microsoft.com/office/drawing/2014/main" id="{080E99BC-5742-8445-9561-4C4AFFF23D02}"/>
              </a:ext>
            </a:extLst>
          </p:cNvPr>
          <p:cNvSpPr/>
          <p:nvPr userDrawn="1"/>
        </p:nvSpPr>
        <p:spPr>
          <a:xfrm rot="6475466">
            <a:off x="39588883" y="11956471"/>
            <a:ext cx="2336232" cy="3522718"/>
          </a:xfrm>
          <a:custGeom>
            <a:avLst/>
            <a:gdLst>
              <a:gd name="connsiteX0" fmla="*/ 816711 w 1473604"/>
              <a:gd name="connsiteY0" fmla="*/ 0 h 1717187"/>
              <a:gd name="connsiteX1" fmla="*/ 1473604 w 1473604"/>
              <a:gd name="connsiteY1" fmla="*/ 1717187 h 1717187"/>
              <a:gd name="connsiteX2" fmla="*/ 0 w 1473604"/>
              <a:gd name="connsiteY2" fmla="*/ 1717187 h 1717187"/>
              <a:gd name="connsiteX3" fmla="*/ 816711 w 1473604"/>
              <a:gd name="connsiteY3" fmla="*/ 0 h 171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3604" h="1717187">
                <a:moveTo>
                  <a:pt x="816711" y="0"/>
                </a:moveTo>
                <a:lnTo>
                  <a:pt x="1473604" y="1717187"/>
                </a:lnTo>
                <a:lnTo>
                  <a:pt x="0" y="1717187"/>
                </a:lnTo>
                <a:lnTo>
                  <a:pt x="816711" y="0"/>
                </a:lnTo>
                <a:close/>
              </a:path>
            </a:pathLst>
          </a:custGeom>
          <a:solidFill>
            <a:srgbClr val="81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51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939A4A11-53E6-E449-9EE1-BD5CD8A662A7}"/>
              </a:ext>
            </a:extLst>
          </p:cNvPr>
          <p:cNvSpPr/>
          <p:nvPr userDrawn="1"/>
        </p:nvSpPr>
        <p:spPr>
          <a:xfrm>
            <a:off x="29282453" y="12102430"/>
            <a:ext cx="12911384" cy="4174753"/>
          </a:xfrm>
          <a:custGeom>
            <a:avLst/>
            <a:gdLst>
              <a:gd name="connsiteX0" fmla="*/ 1947634 w 8143998"/>
              <a:gd name="connsiteY0" fmla="*/ 0 h 5812214"/>
              <a:gd name="connsiteX1" fmla="*/ 8143998 w 8143998"/>
              <a:gd name="connsiteY1" fmla="*/ 3252245 h 5812214"/>
              <a:gd name="connsiteX2" fmla="*/ 1175582 w 8143998"/>
              <a:gd name="connsiteY2" fmla="*/ 5812214 h 5812214"/>
              <a:gd name="connsiteX3" fmla="*/ 656893 w 8143998"/>
              <a:gd name="connsiteY3" fmla="*/ 5812214 h 5812214"/>
              <a:gd name="connsiteX4" fmla="*/ 0 w 8143998"/>
              <a:gd name="connsiteY4" fmla="*/ 4095026 h 5812214"/>
              <a:gd name="connsiteX5" fmla="*/ 1947634 w 8143998"/>
              <a:gd name="connsiteY5" fmla="*/ 0 h 581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43998" h="5812214">
                <a:moveTo>
                  <a:pt x="1947634" y="0"/>
                </a:moveTo>
                <a:lnTo>
                  <a:pt x="8143998" y="3252245"/>
                </a:lnTo>
                <a:lnTo>
                  <a:pt x="1175582" y="5812214"/>
                </a:lnTo>
                <a:lnTo>
                  <a:pt x="656893" y="5812214"/>
                </a:lnTo>
                <a:lnTo>
                  <a:pt x="0" y="4095026"/>
                </a:lnTo>
                <a:lnTo>
                  <a:pt x="1947634" y="0"/>
                </a:lnTo>
                <a:close/>
              </a:path>
            </a:pathLst>
          </a:custGeom>
          <a:solidFill>
            <a:srgbClr val="64B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 sz="251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-38095" y="14230980"/>
            <a:ext cx="43726104" cy="147142"/>
          </a:xfrm>
          <a:prstGeom prst="rect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0"/>
          </a:p>
        </p:txBody>
      </p:sp>
    </p:spTree>
    <p:extLst>
      <p:ext uri="{BB962C8B-B14F-4D97-AF65-F5344CB8AC3E}">
        <p14:creationId xmlns:p14="http://schemas.microsoft.com/office/powerpoint/2010/main" val="44841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27332" y="-10974"/>
            <a:ext cx="43753436" cy="131606"/>
          </a:xfrm>
          <a:prstGeom prst="rect">
            <a:avLst/>
          </a:prstGeom>
          <a:solidFill>
            <a:srgbClr val="FB31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" y="14230980"/>
            <a:ext cx="43726104" cy="147142"/>
          </a:xfrm>
          <a:prstGeom prst="rect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0"/>
          </a:p>
        </p:txBody>
      </p:sp>
    </p:spTree>
    <p:extLst>
      <p:ext uri="{BB962C8B-B14F-4D97-AF65-F5344CB8AC3E}">
        <p14:creationId xmlns:p14="http://schemas.microsoft.com/office/powerpoint/2010/main" val="3906923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6"/>
          <a:stretch/>
        </p:blipFill>
        <p:spPr>
          <a:xfrm>
            <a:off x="0" y="1"/>
            <a:ext cx="43726100" cy="14326313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-27332" y="-10974"/>
            <a:ext cx="43753436" cy="131606"/>
          </a:xfrm>
          <a:prstGeom prst="rect">
            <a:avLst/>
          </a:prstGeom>
          <a:solidFill>
            <a:srgbClr val="CD3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" y="14230980"/>
            <a:ext cx="43726104" cy="147142"/>
          </a:xfrm>
          <a:prstGeom prst="rect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8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428" y="11391900"/>
            <a:ext cx="1936347" cy="24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6170" y="763805"/>
            <a:ext cx="37713761" cy="2772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6170" y="3819022"/>
            <a:ext cx="37713761" cy="9102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6169" y="13296838"/>
            <a:ext cx="9838373" cy="763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1B9D0-057A-467F-8751-77E434E8DBF6}" type="datetimeFigureOut">
              <a:rPr lang="ru-RU" smtClean="0"/>
              <a:pPr/>
              <a:t>27.08.2025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84271" y="13296838"/>
            <a:ext cx="14757559" cy="763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81558" y="13296838"/>
            <a:ext cx="9838373" cy="7638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46A00-BA17-49EB-81E9-B89F925CAD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40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  <p:sldLayoutId id="2147483685" r:id="rId3"/>
    <p:sldLayoutId id="2147483684" r:id="rId4"/>
    <p:sldLayoutId id="2147483673" r:id="rId5"/>
    <p:sldLayoutId id="2147483686" r:id="rId6"/>
  </p:sldLayoutIdLst>
  <p:txStyles>
    <p:titleStyle>
      <a:lvl1pPr algn="l" defTabSz="1912833" rtl="0" eaLnBrk="1" latinLnBrk="0" hangingPunct="1">
        <a:lnSpc>
          <a:spcPct val="90000"/>
        </a:lnSpc>
        <a:spcBef>
          <a:spcPct val="0"/>
        </a:spcBef>
        <a:buNone/>
        <a:defRPr sz="92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8208" indent="-478208" algn="l" defTabSz="1912833" rtl="0" eaLnBrk="1" latinLnBrk="0" hangingPunct="1">
        <a:lnSpc>
          <a:spcPct val="90000"/>
        </a:lnSpc>
        <a:spcBef>
          <a:spcPts val="2092"/>
        </a:spcBef>
        <a:buFont typeface="Arial" panose="020B0604020202020204" pitchFamily="34" charset="0"/>
        <a:buChar char="•"/>
        <a:defRPr sz="5857" kern="1200">
          <a:solidFill>
            <a:schemeClr val="tx1"/>
          </a:solidFill>
          <a:latin typeface="+mn-lt"/>
          <a:ea typeface="+mn-ea"/>
          <a:cs typeface="+mn-cs"/>
        </a:defRPr>
      </a:lvl1pPr>
      <a:lvl2pPr marL="1434625" indent="-478208" algn="l" defTabSz="1912833" rtl="0" eaLnBrk="1" latinLnBrk="0" hangingPunct="1">
        <a:lnSpc>
          <a:spcPct val="90000"/>
        </a:lnSpc>
        <a:spcBef>
          <a:spcPts val="1046"/>
        </a:spcBef>
        <a:buFont typeface="Arial" panose="020B0604020202020204" pitchFamily="34" charset="0"/>
        <a:buChar char="•"/>
        <a:defRPr sz="5021" kern="1200">
          <a:solidFill>
            <a:schemeClr val="tx1"/>
          </a:solidFill>
          <a:latin typeface="+mn-lt"/>
          <a:ea typeface="+mn-ea"/>
          <a:cs typeface="+mn-cs"/>
        </a:defRPr>
      </a:lvl2pPr>
      <a:lvl3pPr marL="2391042" indent="-478208" algn="l" defTabSz="1912833" rtl="0" eaLnBrk="1" latinLnBrk="0" hangingPunct="1">
        <a:lnSpc>
          <a:spcPct val="90000"/>
        </a:lnSpc>
        <a:spcBef>
          <a:spcPts val="1046"/>
        </a:spcBef>
        <a:buFont typeface="Arial" panose="020B0604020202020204" pitchFamily="34" charset="0"/>
        <a:buChar char="•"/>
        <a:defRPr sz="4184" kern="1200">
          <a:solidFill>
            <a:schemeClr val="tx1"/>
          </a:solidFill>
          <a:latin typeface="+mn-lt"/>
          <a:ea typeface="+mn-ea"/>
          <a:cs typeface="+mn-cs"/>
        </a:defRPr>
      </a:lvl3pPr>
      <a:lvl4pPr marL="3347458" indent="-478208" algn="l" defTabSz="1912833" rtl="0" eaLnBrk="1" latinLnBrk="0" hangingPunct="1">
        <a:lnSpc>
          <a:spcPct val="90000"/>
        </a:lnSpc>
        <a:spcBef>
          <a:spcPts val="1046"/>
        </a:spcBef>
        <a:buFont typeface="Arial" panose="020B0604020202020204" pitchFamily="34" charset="0"/>
        <a:buChar char="•"/>
        <a:defRPr sz="3765" kern="1200">
          <a:solidFill>
            <a:schemeClr val="tx1"/>
          </a:solidFill>
          <a:latin typeface="+mn-lt"/>
          <a:ea typeface="+mn-ea"/>
          <a:cs typeface="+mn-cs"/>
        </a:defRPr>
      </a:lvl4pPr>
      <a:lvl5pPr marL="4303875" indent="-478208" algn="l" defTabSz="1912833" rtl="0" eaLnBrk="1" latinLnBrk="0" hangingPunct="1">
        <a:lnSpc>
          <a:spcPct val="90000"/>
        </a:lnSpc>
        <a:spcBef>
          <a:spcPts val="1046"/>
        </a:spcBef>
        <a:buFont typeface="Arial" panose="020B0604020202020204" pitchFamily="34" charset="0"/>
        <a:buChar char="•"/>
        <a:defRPr sz="3765" kern="1200">
          <a:solidFill>
            <a:schemeClr val="tx1"/>
          </a:solidFill>
          <a:latin typeface="+mn-lt"/>
          <a:ea typeface="+mn-ea"/>
          <a:cs typeface="+mn-cs"/>
        </a:defRPr>
      </a:lvl5pPr>
      <a:lvl6pPr marL="5260292" indent="-478208" algn="l" defTabSz="1912833" rtl="0" eaLnBrk="1" latinLnBrk="0" hangingPunct="1">
        <a:lnSpc>
          <a:spcPct val="90000"/>
        </a:lnSpc>
        <a:spcBef>
          <a:spcPts val="1046"/>
        </a:spcBef>
        <a:buFont typeface="Arial" panose="020B0604020202020204" pitchFamily="34" charset="0"/>
        <a:buChar char="•"/>
        <a:defRPr sz="3765" kern="1200">
          <a:solidFill>
            <a:schemeClr val="tx1"/>
          </a:solidFill>
          <a:latin typeface="+mn-lt"/>
          <a:ea typeface="+mn-ea"/>
          <a:cs typeface="+mn-cs"/>
        </a:defRPr>
      </a:lvl6pPr>
      <a:lvl7pPr marL="6216708" indent="-478208" algn="l" defTabSz="1912833" rtl="0" eaLnBrk="1" latinLnBrk="0" hangingPunct="1">
        <a:lnSpc>
          <a:spcPct val="90000"/>
        </a:lnSpc>
        <a:spcBef>
          <a:spcPts val="1046"/>
        </a:spcBef>
        <a:buFont typeface="Arial" panose="020B0604020202020204" pitchFamily="34" charset="0"/>
        <a:buChar char="•"/>
        <a:defRPr sz="3765" kern="1200">
          <a:solidFill>
            <a:schemeClr val="tx1"/>
          </a:solidFill>
          <a:latin typeface="+mn-lt"/>
          <a:ea typeface="+mn-ea"/>
          <a:cs typeface="+mn-cs"/>
        </a:defRPr>
      </a:lvl7pPr>
      <a:lvl8pPr marL="7173125" indent="-478208" algn="l" defTabSz="1912833" rtl="0" eaLnBrk="1" latinLnBrk="0" hangingPunct="1">
        <a:lnSpc>
          <a:spcPct val="90000"/>
        </a:lnSpc>
        <a:spcBef>
          <a:spcPts val="1046"/>
        </a:spcBef>
        <a:buFont typeface="Arial" panose="020B0604020202020204" pitchFamily="34" charset="0"/>
        <a:buChar char="•"/>
        <a:defRPr sz="3765" kern="1200">
          <a:solidFill>
            <a:schemeClr val="tx1"/>
          </a:solidFill>
          <a:latin typeface="+mn-lt"/>
          <a:ea typeface="+mn-ea"/>
          <a:cs typeface="+mn-cs"/>
        </a:defRPr>
      </a:lvl8pPr>
      <a:lvl9pPr marL="8129542" indent="-478208" algn="l" defTabSz="1912833" rtl="0" eaLnBrk="1" latinLnBrk="0" hangingPunct="1">
        <a:lnSpc>
          <a:spcPct val="90000"/>
        </a:lnSpc>
        <a:spcBef>
          <a:spcPts val="1046"/>
        </a:spcBef>
        <a:buFont typeface="Arial" panose="020B0604020202020204" pitchFamily="34" charset="0"/>
        <a:buChar char="•"/>
        <a:defRPr sz="37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12833" rtl="0" eaLnBrk="1" latinLnBrk="0" hangingPunct="1">
        <a:defRPr sz="3765" kern="1200">
          <a:solidFill>
            <a:schemeClr val="tx1"/>
          </a:solidFill>
          <a:latin typeface="+mn-lt"/>
          <a:ea typeface="+mn-ea"/>
          <a:cs typeface="+mn-cs"/>
        </a:defRPr>
      </a:lvl1pPr>
      <a:lvl2pPr marL="956417" algn="l" defTabSz="1912833" rtl="0" eaLnBrk="1" latinLnBrk="0" hangingPunct="1">
        <a:defRPr sz="3765" kern="1200">
          <a:solidFill>
            <a:schemeClr val="tx1"/>
          </a:solidFill>
          <a:latin typeface="+mn-lt"/>
          <a:ea typeface="+mn-ea"/>
          <a:cs typeface="+mn-cs"/>
        </a:defRPr>
      </a:lvl2pPr>
      <a:lvl3pPr marL="1912833" algn="l" defTabSz="1912833" rtl="0" eaLnBrk="1" latinLnBrk="0" hangingPunct="1">
        <a:defRPr sz="3765" kern="1200">
          <a:solidFill>
            <a:schemeClr val="tx1"/>
          </a:solidFill>
          <a:latin typeface="+mn-lt"/>
          <a:ea typeface="+mn-ea"/>
          <a:cs typeface="+mn-cs"/>
        </a:defRPr>
      </a:lvl3pPr>
      <a:lvl4pPr marL="2869250" algn="l" defTabSz="1912833" rtl="0" eaLnBrk="1" latinLnBrk="0" hangingPunct="1">
        <a:defRPr sz="3765" kern="1200">
          <a:solidFill>
            <a:schemeClr val="tx1"/>
          </a:solidFill>
          <a:latin typeface="+mn-lt"/>
          <a:ea typeface="+mn-ea"/>
          <a:cs typeface="+mn-cs"/>
        </a:defRPr>
      </a:lvl4pPr>
      <a:lvl5pPr marL="3825667" algn="l" defTabSz="1912833" rtl="0" eaLnBrk="1" latinLnBrk="0" hangingPunct="1">
        <a:defRPr sz="3765" kern="1200">
          <a:solidFill>
            <a:schemeClr val="tx1"/>
          </a:solidFill>
          <a:latin typeface="+mn-lt"/>
          <a:ea typeface="+mn-ea"/>
          <a:cs typeface="+mn-cs"/>
        </a:defRPr>
      </a:lvl5pPr>
      <a:lvl6pPr marL="4782083" algn="l" defTabSz="1912833" rtl="0" eaLnBrk="1" latinLnBrk="0" hangingPunct="1">
        <a:defRPr sz="3765" kern="1200">
          <a:solidFill>
            <a:schemeClr val="tx1"/>
          </a:solidFill>
          <a:latin typeface="+mn-lt"/>
          <a:ea typeface="+mn-ea"/>
          <a:cs typeface="+mn-cs"/>
        </a:defRPr>
      </a:lvl6pPr>
      <a:lvl7pPr marL="5738500" algn="l" defTabSz="1912833" rtl="0" eaLnBrk="1" latinLnBrk="0" hangingPunct="1">
        <a:defRPr sz="3765" kern="1200">
          <a:solidFill>
            <a:schemeClr val="tx1"/>
          </a:solidFill>
          <a:latin typeface="+mn-lt"/>
          <a:ea typeface="+mn-ea"/>
          <a:cs typeface="+mn-cs"/>
        </a:defRPr>
      </a:lvl7pPr>
      <a:lvl8pPr marL="6694917" algn="l" defTabSz="1912833" rtl="0" eaLnBrk="1" latinLnBrk="0" hangingPunct="1">
        <a:defRPr sz="3765" kern="1200">
          <a:solidFill>
            <a:schemeClr val="tx1"/>
          </a:solidFill>
          <a:latin typeface="+mn-lt"/>
          <a:ea typeface="+mn-ea"/>
          <a:cs typeface="+mn-cs"/>
        </a:defRPr>
      </a:lvl8pPr>
      <a:lvl9pPr marL="7651333" algn="l" defTabSz="1912833" rtl="0" eaLnBrk="1" latinLnBrk="0" hangingPunct="1">
        <a:defRPr sz="3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12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5.wdp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microsoft.com/office/2007/relationships/hdphoto" Target="../media/hdphoto7.wdp"/><Relationship Id="rId1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9.jpeg"/><Relationship Id="rId18" Type="http://schemas.openxmlformats.org/officeDocument/2006/relationships/image" Target="../media/image2.png"/><Relationship Id="rId3" Type="http://schemas.openxmlformats.org/officeDocument/2006/relationships/image" Target="../media/image22.jpeg"/><Relationship Id="rId21" Type="http://schemas.microsoft.com/office/2007/relationships/hdphoto" Target="../media/hdphoto2.wdp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microsoft.com/office/2007/relationships/hdphoto" Target="../media/hdphoto12.wdp"/><Relationship Id="rId2" Type="http://schemas.openxmlformats.org/officeDocument/2006/relationships/image" Target="../media/image21.jpeg"/><Relationship Id="rId16" Type="http://schemas.openxmlformats.org/officeDocument/2006/relationships/image" Target="../media/image31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microsoft.com/office/2007/relationships/hdphoto" Target="../media/hdphoto11.wdp"/><Relationship Id="rId10" Type="http://schemas.microsoft.com/office/2007/relationships/hdphoto" Target="../media/hdphoto10.wdp"/><Relationship Id="rId19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jpeg"/><Relationship Id="rId7" Type="http://schemas.microsoft.com/office/2007/relationships/hdphoto" Target="../media/hdphoto13.wd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3.jpeg"/><Relationship Id="rId3" Type="http://schemas.microsoft.com/office/2007/relationships/hdphoto" Target="../media/hdphoto14.wdp"/><Relationship Id="rId7" Type="http://schemas.openxmlformats.org/officeDocument/2006/relationships/image" Target="../media/image39.jpeg"/><Relationship Id="rId12" Type="http://schemas.microsoft.com/office/2007/relationships/hdphoto" Target="../media/hdphoto1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42.png"/><Relationship Id="rId5" Type="http://schemas.microsoft.com/office/2007/relationships/hdphoto" Target="../media/hdphoto15.wdp"/><Relationship Id="rId15" Type="http://schemas.openxmlformats.org/officeDocument/2006/relationships/image" Target="../media/image45.jpeg"/><Relationship Id="rId10" Type="http://schemas.microsoft.com/office/2007/relationships/hdphoto" Target="../media/hdphoto16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1.png"/><Relationship Id="rId51" Type="http://schemas.openxmlformats.org/officeDocument/2006/relationships/image" Target="NULL"/><Relationship Id="rId109" Type="http://schemas.openxmlformats.org/officeDocument/2006/relationships/image" Target="../media/image53.png"/><Relationship Id="rId3" Type="http://schemas.openxmlformats.org/officeDocument/2006/relationships/image" Target="../media/image2.png"/><Relationship Id="rId112" Type="http://schemas.openxmlformats.org/officeDocument/2006/relationships/image" Target="../media/image55.png"/><Relationship Id="rId7" Type="http://schemas.openxmlformats.org/officeDocument/2006/relationships/image" Target="../media/image24.png"/><Relationship Id="rId12" Type="http://schemas.openxmlformats.org/officeDocument/2006/relationships/image" Target="../media/image50.png"/><Relationship Id="rId108" Type="http://schemas.openxmlformats.org/officeDocument/2006/relationships/image" Target="../media/image52.png"/><Relationship Id="rId2" Type="http://schemas.openxmlformats.org/officeDocument/2006/relationships/image" Target="../media/image46.png"/><Relationship Id="rId107" Type="http://schemas.openxmlformats.org/officeDocument/2006/relationships/image" Target="NULL"/><Relationship Id="rId111" Type="http://schemas.microsoft.com/office/2007/relationships/hdphoto" Target="../media/hdphoto18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49.jpeg"/><Relationship Id="rId110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48.jpeg"/><Relationship Id="rId4" Type="http://schemas.microsoft.com/office/2007/relationships/hdphoto" Target="../media/hdphoto1.wdp"/><Relationship Id="rId9" Type="http://schemas.openxmlformats.org/officeDocument/2006/relationships/image" Target="../media/image47.png"/><Relationship Id="rId113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12" Type="http://schemas.microsoft.com/office/2007/relationships/hdphoto" Target="../media/hdphoto2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21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23.wdp"/><Relationship Id="rId14" Type="http://schemas.microsoft.com/office/2007/relationships/hdphoto" Target="../media/hdphoto2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8.png"/><Relationship Id="rId18" Type="http://schemas.openxmlformats.org/officeDocument/2006/relationships/image" Target="../media/image54.png"/><Relationship Id="rId3" Type="http://schemas.openxmlformats.org/officeDocument/2006/relationships/image" Target="../media/image63.jpeg"/><Relationship Id="rId7" Type="http://schemas.openxmlformats.org/officeDocument/2006/relationships/image" Target="../media/image55.png"/><Relationship Id="rId12" Type="http://schemas.openxmlformats.org/officeDocument/2006/relationships/image" Target="../media/image53.png"/><Relationship Id="rId17" Type="http://schemas.microsoft.com/office/2007/relationships/hdphoto" Target="../media/hdphoto1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6.wdp"/><Relationship Id="rId11" Type="http://schemas.openxmlformats.org/officeDocument/2006/relationships/image" Target="../media/image67.jpeg"/><Relationship Id="rId5" Type="http://schemas.openxmlformats.org/officeDocument/2006/relationships/image" Target="../media/image65.png"/><Relationship Id="rId15" Type="http://schemas.openxmlformats.org/officeDocument/2006/relationships/image" Target="../media/image69.png"/><Relationship Id="rId10" Type="http://schemas.microsoft.com/office/2007/relationships/hdphoto" Target="../media/hdphoto27.wdp"/><Relationship Id="rId19" Type="http://schemas.microsoft.com/office/2007/relationships/hdphoto" Target="../media/hdphoto18.wdp"/><Relationship Id="rId4" Type="http://schemas.openxmlformats.org/officeDocument/2006/relationships/image" Target="../media/image64.jpeg"/><Relationship Id="rId9" Type="http://schemas.openxmlformats.org/officeDocument/2006/relationships/image" Target="../media/image66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1.png"/><Relationship Id="rId7" Type="http://schemas.microsoft.com/office/2007/relationships/hdphoto" Target="../media/hdphoto1.wdp"/><Relationship Id="rId12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image" Target="../media/image72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878" y="485995"/>
            <a:ext cx="1341827" cy="1634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840" y="239281"/>
            <a:ext cx="1222353" cy="1804186"/>
          </a:xfrm>
          <a:prstGeom prst="rect">
            <a:avLst/>
          </a:prstGeom>
        </p:spPr>
      </p:pic>
      <p:sp>
        <p:nvSpPr>
          <p:cNvPr id="29" name="Волна 28"/>
          <p:cNvSpPr/>
          <p:nvPr/>
        </p:nvSpPr>
        <p:spPr>
          <a:xfrm>
            <a:off x="-1" y="3625427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0" y="4783994"/>
            <a:ext cx="43726100" cy="40794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Волна 66"/>
          <p:cNvSpPr/>
          <p:nvPr/>
        </p:nvSpPr>
        <p:spPr>
          <a:xfrm>
            <a:off x="6161540" y="3625427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Волна 67"/>
          <p:cNvSpPr/>
          <p:nvPr/>
        </p:nvSpPr>
        <p:spPr>
          <a:xfrm>
            <a:off x="12319741" y="3625426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Волна 68"/>
          <p:cNvSpPr/>
          <p:nvPr/>
        </p:nvSpPr>
        <p:spPr>
          <a:xfrm>
            <a:off x="18481282" y="3625427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Волна 69"/>
          <p:cNvSpPr/>
          <p:nvPr/>
        </p:nvSpPr>
        <p:spPr>
          <a:xfrm>
            <a:off x="24639483" y="3625426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Волна 70"/>
          <p:cNvSpPr/>
          <p:nvPr/>
        </p:nvSpPr>
        <p:spPr>
          <a:xfrm>
            <a:off x="30801024" y="3625426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Волна 71"/>
          <p:cNvSpPr/>
          <p:nvPr/>
        </p:nvSpPr>
        <p:spPr>
          <a:xfrm>
            <a:off x="36959225" y="3625425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97" b="94248" l="1633" r="8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7931" y="3238500"/>
            <a:ext cx="1016000" cy="940273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57" b="94894" l="5976" r="9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2730" y="3101844"/>
            <a:ext cx="1041400" cy="975903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25" b="97788" l="8647" r="92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9559" y="3244613"/>
            <a:ext cx="1104821" cy="940273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6132" y="3244660"/>
            <a:ext cx="1016000" cy="991220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97" b="94248" l="1633" r="8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30299" y="3314951"/>
            <a:ext cx="1016000" cy="940273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57" b="94894" l="5976" r="9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75098" y="3235445"/>
            <a:ext cx="1041400" cy="975903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25" b="97788" l="8647" r="92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1927" y="3321064"/>
            <a:ext cx="1104821" cy="94027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93700" y="4868727"/>
            <a:ext cx="19814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Образование – стратегический фактор развития </a:t>
            </a:r>
            <a:r>
              <a:rPr lang="ru-RU" sz="6000" b="1" dirty="0" smtClean="0">
                <a:solidFill>
                  <a:schemeClr val="bg1"/>
                </a:solidFill>
              </a:rPr>
              <a:t>региона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56" name="Волна 55"/>
          <p:cNvSpPr/>
          <p:nvPr/>
        </p:nvSpPr>
        <p:spPr>
          <a:xfrm>
            <a:off x="-2588" y="7824978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Волна 56"/>
          <p:cNvSpPr/>
          <p:nvPr/>
        </p:nvSpPr>
        <p:spPr>
          <a:xfrm>
            <a:off x="6158953" y="7824978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Волна 57"/>
          <p:cNvSpPr/>
          <p:nvPr/>
        </p:nvSpPr>
        <p:spPr>
          <a:xfrm>
            <a:off x="12317154" y="7824977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Волна 58"/>
          <p:cNvSpPr/>
          <p:nvPr/>
        </p:nvSpPr>
        <p:spPr>
          <a:xfrm>
            <a:off x="18478695" y="7824978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Волна 59"/>
          <p:cNvSpPr/>
          <p:nvPr/>
        </p:nvSpPr>
        <p:spPr>
          <a:xfrm>
            <a:off x="24636896" y="7824977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Волна 60"/>
          <p:cNvSpPr/>
          <p:nvPr/>
        </p:nvSpPr>
        <p:spPr>
          <a:xfrm>
            <a:off x="30798437" y="7824977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Волна 61"/>
          <p:cNvSpPr/>
          <p:nvPr/>
        </p:nvSpPr>
        <p:spPr>
          <a:xfrm>
            <a:off x="36956638" y="7824976"/>
            <a:ext cx="6161541" cy="2916561"/>
          </a:xfrm>
          <a:prstGeom prst="wav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393700" y="6590637"/>
            <a:ext cx="465723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Соколов А.В.,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Губернатор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Кировской области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9900" y="-39993"/>
            <a:ext cx="8953501" cy="14386230"/>
          </a:xfrm>
          <a:prstGeom prst="parallelogram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70499" y="-39992"/>
            <a:ext cx="8915401" cy="14386230"/>
          </a:xfrm>
          <a:prstGeom prst="parallelogram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2708" y="-39993"/>
            <a:ext cx="8953500" cy="14386231"/>
          </a:xfrm>
          <a:prstGeom prst="parallelogram">
            <a:avLst/>
          </a:prstGeom>
        </p:spPr>
      </p:pic>
      <p:cxnSp>
        <p:nvCxnSpPr>
          <p:cNvPr id="33" name="Прямая соединительная линия 32"/>
          <p:cNvCxnSpPr/>
          <p:nvPr/>
        </p:nvCxnSpPr>
        <p:spPr>
          <a:xfrm flipH="1">
            <a:off x="24012708" y="-39993"/>
            <a:ext cx="2200092" cy="1440610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H="1">
            <a:off x="30738819" y="-39993"/>
            <a:ext cx="2200092" cy="14406102"/>
          </a:xfrm>
          <a:prstGeom prst="line">
            <a:avLst/>
          </a:prstGeom>
          <a:ln w="76200">
            <a:solidFill>
              <a:srgbClr val="2BB1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H="1">
            <a:off x="37378352" y="-78427"/>
            <a:ext cx="2200092" cy="14406102"/>
          </a:xfrm>
          <a:prstGeom prst="line">
            <a:avLst/>
          </a:prstGeom>
          <a:ln w="76200">
            <a:solidFill>
              <a:srgbClr val="F748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0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13006" y="6141988"/>
            <a:ext cx="25504422" cy="12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31" b="1" dirty="0">
                <a:solidFill>
                  <a:schemeClr val="bg1"/>
                </a:solidFill>
              </a:rPr>
              <a:t>С началом нового учебного года!</a:t>
            </a:r>
          </a:p>
        </p:txBody>
      </p:sp>
    </p:spTree>
    <p:extLst>
      <p:ext uri="{BB962C8B-B14F-4D97-AF65-F5344CB8AC3E}">
        <p14:creationId xmlns:p14="http://schemas.microsoft.com/office/powerpoint/2010/main" val="107085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6525" y="5735681"/>
            <a:ext cx="4049027" cy="3998142"/>
          </a:xfrm>
          <a:prstGeom prst="ellipse">
            <a:avLst/>
          </a:prstGeom>
          <a:ln w="76200">
            <a:solidFill>
              <a:srgbClr val="F74803"/>
            </a:solidFill>
          </a:ln>
        </p:spPr>
      </p:pic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2124" y="3551238"/>
            <a:ext cx="4014586" cy="3963473"/>
          </a:xfrm>
          <a:prstGeom prst="ellipse">
            <a:avLst/>
          </a:prstGeom>
          <a:ln w="76200">
            <a:solidFill>
              <a:srgbClr val="F74803"/>
            </a:solidFill>
          </a:ln>
        </p:spPr>
      </p:pic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9604033" y="5709991"/>
            <a:ext cx="3992243" cy="3968009"/>
          </a:xfrm>
          <a:prstGeom prst="ellipse">
            <a:avLst/>
          </a:prstGeom>
          <a:ln w="76200">
            <a:solidFill>
              <a:srgbClr val="F74803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-1" y="4985"/>
            <a:ext cx="10771175" cy="121489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559844" y="4985"/>
            <a:ext cx="33166256" cy="12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31" b="1" dirty="0">
                <a:solidFill>
                  <a:srgbClr val="002060"/>
                </a:solidFill>
              </a:rPr>
              <a:t>Образование – стратегический фактор развития региона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4022" y="1404809"/>
            <a:ext cx="7570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детских садов, школ</a:t>
            </a:r>
            <a:r>
              <a:rPr lang="ru-RU" sz="4000" b="1" dirty="0">
                <a:solidFill>
                  <a:schemeClr val="bg1"/>
                </a:solidFill>
              </a:rPr>
              <a:t>, колледжей и техникумов, вузов и организаций </a:t>
            </a:r>
            <a:r>
              <a:rPr lang="ru-RU" sz="4000" b="1" dirty="0" smtClean="0">
                <a:solidFill>
                  <a:schemeClr val="bg1"/>
                </a:solidFill>
              </a:rPr>
              <a:t>доп. образования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5" b="97788" l="8647" r="92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91" y="1028943"/>
            <a:ext cx="3047407" cy="2593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5" b="97788" l="8647" r="92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902" y="4945919"/>
            <a:ext cx="3047407" cy="2593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5" b="97788" l="8647" r="92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902" y="8862895"/>
            <a:ext cx="3047407" cy="2593537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873600" y="1463512"/>
            <a:ext cx="1821587" cy="182158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22755" y="5404883"/>
            <a:ext cx="1821587" cy="182158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73599" y="9248869"/>
            <a:ext cx="1821587" cy="182158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1709" y="5580967"/>
            <a:ext cx="2269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260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9764" y="9497942"/>
            <a:ext cx="2269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23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749" y="1779598"/>
            <a:ext cx="22692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</a:rPr>
              <a:t>1090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4022" y="5604928"/>
            <a:ext cx="7183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тысяч </a:t>
            </a:r>
            <a:r>
              <a:rPr lang="ru-RU" sz="4000" b="1" dirty="0" smtClean="0">
                <a:solidFill>
                  <a:schemeClr val="bg1"/>
                </a:solidFill>
              </a:rPr>
              <a:t>обучающихся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Кировской области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4022" y="9497942"/>
            <a:ext cx="7183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тысячи педагогов</a:t>
            </a:r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Кировской области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46676" y="1980812"/>
            <a:ext cx="3977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школа в слободе Шевели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591540" y="9883194"/>
            <a:ext cx="4334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школа на </a:t>
            </a:r>
            <a:r>
              <a:rPr lang="ru-RU" sz="4000" b="1" dirty="0" err="1" smtClean="0">
                <a:solidFill>
                  <a:srgbClr val="002060"/>
                </a:solidFill>
              </a:rPr>
              <a:t>Рудницкого</a:t>
            </a:r>
            <a:r>
              <a:rPr lang="ru-RU" sz="4000" b="1" smtClean="0">
                <a:solidFill>
                  <a:srgbClr val="002060"/>
                </a:solidFill>
              </a:rPr>
              <a:t>, 9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524733" y="9883193"/>
            <a:ext cx="4898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школа на проспекте Строителей, 29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394882" y="2002251"/>
            <a:ext cx="4959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школа в слободе Курочкины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10731" y="9883194"/>
            <a:ext cx="4681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школа </a:t>
            </a:r>
            <a:r>
              <a:rPr lang="ru-RU" sz="4000" b="1" dirty="0">
                <a:solidFill>
                  <a:srgbClr val="002060"/>
                </a:solidFill>
              </a:rPr>
              <a:t>в </a:t>
            </a: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err="1" smtClean="0">
                <a:solidFill>
                  <a:srgbClr val="002060"/>
                </a:solidFill>
              </a:rPr>
              <a:t>мкр</a:t>
            </a:r>
            <a:r>
              <a:rPr lang="ru-RU" sz="4000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</a:rPr>
              <a:t>Урванцево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7" b="94248" l="1633" r="8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4039" y="5902718"/>
            <a:ext cx="529957" cy="49045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7" b="94248" l="1633" r="8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0204" y="6881269"/>
            <a:ext cx="529957" cy="49045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7" b="94248" l="1633" r="8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80306" y="5902716"/>
            <a:ext cx="529957" cy="49045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7" b="94248" l="1633" r="8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11404" y="6881269"/>
            <a:ext cx="529957" cy="49045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7" b="94248" l="1633" r="8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9904" y="5902717"/>
            <a:ext cx="529957" cy="49045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7" b="94248" l="1633" r="8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97763" y="6881268"/>
            <a:ext cx="529957" cy="49045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7" b="94248" l="1633" r="8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02677" y="5902716"/>
            <a:ext cx="529957" cy="49045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7" b="94248" l="1633" r="8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6657" y="6881268"/>
            <a:ext cx="529957" cy="49045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5659947" y="1510892"/>
            <a:ext cx="22692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002060"/>
                </a:solidFill>
              </a:rPr>
              <a:t>8</a:t>
            </a:r>
            <a:endParaRPr lang="ru-RU" sz="13800" b="1" dirty="0">
              <a:solidFill>
                <a:srgbClr val="00206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886852" y="4070875"/>
            <a:ext cx="38646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>
                <a:solidFill>
                  <a:srgbClr val="002060"/>
                </a:solidFill>
              </a:rPr>
              <a:t>354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5556953" y="6675717"/>
            <a:ext cx="33011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>
                <a:solidFill>
                  <a:srgbClr val="002060"/>
                </a:solidFill>
              </a:rPr>
              <a:t>146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308874" y="9304098"/>
            <a:ext cx="22692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54" b="98556" l="6441" r="92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2217" y="4689258"/>
            <a:ext cx="1225550" cy="114895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1850799" y="1932253"/>
            <a:ext cx="3372886" cy="1462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ru-RU" sz="4000" b="1" dirty="0" smtClean="0">
                <a:solidFill>
                  <a:srgbClr val="002060"/>
                </a:solidFill>
              </a:rPr>
              <a:t>школ после капитального ремонта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8903856" y="4319886"/>
            <a:ext cx="4712883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rgbClr val="002060"/>
                </a:solidFill>
              </a:rPr>
              <a:t>школы получили оборудование для предметов «ОБЗР» и «Труд»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574426" y="6976698"/>
            <a:ext cx="3649259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ru-RU" sz="4000" b="1" dirty="0" smtClean="0">
                <a:solidFill>
                  <a:srgbClr val="002060"/>
                </a:solidFill>
              </a:rPr>
              <a:t>тысяч учебников поставлено в школы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903856" y="9749476"/>
            <a:ext cx="466141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rgbClr val="002060"/>
                </a:solidFill>
              </a:rPr>
              <a:t>быстровозводимых корпуса в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ДОЛ «Березка»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462" b="9007"/>
          <a:stretch/>
        </p:blipFill>
        <p:spPr>
          <a:xfrm>
            <a:off x="35361705" y="1323583"/>
            <a:ext cx="1413412" cy="2679409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4445" y="5720784"/>
            <a:ext cx="4039229" cy="3954045"/>
          </a:xfrm>
          <a:prstGeom prst="ellipse">
            <a:avLst/>
          </a:prstGeom>
          <a:ln w="76200">
            <a:solidFill>
              <a:srgbClr val="F74803"/>
            </a:solidFill>
          </a:ln>
        </p:spPr>
      </p:pic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10804" y="3551239"/>
            <a:ext cx="4014585" cy="3963473"/>
          </a:xfrm>
          <a:prstGeom prst="ellipse">
            <a:avLst/>
          </a:prstGeom>
          <a:ln w="76200">
            <a:solidFill>
              <a:srgbClr val="F74803"/>
            </a:solidFill>
          </a:ln>
        </p:spPr>
      </p:pic>
      <p:pic>
        <p:nvPicPr>
          <p:cNvPr id="100" name="Рисунок 99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462" b="9007"/>
          <a:stretch/>
        </p:blipFill>
        <p:spPr>
          <a:xfrm>
            <a:off x="35360321" y="6510711"/>
            <a:ext cx="1413412" cy="2679409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462" b="9007"/>
          <a:stretch/>
        </p:blipFill>
        <p:spPr>
          <a:xfrm rot="10800000">
            <a:off x="37398670" y="3956648"/>
            <a:ext cx="1413412" cy="2679409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462" b="9007"/>
          <a:stretch/>
        </p:blipFill>
        <p:spPr>
          <a:xfrm rot="10800000">
            <a:off x="37398670" y="9109394"/>
            <a:ext cx="1413412" cy="2679409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21927" y="2430037"/>
            <a:ext cx="432448" cy="421901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03370" y="5037151"/>
            <a:ext cx="432448" cy="421901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21927" y="7709595"/>
            <a:ext cx="432448" cy="421901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03370" y="10238147"/>
            <a:ext cx="432448" cy="421901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 rot="5600557">
            <a:off x="37912114" y="3225096"/>
            <a:ext cx="1154727" cy="709874"/>
            <a:chOff x="14753658" y="11184178"/>
            <a:chExt cx="1154727" cy="709874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765" b="94706" l="6475" r="98921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4753658" y="11184178"/>
              <a:ext cx="1154727" cy="709874"/>
            </a:xfrm>
            <a:prstGeom prst="rect">
              <a:avLst/>
            </a:prstGeom>
          </p:spPr>
        </p:pic>
        <p:sp>
          <p:nvSpPr>
            <p:cNvPr id="68" name="Овал 67"/>
            <p:cNvSpPr/>
            <p:nvPr/>
          </p:nvSpPr>
          <p:spPr>
            <a:xfrm>
              <a:off x="15678833" y="11760200"/>
              <a:ext cx="133852" cy="133852"/>
            </a:xfrm>
            <a:prstGeom prst="ellipse">
              <a:avLst/>
            </a:prstGeom>
            <a:solidFill>
              <a:srgbClr val="F74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5" name="Группа 74"/>
          <p:cNvGrpSpPr/>
          <p:nvPr/>
        </p:nvGrpSpPr>
        <p:grpSpPr>
          <a:xfrm rot="5178702">
            <a:off x="10725769" y="357169"/>
            <a:ext cx="1774133" cy="1295839"/>
            <a:chOff x="1266216" y="11938524"/>
            <a:chExt cx="1774133" cy="1295839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806" b="97480" l="7143" r="99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9302" y="11938524"/>
              <a:ext cx="1281047" cy="1260712"/>
            </a:xfrm>
            <a:prstGeom prst="rect">
              <a:avLst/>
            </a:prstGeom>
          </p:spPr>
        </p:pic>
        <p:grpSp>
          <p:nvGrpSpPr>
            <p:cNvPr id="77" name="Группа 76"/>
            <p:cNvGrpSpPr/>
            <p:nvPr/>
          </p:nvGrpSpPr>
          <p:grpSpPr>
            <a:xfrm rot="17654252" flipH="1">
              <a:off x="1098587" y="12203989"/>
              <a:ext cx="1198003" cy="862745"/>
              <a:chOff x="14753658" y="11184178"/>
              <a:chExt cx="1154727" cy="862745"/>
            </a:xfrm>
          </p:grpSpPr>
          <p:pic>
            <p:nvPicPr>
              <p:cNvPr id="78" name="Рисунок 77"/>
              <p:cNvPicPr>
                <a:picLocks noChangeAspect="1"/>
              </p:cNvPicPr>
              <p:nvPr/>
            </p:nvPicPr>
            <p:blipFill rotWithShape="1">
              <a:blip r:embed="rId20" cstate="email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765" b="94706" l="6574" r="98962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232954" flipH="1">
                <a:off x="14753658" y="11184178"/>
                <a:ext cx="1154727" cy="709874"/>
              </a:xfrm>
              <a:prstGeom prst="rect">
                <a:avLst/>
              </a:prstGeom>
            </p:spPr>
          </p:pic>
          <p:sp>
            <p:nvSpPr>
              <p:cNvPr id="79" name="Овал 78"/>
              <p:cNvSpPr/>
              <p:nvPr/>
            </p:nvSpPr>
            <p:spPr>
              <a:xfrm>
                <a:off x="15574891" y="11913071"/>
                <a:ext cx="133852" cy="133852"/>
              </a:xfrm>
              <a:prstGeom prst="ellipse">
                <a:avLst/>
              </a:prstGeom>
              <a:solidFill>
                <a:srgbClr val="F748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80" name="Прямоугольник 79"/>
          <p:cNvSpPr/>
          <p:nvPr/>
        </p:nvSpPr>
        <p:spPr>
          <a:xfrm>
            <a:off x="10839048" y="37177"/>
            <a:ext cx="2859228" cy="242562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Номер слайда 9"/>
          <p:cNvSpPr txBox="1">
            <a:spLocks/>
          </p:cNvSpPr>
          <p:nvPr/>
        </p:nvSpPr>
        <p:spPr bwMode="auto">
          <a:xfrm>
            <a:off x="43204444" y="13817416"/>
            <a:ext cx="549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solidFill>
                  <a:srgbClr val="2BB1F6"/>
                </a:solidFill>
                <a:cs typeface="Times New Roman" panose="02020603050405020304" pitchFamily="18" charset="0"/>
              </a:rPr>
              <a:t>2</a:t>
            </a:r>
            <a:endParaRPr lang="ru-RU" altLang="ru-RU" sz="2400" b="1" dirty="0">
              <a:solidFill>
                <a:srgbClr val="2BB1F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64257" y="2212319"/>
            <a:ext cx="17149534" cy="9941581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0" y="7095930"/>
            <a:ext cx="11014565" cy="1745811"/>
          </a:xfrm>
          <a:prstGeom prst="rect">
            <a:avLst/>
          </a:prstGeom>
          <a:solidFill>
            <a:srgbClr val="2BB1F6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1" y="1980668"/>
            <a:ext cx="13328750" cy="1725752"/>
          </a:xfrm>
          <a:prstGeom prst="rect">
            <a:avLst/>
          </a:prstGeom>
          <a:solidFill>
            <a:srgbClr val="000000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4985"/>
            <a:ext cx="43726100" cy="12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31" b="1" dirty="0">
                <a:solidFill>
                  <a:srgbClr val="002060"/>
                </a:solidFill>
              </a:rPr>
              <a:t>Высокое качество жизни, комфорт и благополучие семей</a:t>
            </a:r>
          </a:p>
        </p:txBody>
      </p:sp>
      <p:sp>
        <p:nvSpPr>
          <p:cNvPr id="24" name="Овал 23"/>
          <p:cNvSpPr/>
          <p:nvPr/>
        </p:nvSpPr>
        <p:spPr>
          <a:xfrm>
            <a:off x="18644982" y="22316768"/>
            <a:ext cx="6436135" cy="6298425"/>
          </a:xfrm>
          <a:prstGeom prst="ellipse">
            <a:avLst/>
          </a:prstGeom>
          <a:noFill/>
          <a:ln w="76200">
            <a:solidFill>
              <a:srgbClr val="F7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9944" y="23998083"/>
            <a:ext cx="4977580" cy="286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19383491" y="22674644"/>
            <a:ext cx="4959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Комфорт и благополучие семей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15171184" y="18812311"/>
            <a:ext cx="13598293" cy="13307338"/>
          </a:xfrm>
          <a:prstGeom prst="ellips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6974512" y="20577053"/>
            <a:ext cx="9991639" cy="9777854"/>
          </a:xfrm>
          <a:prstGeom prst="ellips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3437140" y="17080623"/>
            <a:ext cx="17066380" cy="16701221"/>
          </a:xfrm>
          <a:prstGeom prst="ellips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16710997" y="23739034"/>
            <a:ext cx="884904" cy="884904"/>
          </a:xfrm>
          <a:prstGeom prst="ellipse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6858306" y="17927407"/>
            <a:ext cx="884904" cy="88490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26996565" y="21050095"/>
            <a:ext cx="884904" cy="884904"/>
          </a:xfrm>
          <a:prstGeom prst="ellipse">
            <a:avLst/>
          </a:prstGeom>
          <a:solidFill>
            <a:srgbClr val="F74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0" y="2479571"/>
            <a:ext cx="13201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solidFill>
                  <a:srgbClr val="002060"/>
                </a:solidFill>
              </a:rPr>
              <a:t>Национальные проекты Российской Федерации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" y="7614748"/>
            <a:ext cx="1085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 smtClean="0">
                <a:solidFill>
                  <a:srgbClr val="002060"/>
                </a:solidFill>
              </a:rPr>
              <a:t>Региональные проекты Кировской области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926099" y="4071062"/>
            <a:ext cx="13201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Стратегия социально-экономического развития Кировской области на период до 2036 года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3201650" y="1980812"/>
            <a:ext cx="314325" cy="17458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0858501" y="7095786"/>
            <a:ext cx="314325" cy="1745811"/>
          </a:xfrm>
          <a:prstGeom prst="rect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2611775" y="3861198"/>
            <a:ext cx="314325" cy="1745811"/>
          </a:xfrm>
          <a:prstGeom prst="rect">
            <a:avLst/>
          </a:prstGeom>
          <a:solidFill>
            <a:srgbClr val="F74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единительная линия 48"/>
          <p:cNvCxnSpPr>
            <a:stCxn id="41" idx="3"/>
          </p:cNvCxnSpPr>
          <p:nvPr/>
        </p:nvCxnSpPr>
        <p:spPr>
          <a:xfrm flipV="1">
            <a:off x="11172826" y="7968691"/>
            <a:ext cx="1171574" cy="1"/>
          </a:xfrm>
          <a:prstGeom prst="line">
            <a:avLst/>
          </a:prstGeom>
          <a:ln w="76200">
            <a:solidFill>
              <a:srgbClr val="2BB1F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2344400" y="7968691"/>
            <a:ext cx="4770488" cy="1407672"/>
          </a:xfrm>
          <a:prstGeom prst="line">
            <a:avLst/>
          </a:prstGeom>
          <a:ln w="76200">
            <a:solidFill>
              <a:srgbClr val="2BB1F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13515975" y="2853715"/>
            <a:ext cx="1171574" cy="1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4687549" y="2853714"/>
            <a:ext cx="2561488" cy="641398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31525478" y="4734101"/>
            <a:ext cx="1171574" cy="1"/>
          </a:xfrm>
          <a:prstGeom prst="line">
            <a:avLst/>
          </a:prstGeom>
          <a:ln w="76200">
            <a:solidFill>
              <a:srgbClr val="F7480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27558931" y="4734102"/>
            <a:ext cx="3966546" cy="1883886"/>
          </a:xfrm>
          <a:prstGeom prst="line">
            <a:avLst/>
          </a:prstGeom>
          <a:ln w="76200">
            <a:solidFill>
              <a:srgbClr val="F7480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32915439" y="3861195"/>
            <a:ext cx="10810662" cy="1745811"/>
          </a:xfrm>
          <a:prstGeom prst="rect">
            <a:avLst/>
          </a:prstGeom>
          <a:solidFill>
            <a:srgbClr val="F74803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/>
          <p:cNvSpPr txBox="1"/>
          <p:nvPr/>
        </p:nvSpPr>
        <p:spPr>
          <a:xfrm>
            <a:off x="16768024" y="2925053"/>
            <a:ext cx="962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1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6942757" y="6063990"/>
            <a:ext cx="962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2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6633875" y="8758890"/>
            <a:ext cx="962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3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52374" y="3726623"/>
            <a:ext cx="11296902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2060"/>
                </a:solidFill>
              </a:rPr>
              <a:t>Национальный проект «Семья»</a:t>
            </a: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</a:rPr>
              <a:t>Национальный проект «Молодежь и дети»</a:t>
            </a: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</a:rPr>
              <a:t>Национальный проект «Кадры»</a:t>
            </a: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</a:rPr>
              <a:t>Национальный проект «Продолжительная и активная жизнь»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52374" y="8758890"/>
            <a:ext cx="114628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</a:rPr>
              <a:t>Региональный </a:t>
            </a:r>
            <a:r>
              <a:rPr lang="ru-RU" sz="4000" b="1" dirty="0">
                <a:solidFill>
                  <a:srgbClr val="002060"/>
                </a:solidFill>
              </a:rPr>
              <a:t>проект «Все лучшее </a:t>
            </a:r>
            <a:r>
              <a:rPr lang="ru-RU" sz="4000" b="1" dirty="0" smtClean="0">
                <a:solidFill>
                  <a:srgbClr val="002060"/>
                </a:solidFill>
              </a:rPr>
              <a:t>детям»</a:t>
            </a: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</a:rPr>
              <a:t>Региональный проект «Педагоги и наставники»</a:t>
            </a: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</a:rPr>
              <a:t>Региональный проект «</a:t>
            </a:r>
            <a:r>
              <a:rPr lang="ru-RU" sz="4000" b="1" dirty="0" err="1" smtClean="0">
                <a:solidFill>
                  <a:srgbClr val="002060"/>
                </a:solidFill>
              </a:rPr>
              <a:t>Профессионалитет</a:t>
            </a:r>
            <a:r>
              <a:rPr lang="ru-RU" sz="4000" b="1" dirty="0" smtClean="0">
                <a:solidFill>
                  <a:srgbClr val="002060"/>
                </a:solidFill>
              </a:rPr>
              <a:t>»</a:t>
            </a: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</a:rPr>
              <a:t>Региональный проект «Поддержка семьи»</a:t>
            </a: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</a:rPr>
              <a:t>и др.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3315913" y="5604365"/>
            <a:ext cx="10009713" cy="513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</a:rPr>
              <a:t>развитие </a:t>
            </a:r>
            <a:r>
              <a:rPr lang="ru-RU" sz="4000" b="1" dirty="0">
                <a:solidFill>
                  <a:srgbClr val="002060"/>
                </a:solidFill>
              </a:rPr>
              <a:t>инфраструктуры детства;</a:t>
            </a: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</a:rPr>
              <a:t>медицинское </a:t>
            </a:r>
            <a:r>
              <a:rPr lang="ru-RU" sz="4000" b="1" dirty="0">
                <a:solidFill>
                  <a:srgbClr val="002060"/>
                </a:solidFill>
              </a:rPr>
              <a:t>сопровождение беременности, детская медицина;</a:t>
            </a: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2060"/>
                </a:solidFill>
              </a:rPr>
              <a:t>поддержка семей с детьми, особое внимание многодетным семьям;</a:t>
            </a:r>
          </a:p>
          <a:p>
            <a:pPr marL="571500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>
                <a:solidFill>
                  <a:srgbClr val="002060"/>
                </a:solidFill>
              </a:rPr>
              <a:t>поддержка создания семьи, ответственного отцовства и поощрение раннего </a:t>
            </a:r>
            <a:r>
              <a:rPr lang="ru-RU" sz="4000" b="1" dirty="0" smtClean="0">
                <a:solidFill>
                  <a:srgbClr val="002060"/>
                </a:solidFill>
              </a:rPr>
              <a:t>материнства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6" name="Номер слайда 9"/>
          <p:cNvSpPr txBox="1">
            <a:spLocks/>
          </p:cNvSpPr>
          <p:nvPr/>
        </p:nvSpPr>
        <p:spPr bwMode="auto">
          <a:xfrm>
            <a:off x="43204444" y="13817416"/>
            <a:ext cx="549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solidFill>
                  <a:srgbClr val="2BB1F6"/>
                </a:solidFill>
                <a:cs typeface="Times New Roman" panose="02020603050405020304" pitchFamily="18" charset="0"/>
              </a:rPr>
              <a:t>3</a:t>
            </a:r>
            <a:endParaRPr lang="ru-RU" altLang="ru-RU" sz="2400" b="1" dirty="0">
              <a:solidFill>
                <a:srgbClr val="2BB1F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1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араллелограмм 46"/>
          <p:cNvSpPr/>
          <p:nvPr/>
        </p:nvSpPr>
        <p:spPr>
          <a:xfrm>
            <a:off x="33369288" y="7901806"/>
            <a:ext cx="9893262" cy="3985393"/>
          </a:xfrm>
          <a:prstGeom prst="parallelogram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араллелограмм 45"/>
          <p:cNvSpPr/>
          <p:nvPr/>
        </p:nvSpPr>
        <p:spPr>
          <a:xfrm>
            <a:off x="29219194" y="7901806"/>
            <a:ext cx="9433256" cy="3985393"/>
          </a:xfrm>
          <a:prstGeom prst="parallelogram">
            <a:avLst/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143835140"/>
              </p:ext>
            </p:extLst>
          </p:nvPr>
        </p:nvGraphicFramePr>
        <p:xfrm>
          <a:off x="31502423" y="2467909"/>
          <a:ext cx="8251239" cy="3822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Полилиния 26"/>
          <p:cNvSpPr/>
          <p:nvPr/>
        </p:nvSpPr>
        <p:spPr>
          <a:xfrm>
            <a:off x="20154899" y="2955821"/>
            <a:ext cx="7561457" cy="2035108"/>
          </a:xfrm>
          <a:custGeom>
            <a:avLst/>
            <a:gdLst>
              <a:gd name="connsiteX0" fmla="*/ 0 w 7543800"/>
              <a:gd name="connsiteY0" fmla="*/ 0 h 1581150"/>
              <a:gd name="connsiteX1" fmla="*/ 2876550 w 7543800"/>
              <a:gd name="connsiteY1" fmla="*/ 1123950 h 1581150"/>
              <a:gd name="connsiteX2" fmla="*/ 7543800 w 7543800"/>
              <a:gd name="connsiteY2" fmla="*/ 1581150 h 15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800" h="1581150">
                <a:moveTo>
                  <a:pt x="0" y="0"/>
                </a:moveTo>
                <a:cubicBezTo>
                  <a:pt x="809625" y="430212"/>
                  <a:pt x="1619250" y="860425"/>
                  <a:pt x="2876550" y="1123950"/>
                </a:cubicBezTo>
                <a:cubicBezTo>
                  <a:pt x="4133850" y="1387475"/>
                  <a:pt x="6692900" y="1536700"/>
                  <a:pt x="7543800" y="1581150"/>
                </a:cubicBezTo>
              </a:path>
            </a:pathLst>
          </a:custGeom>
          <a:noFill/>
          <a:ln w="57150">
            <a:solidFill>
              <a:srgbClr val="F7480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4985"/>
            <a:ext cx="43726100" cy="12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31" b="1" dirty="0">
                <a:solidFill>
                  <a:srgbClr val="002060"/>
                </a:solidFill>
              </a:rPr>
              <a:t>Защита прав детей-сирот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9900" y="4985"/>
            <a:ext cx="9258300" cy="12153900"/>
          </a:xfrm>
          <a:prstGeom prst="parallelogram">
            <a:avLst>
              <a:gd name="adj" fmla="val 30350"/>
            </a:avLst>
          </a:prstGeom>
        </p:spPr>
      </p:pic>
      <p:sp>
        <p:nvSpPr>
          <p:cNvPr id="4" name="Параллелограмм 3"/>
          <p:cNvSpPr/>
          <p:nvPr/>
        </p:nvSpPr>
        <p:spPr>
          <a:xfrm>
            <a:off x="8812567" y="960203"/>
            <a:ext cx="1212852" cy="1342674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араллелограмм 4"/>
          <p:cNvSpPr/>
          <p:nvPr/>
        </p:nvSpPr>
        <p:spPr>
          <a:xfrm>
            <a:off x="8204198" y="3188101"/>
            <a:ext cx="1212852" cy="1342674"/>
          </a:xfrm>
          <a:prstGeom prst="parallelogram">
            <a:avLst/>
          </a:prstGeom>
          <a:solidFill>
            <a:srgbClr val="F74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араллелограмм 5"/>
          <p:cNvSpPr/>
          <p:nvPr/>
        </p:nvSpPr>
        <p:spPr>
          <a:xfrm>
            <a:off x="7753348" y="5410598"/>
            <a:ext cx="1212852" cy="1342674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араллелограмм 6"/>
          <p:cNvSpPr/>
          <p:nvPr/>
        </p:nvSpPr>
        <p:spPr>
          <a:xfrm>
            <a:off x="7223125" y="7638496"/>
            <a:ext cx="1212852" cy="1342674"/>
          </a:xfrm>
          <a:prstGeom prst="parallelogram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/>
          <p:cNvSpPr/>
          <p:nvPr/>
        </p:nvSpPr>
        <p:spPr>
          <a:xfrm>
            <a:off x="6702423" y="9866394"/>
            <a:ext cx="1212852" cy="1342674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6944" y="652144"/>
            <a:ext cx="8453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обеспечение устройства детей-сирот в семьи граждан на </a:t>
            </a:r>
            <a:r>
              <a:rPr lang="ru-RU" sz="4000" b="1" dirty="0" smtClean="0">
                <a:solidFill>
                  <a:srgbClr val="002060"/>
                </a:solidFill>
              </a:rPr>
              <a:t>усыновление, </a:t>
            </a:r>
            <a:r>
              <a:rPr lang="ru-RU" sz="4000" b="1" dirty="0">
                <a:solidFill>
                  <a:srgbClr val="002060"/>
                </a:solidFill>
              </a:rPr>
              <a:t>под </a:t>
            </a:r>
            <a:r>
              <a:rPr lang="ru-RU" sz="4000" b="1" dirty="0" smtClean="0">
                <a:solidFill>
                  <a:srgbClr val="002060"/>
                </a:solidFill>
              </a:rPr>
              <a:t>опеку, </a:t>
            </a:r>
            <a:r>
              <a:rPr lang="ru-RU" sz="4000" b="1" dirty="0">
                <a:solidFill>
                  <a:srgbClr val="002060"/>
                </a:solidFill>
              </a:rPr>
              <a:t>в приемные семьи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944" y="5078275"/>
            <a:ext cx="8453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активизация работы по восстановлению родителей</a:t>
            </a:r>
          </a:p>
          <a:p>
            <a:r>
              <a:rPr lang="ru-RU" sz="4000" b="1" dirty="0">
                <a:solidFill>
                  <a:srgbClr val="002060"/>
                </a:solidFill>
              </a:rPr>
              <a:t>в родительских правах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243" y="3114825"/>
            <a:ext cx="8453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популяризация </a:t>
            </a:r>
            <a:r>
              <a:rPr lang="ru-RU" sz="4000" b="1" dirty="0">
                <a:solidFill>
                  <a:srgbClr val="F74803"/>
                </a:solidFill>
              </a:rPr>
              <a:t>семейных форм жизнеустройства </a:t>
            </a:r>
            <a:r>
              <a:rPr lang="ru-RU" sz="4000" b="1" dirty="0">
                <a:solidFill>
                  <a:srgbClr val="002060"/>
                </a:solidFill>
              </a:rPr>
              <a:t>детей-сирот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944" y="7340337"/>
            <a:ext cx="6865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повышение </a:t>
            </a:r>
            <a:r>
              <a:rPr lang="ru-RU" sz="4000" b="1" dirty="0">
                <a:solidFill>
                  <a:srgbClr val="2BB1F6"/>
                </a:solidFill>
              </a:rPr>
              <a:t>авторитета граждан</a:t>
            </a:r>
            <a:r>
              <a:rPr lang="ru-RU" sz="4000" b="1" dirty="0">
                <a:solidFill>
                  <a:srgbClr val="002060"/>
                </a:solidFill>
              </a:rPr>
              <a:t>, принявших в свои семьи детей-сирот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944" y="9484497"/>
            <a:ext cx="6865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совершенствование работы служб сопровождения замещающих семей </a:t>
            </a:r>
          </a:p>
        </p:txBody>
      </p:sp>
      <p:sp>
        <p:nvSpPr>
          <p:cNvPr id="17" name="Заголовок 9"/>
          <p:cNvSpPr txBox="1">
            <a:spLocks/>
          </p:cNvSpPr>
          <p:nvPr/>
        </p:nvSpPr>
        <p:spPr>
          <a:xfrm>
            <a:off x="15207278" y="3194313"/>
            <a:ext cx="5701164" cy="2800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8000" b="1" dirty="0">
                <a:solidFill>
                  <a:srgbClr val="F74803"/>
                </a:solidFill>
                <a:latin typeface="+mn-lt"/>
                <a:ea typeface="+mn-ea"/>
                <a:cs typeface="+mn-cs"/>
              </a:rPr>
              <a:t>22%</a:t>
            </a:r>
          </a:p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снижение количества воспитанников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4143216864"/>
              </p:ext>
            </p:extLst>
          </p:nvPr>
        </p:nvGraphicFramePr>
        <p:xfrm>
          <a:off x="19977173" y="2506019"/>
          <a:ext cx="8251239" cy="3822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 flipV="1">
            <a:off x="19837400" y="6175271"/>
            <a:ext cx="8547100" cy="25400"/>
          </a:xfrm>
          <a:prstGeom prst="line">
            <a:avLst/>
          </a:prstGeom>
          <a:ln w="57150">
            <a:solidFill>
              <a:srgbClr val="2BB1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9"/>
          <p:cNvSpPr txBox="1">
            <a:spLocks/>
          </p:cNvSpPr>
          <p:nvPr/>
        </p:nvSpPr>
        <p:spPr>
          <a:xfrm>
            <a:off x="20505543" y="6236534"/>
            <a:ext cx="1821314" cy="77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2023</a:t>
            </a:r>
            <a:endParaRPr lang="ru-RU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Заголовок 9"/>
          <p:cNvSpPr txBox="1">
            <a:spLocks/>
          </p:cNvSpPr>
          <p:nvPr/>
        </p:nvSpPr>
        <p:spPr>
          <a:xfrm>
            <a:off x="23200293" y="6236534"/>
            <a:ext cx="1821314" cy="77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2024</a:t>
            </a:r>
            <a:endParaRPr lang="ru-RU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Заголовок 9"/>
          <p:cNvSpPr txBox="1">
            <a:spLocks/>
          </p:cNvSpPr>
          <p:nvPr/>
        </p:nvSpPr>
        <p:spPr>
          <a:xfrm>
            <a:off x="25895043" y="6175271"/>
            <a:ext cx="1821314" cy="77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2025</a:t>
            </a:r>
            <a:endParaRPr lang="ru-RU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885932447"/>
              </p:ext>
            </p:extLst>
          </p:nvPr>
        </p:nvGraphicFramePr>
        <p:xfrm>
          <a:off x="15436890" y="7423667"/>
          <a:ext cx="13271460" cy="4740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Заголовок 9"/>
          <p:cNvSpPr txBox="1">
            <a:spLocks/>
          </p:cNvSpPr>
          <p:nvPr/>
        </p:nvSpPr>
        <p:spPr>
          <a:xfrm>
            <a:off x="29219193" y="1773646"/>
            <a:ext cx="11688865" cy="5884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Обеспечение детей-сирот жилыми помещениями:</a:t>
            </a:r>
            <a:endParaRPr lang="ru-RU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15563850" y="11112500"/>
            <a:ext cx="11311890" cy="14499"/>
          </a:xfrm>
          <a:prstGeom prst="line">
            <a:avLst/>
          </a:prstGeom>
          <a:ln w="57150">
            <a:solidFill>
              <a:srgbClr val="2BB1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31362650" y="6137161"/>
            <a:ext cx="8547100" cy="25400"/>
          </a:xfrm>
          <a:prstGeom prst="line">
            <a:avLst/>
          </a:prstGeom>
          <a:ln w="57150">
            <a:solidFill>
              <a:srgbClr val="2BB1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Заголовок 9"/>
          <p:cNvSpPr txBox="1">
            <a:spLocks/>
          </p:cNvSpPr>
          <p:nvPr/>
        </p:nvSpPr>
        <p:spPr>
          <a:xfrm>
            <a:off x="32030793" y="6198424"/>
            <a:ext cx="1821314" cy="77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2023</a:t>
            </a:r>
            <a:endParaRPr lang="ru-RU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0" name="Заголовок 9"/>
          <p:cNvSpPr txBox="1">
            <a:spLocks/>
          </p:cNvSpPr>
          <p:nvPr/>
        </p:nvSpPr>
        <p:spPr>
          <a:xfrm>
            <a:off x="34725543" y="6198424"/>
            <a:ext cx="1821314" cy="77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2024</a:t>
            </a:r>
            <a:endParaRPr lang="ru-RU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1" name="Заголовок 9"/>
          <p:cNvSpPr txBox="1">
            <a:spLocks/>
          </p:cNvSpPr>
          <p:nvPr/>
        </p:nvSpPr>
        <p:spPr>
          <a:xfrm>
            <a:off x="37420293" y="6137161"/>
            <a:ext cx="1821314" cy="7791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2025</a:t>
            </a:r>
            <a:endParaRPr lang="ru-RU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Заголовок 9"/>
          <p:cNvSpPr txBox="1">
            <a:spLocks/>
          </p:cNvSpPr>
          <p:nvPr/>
        </p:nvSpPr>
        <p:spPr>
          <a:xfrm>
            <a:off x="15272979" y="1735546"/>
            <a:ext cx="13111521" cy="7050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Число детей, находящихся в центрах помощи:</a:t>
            </a:r>
            <a:endParaRPr lang="ru-RU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304948" y="7610497"/>
            <a:ext cx="6732593" cy="452889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+mj-lt"/>
              </a:rPr>
              <a:t>     </a:t>
            </a:r>
            <a:r>
              <a:rPr lang="ru-RU" sz="4000" b="1" dirty="0">
                <a:solidFill>
                  <a:schemeClr val="bg1"/>
                </a:solidFill>
              </a:rPr>
              <a:t>Помощь родителям:</a:t>
            </a:r>
          </a:p>
          <a:p>
            <a:pPr indent="4572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ru-RU" sz="4000" b="1" dirty="0">
                <a:solidFill>
                  <a:schemeClr val="bg1"/>
                </a:solidFill>
              </a:rPr>
              <a:t>выход из кризисной ситуации</a:t>
            </a:r>
          </a:p>
          <a:p>
            <a:pPr indent="4572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ru-RU" sz="4000" b="1" dirty="0">
                <a:solidFill>
                  <a:schemeClr val="bg1"/>
                </a:solidFill>
              </a:rPr>
              <a:t>лечение от зависимости</a:t>
            </a:r>
          </a:p>
          <a:p>
            <a:pPr indent="4572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ru-RU" sz="4000" b="1" dirty="0">
                <a:solidFill>
                  <a:schemeClr val="bg1"/>
                </a:solidFill>
              </a:rPr>
              <a:t>ремонт жилья</a:t>
            </a:r>
          </a:p>
          <a:p>
            <a:pPr indent="4572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ru-RU" sz="4000" b="1" dirty="0">
                <a:solidFill>
                  <a:schemeClr val="bg1"/>
                </a:solidFill>
              </a:rPr>
              <a:t>поиск работы</a:t>
            </a:r>
          </a:p>
          <a:p>
            <a:pPr indent="457200">
              <a:lnSpc>
                <a:spcPts val="4400"/>
              </a:lnSpc>
              <a:buFont typeface="Wingdings" panose="05000000000000000000" pitchFamily="2" charset="2"/>
              <a:buChar char="ü"/>
            </a:pPr>
            <a:r>
              <a:rPr lang="ru-RU" sz="4000" b="1" dirty="0">
                <a:solidFill>
                  <a:schemeClr val="bg1"/>
                </a:solidFill>
              </a:rPr>
              <a:t>восстановление в РП</a:t>
            </a:r>
          </a:p>
        </p:txBody>
      </p:sp>
      <p:sp>
        <p:nvSpPr>
          <p:cNvPr id="45" name="Заголовок 9"/>
          <p:cNvSpPr txBox="1">
            <a:spLocks/>
          </p:cNvSpPr>
          <p:nvPr/>
        </p:nvSpPr>
        <p:spPr>
          <a:xfrm>
            <a:off x="37993493" y="7822146"/>
            <a:ext cx="4723604" cy="18588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8000" b="1" dirty="0">
                <a:solidFill>
                  <a:srgbClr val="F74803"/>
                </a:solidFill>
                <a:latin typeface="+mn-lt"/>
                <a:ea typeface="+mn-ea"/>
                <a:cs typeface="+mn-cs"/>
              </a:rPr>
              <a:t>63 </a:t>
            </a:r>
            <a:r>
              <a:rPr lang="ru-RU" sz="4000" b="1" dirty="0" smtClean="0">
                <a:solidFill>
                  <a:srgbClr val="F74803"/>
                </a:solidFill>
                <a:latin typeface="+mn-lt"/>
                <a:ea typeface="+mn-ea"/>
                <a:cs typeface="+mn-cs"/>
              </a:rPr>
              <a:t>ребенка,</a:t>
            </a:r>
            <a:endParaRPr lang="ru-RU" sz="4000" b="1" dirty="0">
              <a:solidFill>
                <a:srgbClr val="F74803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помещенных по акту полиции, возвращено</a:t>
            </a:r>
            <a:b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кровные семьи</a:t>
            </a:r>
          </a:p>
        </p:txBody>
      </p:sp>
      <p:sp>
        <p:nvSpPr>
          <p:cNvPr id="48" name="Заголовок 9"/>
          <p:cNvSpPr txBox="1">
            <a:spLocks/>
          </p:cNvSpPr>
          <p:nvPr/>
        </p:nvSpPr>
        <p:spPr>
          <a:xfrm>
            <a:off x="29921944" y="7216179"/>
            <a:ext cx="6039012" cy="5884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Служба «Дети в семье»: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2" b="98596" l="2062" r="9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60976">
            <a:off x="37390413" y="10018714"/>
            <a:ext cx="1206160" cy="118129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3392833" y="11102069"/>
            <a:ext cx="851079" cy="1056816"/>
            <a:chOff x="14872622" y="6687771"/>
            <a:chExt cx="851079" cy="1056816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22649">
              <a:off x="14976218" y="6687771"/>
              <a:ext cx="747483" cy="1056816"/>
            </a:xfrm>
            <a:prstGeom prst="rect">
              <a:avLst/>
            </a:prstGeom>
          </p:spPr>
        </p:pic>
        <p:sp>
          <p:nvSpPr>
            <p:cNvPr id="9" name="Овал 8"/>
            <p:cNvSpPr/>
            <p:nvPr/>
          </p:nvSpPr>
          <p:spPr>
            <a:xfrm>
              <a:off x="14872622" y="7504644"/>
              <a:ext cx="133852" cy="133852"/>
            </a:xfrm>
            <a:prstGeom prst="ellipse">
              <a:avLst/>
            </a:prstGeom>
            <a:solidFill>
              <a:srgbClr val="F74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Овал 50"/>
          <p:cNvSpPr/>
          <p:nvPr/>
        </p:nvSpPr>
        <p:spPr>
          <a:xfrm>
            <a:off x="7386231" y="10954952"/>
            <a:ext cx="133852" cy="133852"/>
          </a:xfrm>
          <a:prstGeom prst="ellipse">
            <a:avLst/>
          </a:prstGeom>
          <a:solidFill>
            <a:srgbClr val="F74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9726967" y="1086482"/>
            <a:ext cx="133852" cy="133852"/>
          </a:xfrm>
          <a:prstGeom prst="ellipse">
            <a:avLst/>
          </a:prstGeom>
          <a:solidFill>
            <a:srgbClr val="F74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Заголовок 9"/>
          <p:cNvSpPr txBox="1">
            <a:spLocks/>
          </p:cNvSpPr>
          <p:nvPr/>
        </p:nvSpPr>
        <p:spPr>
          <a:xfrm>
            <a:off x="14370654" y="6932501"/>
            <a:ext cx="13111521" cy="7050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Число детей-сирот, переданных в семьи</a:t>
            </a:r>
            <a:endParaRPr lang="ru-RU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Номер слайда 9"/>
          <p:cNvSpPr txBox="1">
            <a:spLocks/>
          </p:cNvSpPr>
          <p:nvPr/>
        </p:nvSpPr>
        <p:spPr bwMode="auto">
          <a:xfrm>
            <a:off x="43204444" y="13817416"/>
            <a:ext cx="549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solidFill>
                  <a:srgbClr val="2BB1F6"/>
                </a:solidFill>
                <a:cs typeface="Times New Roman" panose="02020603050405020304" pitchFamily="18" charset="0"/>
              </a:rPr>
              <a:t>4</a:t>
            </a:r>
            <a:endParaRPr lang="ru-RU" altLang="ru-RU" sz="2400" b="1" dirty="0">
              <a:solidFill>
                <a:srgbClr val="2BB1F6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Заголовок 9"/>
          <p:cNvSpPr txBox="1">
            <a:spLocks/>
          </p:cNvSpPr>
          <p:nvPr/>
        </p:nvSpPr>
        <p:spPr>
          <a:xfrm>
            <a:off x="26014750" y="6617110"/>
            <a:ext cx="1600200" cy="7050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(план)</a:t>
            </a: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" name="Заголовок 9"/>
          <p:cNvSpPr txBox="1">
            <a:spLocks/>
          </p:cNvSpPr>
          <p:nvPr/>
        </p:nvSpPr>
        <p:spPr>
          <a:xfrm>
            <a:off x="27148069" y="10537731"/>
            <a:ext cx="2591142" cy="7050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на 01.08.2025</a:t>
            </a: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76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13482861" y="2299262"/>
            <a:ext cx="10969965" cy="80420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635852" y="2290989"/>
            <a:ext cx="6286500" cy="80531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4649841" y="6607175"/>
            <a:ext cx="1727200" cy="1943100"/>
          </a:xfrm>
          <a:custGeom>
            <a:avLst/>
            <a:gdLst>
              <a:gd name="connsiteX0" fmla="*/ 0 w 1727200"/>
              <a:gd name="connsiteY0" fmla="*/ 0 h 1943100"/>
              <a:gd name="connsiteX1" fmla="*/ 1727200 w 1727200"/>
              <a:gd name="connsiteY1" fmla="*/ 1143000 h 1943100"/>
              <a:gd name="connsiteX2" fmla="*/ 1727200 w 1727200"/>
              <a:gd name="connsiteY2" fmla="*/ 1943100 h 1943100"/>
              <a:gd name="connsiteX3" fmla="*/ 0 w 1727200"/>
              <a:gd name="connsiteY3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1943100">
                <a:moveTo>
                  <a:pt x="0" y="0"/>
                </a:moveTo>
                <a:lnTo>
                  <a:pt x="1727200" y="1143000"/>
                </a:lnTo>
                <a:lnTo>
                  <a:pt x="1727200" y="1943100"/>
                </a:lnTo>
                <a:lnTo>
                  <a:pt x="0" y="0"/>
                </a:lnTo>
                <a:close/>
              </a:path>
            </a:pathLst>
          </a:custGeom>
          <a:solidFill>
            <a:srgbClr val="1B3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4653470" y="2290989"/>
            <a:ext cx="1727200" cy="4339772"/>
          </a:xfrm>
          <a:custGeom>
            <a:avLst/>
            <a:gdLst>
              <a:gd name="connsiteX0" fmla="*/ 0 w 1727200"/>
              <a:gd name="connsiteY0" fmla="*/ 4339772 h 4339772"/>
              <a:gd name="connsiteX1" fmla="*/ 1727200 w 1727200"/>
              <a:gd name="connsiteY1" fmla="*/ 0 h 4339772"/>
              <a:gd name="connsiteX2" fmla="*/ 1727200 w 1727200"/>
              <a:gd name="connsiteY2" fmla="*/ 798286 h 4339772"/>
              <a:gd name="connsiteX3" fmla="*/ 0 w 1727200"/>
              <a:gd name="connsiteY3" fmla="*/ 4339772 h 433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4339772">
                <a:moveTo>
                  <a:pt x="0" y="4339772"/>
                </a:moveTo>
                <a:lnTo>
                  <a:pt x="1727200" y="0"/>
                </a:lnTo>
                <a:lnTo>
                  <a:pt x="1727200" y="798286"/>
                </a:lnTo>
                <a:lnTo>
                  <a:pt x="0" y="4339772"/>
                </a:lnTo>
                <a:close/>
              </a:path>
            </a:pathLst>
          </a:custGeom>
          <a:solidFill>
            <a:srgbClr val="1B3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4662541" y="5021929"/>
            <a:ext cx="1708765" cy="1597946"/>
          </a:xfrm>
          <a:custGeom>
            <a:avLst/>
            <a:gdLst>
              <a:gd name="connsiteX0" fmla="*/ 0 w 1727200"/>
              <a:gd name="connsiteY0" fmla="*/ 1600200 h 1600200"/>
              <a:gd name="connsiteX1" fmla="*/ 1727200 w 1727200"/>
              <a:gd name="connsiteY1" fmla="*/ 0 h 1600200"/>
              <a:gd name="connsiteX2" fmla="*/ 1727200 w 1727200"/>
              <a:gd name="connsiteY2" fmla="*/ 812800 h 1600200"/>
              <a:gd name="connsiteX3" fmla="*/ 0 w 17272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1600200">
                <a:moveTo>
                  <a:pt x="0" y="1600200"/>
                </a:moveTo>
                <a:lnTo>
                  <a:pt x="1727200" y="0"/>
                </a:lnTo>
                <a:lnTo>
                  <a:pt x="1727200" y="812800"/>
                </a:lnTo>
                <a:lnTo>
                  <a:pt x="0" y="1600200"/>
                </a:lnTo>
                <a:close/>
              </a:path>
            </a:pathLst>
          </a:custGeom>
          <a:solidFill>
            <a:srgbClr val="1B3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371306" y="2296397"/>
            <a:ext cx="6869645" cy="807069"/>
          </a:xfrm>
          <a:prstGeom prst="rect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4985"/>
            <a:ext cx="43726100" cy="12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31" b="1" dirty="0">
                <a:solidFill>
                  <a:srgbClr val="002060"/>
                </a:solidFill>
              </a:rPr>
              <a:t>Воспитание молодого поколения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3" b="97104" l="5560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7993" y="3104721"/>
            <a:ext cx="6491236" cy="64912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1306" y="2296397"/>
            <a:ext cx="686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Чувство  патриотизма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71306" y="5021929"/>
            <a:ext cx="6869645" cy="807069"/>
          </a:xfrm>
          <a:prstGeom prst="rect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371306" y="5021929"/>
            <a:ext cx="686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Гордость за свою страну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71306" y="7747461"/>
            <a:ext cx="6869645" cy="807069"/>
          </a:xfrm>
          <a:prstGeom prst="rect">
            <a:avLst/>
          </a:prstGeom>
          <a:solidFill>
            <a:srgbClr val="2BB1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371306" y="7747461"/>
            <a:ext cx="6869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Ответственность за </a:t>
            </a:r>
            <a:r>
              <a:rPr lang="ru-RU" sz="4000" b="1" dirty="0" smtClean="0">
                <a:solidFill>
                  <a:schemeClr val="bg1"/>
                </a:solidFill>
              </a:rPr>
              <a:t>будущее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26486" y="3351387"/>
            <a:ext cx="6295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>
                    <a:lumMod val="65000"/>
                  </a:schemeClr>
                </a:solidFill>
              </a:rPr>
              <a:t>Традиционные духовно-нравственные ценности</a:t>
            </a:r>
            <a:endParaRPr lang="ru-RU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6487" y="6434286"/>
            <a:ext cx="6295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>
                    <a:lumMod val="65000"/>
                  </a:schemeClr>
                </a:solidFill>
              </a:rPr>
              <a:t>Русский культурный код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6486" y="9095397"/>
            <a:ext cx="6295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>
                    <a:lumMod val="65000"/>
                  </a:schemeClr>
                </a:solidFill>
              </a:rPr>
              <a:t>Исторический опыт</a:t>
            </a:r>
            <a:endParaRPr lang="ru-RU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167" y1="43855" x2="8542" y2="43012"/>
                        <a14:foregroundMark x1="9583" y1="42289" x2="11250" y2="42048"/>
                        <a14:foregroundMark x1="13125" y1="41325" x2="14583" y2="41205"/>
                        <a14:foregroundMark x1="27083" y1="37108" x2="27083" y2="37108"/>
                        <a14:foregroundMark x1="37292" y1="36747" x2="40000" y2="36386"/>
                        <a14:foregroundMark x1="58125" y1="33855" x2="58125" y2="33855"/>
                        <a14:foregroundMark x1="64583" y1="34337" x2="64583" y2="34337"/>
                        <a14:foregroundMark x1="88958" y1="40964" x2="88958" y2="40964"/>
                        <a14:foregroundMark x1="84167" y1="45783" x2="82292" y2="46145"/>
                        <a14:foregroundMark x1="73125" y1="46145" x2="66667" y2="44819"/>
                        <a14:foregroundMark x1="61667" y1="42651" x2="60000" y2="41205"/>
                        <a14:foregroundMark x1="59167" y1="37349" x2="59167" y2="37349"/>
                        <a14:foregroundMark x1="57917" y1="33855" x2="57917" y2="33855"/>
                        <a14:foregroundMark x1="61667" y1="34578" x2="61667" y2="34578"/>
                        <a14:foregroundMark x1="65833" y1="35060" x2="65833" y2="35060"/>
                        <a14:foregroundMark x1="25417" y1="37470" x2="25417" y2="37470"/>
                        <a14:foregroundMark x1="21667" y1="38434" x2="21667" y2="3843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408"/>
          <a:stretch/>
        </p:blipFill>
        <p:spPr>
          <a:xfrm>
            <a:off x="28316391" y="3548889"/>
            <a:ext cx="2156426" cy="3005129"/>
          </a:xfrm>
          <a:prstGeom prst="rect">
            <a:avLst/>
          </a:prstGeom>
        </p:spPr>
      </p:pic>
      <p:sp>
        <p:nvSpPr>
          <p:cNvPr id="30" name="Заголовок 9"/>
          <p:cNvSpPr txBox="1">
            <a:spLocks/>
          </p:cNvSpPr>
          <p:nvPr/>
        </p:nvSpPr>
        <p:spPr>
          <a:xfrm>
            <a:off x="13482861" y="2299262"/>
            <a:ext cx="10918795" cy="7050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Просветительская программа «Дети Героев»</a:t>
            </a:r>
            <a:endParaRPr lang="ru-RU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150" y="4985"/>
            <a:ext cx="1357950" cy="2004326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3502042" y="7031748"/>
            <a:ext cx="10899614" cy="80420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9"/>
          <p:cNvSpPr txBox="1">
            <a:spLocks/>
          </p:cNvSpPr>
          <p:nvPr/>
        </p:nvSpPr>
        <p:spPr>
          <a:xfrm>
            <a:off x="26842446" y="15682725"/>
            <a:ext cx="8022742" cy="3683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Программа «</a:t>
            </a:r>
            <a:r>
              <a:rPr lang="ru-RU" sz="4000" b="1" dirty="0">
                <a:solidFill>
                  <a:srgbClr val="F74803"/>
                </a:solidFill>
                <a:latin typeface="+mn-lt"/>
                <a:ea typeface="+mn-ea"/>
                <a:cs typeface="+mn-cs"/>
              </a:rPr>
              <a:t>По следам Героев</a:t>
            </a: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»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на </a:t>
            </a: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базе оздоровительного лагеря «Звездный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»:</a:t>
            </a:r>
          </a:p>
          <a:p>
            <a:pPr marL="571500" indent="-5715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отработка практик исторического просвещения</a:t>
            </a:r>
          </a:p>
          <a:p>
            <a:pPr marL="571500" indent="-5715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отработка практик среди сверстников</a:t>
            </a:r>
            <a:endParaRPr lang="ru-RU" sz="40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79133" y="2938180"/>
            <a:ext cx="49466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74803"/>
                </a:solidFill>
              </a:rPr>
              <a:t>1 296</a:t>
            </a:r>
            <a:endParaRPr lang="ru-RU" sz="13800" b="1" dirty="0">
              <a:solidFill>
                <a:srgbClr val="F74803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560167" y="2938179"/>
            <a:ext cx="44488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74803"/>
                </a:solidFill>
              </a:rPr>
              <a:t>64</a:t>
            </a:r>
            <a:endParaRPr lang="ru-RU" sz="13800" b="1" dirty="0">
              <a:solidFill>
                <a:srgbClr val="F74803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779133" y="5051455"/>
            <a:ext cx="494669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>
                <a:solidFill>
                  <a:srgbClr val="002060"/>
                </a:solidFill>
              </a:rPr>
              <a:t>д</a:t>
            </a:r>
            <a:r>
              <a:rPr lang="ru-RU" sz="4000" b="1" dirty="0" smtClean="0">
                <a:solidFill>
                  <a:srgbClr val="002060"/>
                </a:solidFill>
              </a:rPr>
              <a:t>етей участников СВО стали участниками проекта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154456" y="4974953"/>
            <a:ext cx="5260311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solidFill>
                  <a:srgbClr val="002060"/>
                </a:solidFill>
              </a:rPr>
              <a:t>наставника 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прошли обучение для участия в программе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75123" y="15682725"/>
            <a:ext cx="1796208" cy="1345847"/>
          </a:xfrm>
          <a:prstGeom prst="rect">
            <a:avLst/>
          </a:prstGeom>
        </p:spPr>
      </p:pic>
      <p:sp>
        <p:nvSpPr>
          <p:cNvPr id="42" name="Заголовок 9"/>
          <p:cNvSpPr txBox="1">
            <a:spLocks/>
          </p:cNvSpPr>
          <p:nvPr/>
        </p:nvSpPr>
        <p:spPr>
          <a:xfrm>
            <a:off x="13490903" y="7044329"/>
            <a:ext cx="11403858" cy="7050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Летний отдых и оздоровление детей</a:t>
            </a:r>
            <a:endParaRPr lang="ru-RU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905971" y="7644199"/>
            <a:ext cx="49466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74803"/>
                </a:solidFill>
              </a:rPr>
              <a:t>1 500</a:t>
            </a:r>
            <a:endParaRPr lang="ru-RU" sz="13800" b="1" dirty="0">
              <a:solidFill>
                <a:srgbClr val="F74803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473907" y="7644199"/>
            <a:ext cx="44488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74803"/>
                </a:solidFill>
              </a:rPr>
              <a:t>89</a:t>
            </a:r>
            <a:endParaRPr lang="ru-RU" sz="13800" b="1" dirty="0">
              <a:solidFill>
                <a:srgbClr val="F74803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485371" y="9757475"/>
            <a:ext cx="5787899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>
                <a:solidFill>
                  <a:srgbClr val="002060"/>
                </a:solidFill>
              </a:rPr>
              <a:t>д</a:t>
            </a:r>
            <a:r>
              <a:rPr lang="ru-RU" sz="4000" b="1" dirty="0" smtClean="0">
                <a:solidFill>
                  <a:srgbClr val="002060"/>
                </a:solidFill>
              </a:rPr>
              <a:t>етей участников СВО обеспечены бесплатными путевками в загородные лагеря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160294" y="9680973"/>
            <a:ext cx="5260311" cy="1910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solidFill>
                  <a:srgbClr val="002060"/>
                </a:solidFill>
              </a:rPr>
              <a:t>детей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из Веселовского муниципального округа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47" name="Заголовок 9"/>
          <p:cNvSpPr txBox="1">
            <a:spLocks/>
          </p:cNvSpPr>
          <p:nvPr/>
        </p:nvSpPr>
        <p:spPr>
          <a:xfrm>
            <a:off x="13643174" y="15535240"/>
            <a:ext cx="11243546" cy="4639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Формируется </a:t>
            </a:r>
            <a:r>
              <a:rPr lang="ru-RU" sz="4000" b="1" dirty="0">
                <a:solidFill>
                  <a:srgbClr val="F74803"/>
                </a:solidFill>
                <a:latin typeface="+mn-lt"/>
                <a:ea typeface="+mn-ea"/>
                <a:cs typeface="+mn-cs"/>
              </a:rPr>
              <a:t>команда наставников </a:t>
            </a: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из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числа:</a:t>
            </a:r>
          </a:p>
          <a:p>
            <a:pPr marL="571500" indent="-5715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военнослужащих</a:t>
            </a:r>
          </a:p>
          <a:p>
            <a:pPr marL="571500" indent="-5715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учителей и студентов истории</a:t>
            </a:r>
          </a:p>
          <a:p>
            <a:pPr marL="571500" indent="-5715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представителей </a:t>
            </a: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регионального штаба «Комитет семей воинов Отечества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»</a:t>
            </a:r>
          </a:p>
          <a:p>
            <a:pPr marL="571500" indent="-5715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специалистов </a:t>
            </a: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«Движения Первых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» </a:t>
            </a:r>
          </a:p>
          <a:p>
            <a:pPr marL="571500" indent="-571500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активистов </a:t>
            </a:r>
            <a:r>
              <a:rPr lang="ru-RU" sz="4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молодежных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организаций</a:t>
            </a:r>
          </a:p>
        </p:txBody>
      </p:sp>
      <p:sp>
        <p:nvSpPr>
          <p:cNvPr id="40" name="Номер слайда 9"/>
          <p:cNvSpPr txBox="1">
            <a:spLocks/>
          </p:cNvSpPr>
          <p:nvPr/>
        </p:nvSpPr>
        <p:spPr bwMode="auto">
          <a:xfrm>
            <a:off x="43204444" y="13817416"/>
            <a:ext cx="549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solidFill>
                  <a:srgbClr val="2BB1F6"/>
                </a:solidFill>
                <a:cs typeface="Times New Roman" panose="02020603050405020304" pitchFamily="18" charset="0"/>
              </a:rPr>
              <a:t>5</a:t>
            </a:r>
            <a:endParaRPr lang="ru-RU" altLang="ru-RU" sz="2400" b="1" dirty="0">
              <a:solidFill>
                <a:srgbClr val="2BB1F6"/>
              </a:solidFill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4694736" y="2299262"/>
            <a:ext cx="15892825" cy="80420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98867" y="15799928"/>
            <a:ext cx="4188694" cy="3940863"/>
          </a:xfrm>
          <a:prstGeom prst="rect">
            <a:avLst/>
          </a:prstGeom>
        </p:spPr>
      </p:pic>
      <p:sp>
        <p:nvSpPr>
          <p:cNvPr id="50" name="Заголовок 9"/>
          <p:cNvSpPr txBox="1">
            <a:spLocks/>
          </p:cNvSpPr>
          <p:nvPr/>
        </p:nvSpPr>
        <p:spPr>
          <a:xfrm>
            <a:off x="24694736" y="2290989"/>
            <a:ext cx="15892825" cy="7050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Детско-юношеское военно-патриотическое движение «</a:t>
            </a:r>
            <a:r>
              <a:rPr lang="ru-RU" sz="4000" b="1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Юнармия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»</a:t>
            </a:r>
            <a:endParaRPr lang="ru-RU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8" b="99787" l="9773" r="89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2776" y="3439962"/>
            <a:ext cx="4841334" cy="3222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291" b="8993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045" r="20008" b="22394"/>
          <a:stretch/>
        </p:blipFill>
        <p:spPr>
          <a:xfrm>
            <a:off x="33621163" y="3335174"/>
            <a:ext cx="3865615" cy="319580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0557821" y="3672521"/>
            <a:ext cx="306315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spcAft>
                <a:spcPts val="1200"/>
              </a:spcAft>
            </a:pPr>
            <a:r>
              <a:rPr lang="ru-RU" sz="4000" b="1" dirty="0" smtClean="0">
                <a:solidFill>
                  <a:srgbClr val="F74803"/>
                </a:solidFill>
              </a:rPr>
              <a:t>Владислав Головин</a:t>
            </a:r>
          </a:p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rgbClr val="002060"/>
                </a:solidFill>
              </a:rPr>
              <a:t>начальник </a:t>
            </a:r>
            <a:r>
              <a:rPr lang="ru-RU" sz="3600" b="1" dirty="0">
                <a:solidFill>
                  <a:srgbClr val="002060"/>
                </a:solidFill>
              </a:rPr>
              <a:t>Г</a:t>
            </a:r>
            <a:r>
              <a:rPr lang="ru-RU" sz="3600" b="1" dirty="0" smtClean="0">
                <a:solidFill>
                  <a:srgbClr val="002060"/>
                </a:solidFill>
              </a:rPr>
              <a:t>лавного штаба «</a:t>
            </a:r>
            <a:r>
              <a:rPr lang="ru-RU" sz="3600" b="1" dirty="0" err="1" smtClean="0">
                <a:solidFill>
                  <a:srgbClr val="002060"/>
                </a:solidFill>
              </a:rPr>
              <a:t>Юнармии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4694735" y="7029792"/>
            <a:ext cx="15892825" cy="80420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37486778" y="3672521"/>
            <a:ext cx="328022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spcAft>
                <a:spcPts val="1200"/>
              </a:spcAft>
            </a:pPr>
            <a:r>
              <a:rPr lang="ru-RU" sz="4000" b="1" dirty="0" smtClean="0">
                <a:solidFill>
                  <a:srgbClr val="F74803"/>
                </a:solidFill>
              </a:rPr>
              <a:t>Виктор Бондарев</a:t>
            </a:r>
          </a:p>
          <a:p>
            <a:pPr>
              <a:lnSpc>
                <a:spcPts val="3500"/>
              </a:lnSpc>
            </a:pPr>
            <a:r>
              <a:rPr lang="ru-RU" sz="3600" b="1" dirty="0" smtClean="0">
                <a:solidFill>
                  <a:srgbClr val="002060"/>
                </a:solidFill>
              </a:rPr>
              <a:t>начальник регионального штаба «</a:t>
            </a:r>
            <a:r>
              <a:rPr lang="ru-RU" sz="3600" b="1" dirty="0" err="1" smtClean="0">
                <a:solidFill>
                  <a:srgbClr val="002060"/>
                </a:solidFill>
              </a:rPr>
              <a:t>Юнармии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6" name="Заголовок 9"/>
          <p:cNvSpPr txBox="1">
            <a:spLocks/>
          </p:cNvSpPr>
          <p:nvPr/>
        </p:nvSpPr>
        <p:spPr>
          <a:xfrm>
            <a:off x="24694735" y="7044329"/>
            <a:ext cx="15892825" cy="7050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Движение детей и молодежи «Движение первых»</a:t>
            </a:r>
            <a:endParaRPr lang="ru-RU" sz="40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7605" y="8130732"/>
            <a:ext cx="3374174" cy="3810438"/>
          </a:xfrm>
          <a:prstGeom prst="rect">
            <a:avLst/>
          </a:prstGeom>
        </p:spPr>
      </p:pic>
      <p:pic>
        <p:nvPicPr>
          <p:cNvPr id="57" name="Picture 4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76029" y="8130732"/>
            <a:ext cx="5645621" cy="373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70962" y="9595957"/>
            <a:ext cx="4031300" cy="227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33670962" y="8130732"/>
            <a:ext cx="6630848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rgbClr val="002060"/>
                </a:solidFill>
              </a:rPr>
              <a:t>Благоустройство парка у Дворца творчества - Мемориал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702262" y="9741133"/>
            <a:ext cx="29390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начало реализации с </a:t>
            </a:r>
            <a:r>
              <a:rPr lang="ru-RU" sz="6000" b="1" dirty="0" smtClean="0">
                <a:solidFill>
                  <a:srgbClr val="F74803"/>
                </a:solidFill>
              </a:rPr>
              <a:t>2026</a:t>
            </a:r>
            <a:r>
              <a:rPr lang="ru-RU" sz="3600" b="1" dirty="0" smtClean="0">
                <a:solidFill>
                  <a:srgbClr val="002060"/>
                </a:solidFill>
              </a:rPr>
              <a:t> года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12115800" y="3693680"/>
            <a:ext cx="901700" cy="216997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/>
          <p:cNvSpPr/>
          <p:nvPr/>
        </p:nvSpPr>
        <p:spPr>
          <a:xfrm>
            <a:off x="12584166" y="3693680"/>
            <a:ext cx="901700" cy="216997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02139" y="1148388"/>
            <a:ext cx="7259365" cy="8960258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37526014" y="1225979"/>
            <a:ext cx="5042440" cy="619938"/>
          </a:xfrm>
          <a:prstGeom prst="rect">
            <a:avLst/>
          </a:prstGeom>
          <a:solidFill>
            <a:srgbClr val="FFE2C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37526014" y="4118196"/>
            <a:ext cx="5042440" cy="619938"/>
          </a:xfrm>
          <a:prstGeom prst="rect">
            <a:avLst/>
          </a:prstGeom>
          <a:solidFill>
            <a:srgbClr val="FFE2C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37526014" y="7090347"/>
            <a:ext cx="5042440" cy="619938"/>
          </a:xfrm>
          <a:prstGeom prst="rect">
            <a:avLst/>
          </a:prstGeom>
          <a:solidFill>
            <a:srgbClr val="FFE2C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37526014" y="10094857"/>
            <a:ext cx="5042440" cy="619938"/>
          </a:xfrm>
          <a:prstGeom prst="rect">
            <a:avLst/>
          </a:prstGeom>
          <a:solidFill>
            <a:srgbClr val="FFE2C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37526015" y="7092652"/>
            <a:ext cx="6593786" cy="2045624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zh-CN" sz="3600" b="1" dirty="0">
                <a:solidFill>
                  <a:srgbClr val="F74803"/>
                </a:solidFill>
                <a:cs typeface="+mn-ea"/>
                <a:sym typeface="+mn-lt"/>
              </a:rPr>
              <a:t>СУНСКИЙ РАЙОН </a:t>
            </a:r>
          </a:p>
          <a:p>
            <a:pPr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«</a:t>
            </a:r>
            <a:r>
              <a:rPr lang="ru-RU" altLang="zh-CN" sz="3200" b="1" dirty="0">
                <a:solidFill>
                  <a:srgbClr val="002060"/>
                </a:solidFill>
                <a:cs typeface="+mn-ea"/>
                <a:sym typeface="+mn-lt"/>
              </a:rPr>
              <a:t>Эксплуатация и ремонт сельскохозяйственной техники и оборудования»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7526015" y="10068808"/>
            <a:ext cx="6593785" cy="2045624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zh-CN" sz="3600" b="1" dirty="0">
                <a:solidFill>
                  <a:srgbClr val="F74803"/>
                </a:solidFill>
                <a:cs typeface="+mn-ea"/>
                <a:sym typeface="+mn-lt"/>
              </a:rPr>
              <a:t>КИЛЬМЕЗСКИЙ РАЙОН </a:t>
            </a:r>
          </a:p>
          <a:p>
            <a:pPr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«</a:t>
            </a:r>
            <a:r>
              <a:rPr lang="ru-RU" altLang="zh-CN" sz="3200" b="1" dirty="0">
                <a:solidFill>
                  <a:srgbClr val="002060"/>
                </a:solidFill>
                <a:cs typeface="+mn-ea"/>
                <a:sym typeface="+mn-lt"/>
              </a:rPr>
              <a:t>Техническое обслуживание и ремонт двигателей, систем и агрегатов автомобилей»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7526015" y="4118196"/>
            <a:ext cx="6593786" cy="1596783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zh-CN" sz="3600" b="1" dirty="0">
                <a:solidFill>
                  <a:srgbClr val="F74803"/>
                </a:solidFill>
                <a:cs typeface="+mn-ea"/>
                <a:sym typeface="+mn-lt"/>
              </a:rPr>
              <a:t>АФАНАСЬЕВСКИЙ ОКРУГ </a:t>
            </a:r>
          </a:p>
          <a:p>
            <a:pPr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«</a:t>
            </a:r>
            <a:r>
              <a:rPr lang="ru-RU" altLang="zh-CN" sz="3200" b="1" dirty="0">
                <a:solidFill>
                  <a:srgbClr val="002060"/>
                </a:solidFill>
                <a:cs typeface="+mn-ea"/>
                <a:sym typeface="+mn-lt"/>
              </a:rPr>
              <a:t>Мастер сельскохозяйственного производства</a:t>
            </a: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», «Сварщик»</a:t>
            </a:r>
            <a:endParaRPr lang="ru-RU" altLang="zh-CN" sz="32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7526016" y="1249991"/>
            <a:ext cx="6107054" cy="1596783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zh-CN" sz="3600" b="1" dirty="0" smtClean="0">
                <a:solidFill>
                  <a:srgbClr val="F74803"/>
                </a:solidFill>
                <a:cs typeface="+mn-ea"/>
                <a:sym typeface="+mn-lt"/>
              </a:rPr>
              <a:t>НАГОРСКИЙ РАЙОН</a:t>
            </a:r>
            <a:endParaRPr lang="ru-RU" altLang="zh-CN" sz="3600" b="1" dirty="0">
              <a:solidFill>
                <a:srgbClr val="F74803"/>
              </a:solidFill>
              <a:cs typeface="+mn-ea"/>
              <a:sym typeface="+mn-lt"/>
            </a:endParaRPr>
          </a:p>
          <a:p>
            <a:pPr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«</a:t>
            </a:r>
            <a:r>
              <a:rPr lang="ru-RU" altLang="zh-CN" sz="3200" b="1" dirty="0">
                <a:solidFill>
                  <a:srgbClr val="002060"/>
                </a:solidFill>
                <a:cs typeface="+mn-ea"/>
                <a:sym typeface="+mn-lt"/>
              </a:rPr>
              <a:t>Слесарь по ремонту строительных машин</a:t>
            </a: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»</a:t>
            </a:r>
            <a:endParaRPr lang="ru-RU" altLang="zh-CN" sz="32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0576332" y="3086785"/>
            <a:ext cx="5042440" cy="619938"/>
          </a:xfrm>
          <a:prstGeom prst="rect">
            <a:avLst/>
          </a:prstGeom>
          <a:solidFill>
            <a:srgbClr val="FFE2C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20576332" y="7353519"/>
            <a:ext cx="5042440" cy="619938"/>
          </a:xfrm>
          <a:prstGeom prst="rect">
            <a:avLst/>
          </a:prstGeom>
          <a:solidFill>
            <a:srgbClr val="FFE2C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20576332" y="10094792"/>
            <a:ext cx="5042440" cy="619938"/>
          </a:xfrm>
          <a:prstGeom prst="rect">
            <a:avLst/>
          </a:prstGeom>
          <a:solidFill>
            <a:srgbClr val="FFE2C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20576332" y="1227548"/>
            <a:ext cx="5042440" cy="619938"/>
          </a:xfrm>
          <a:prstGeom prst="rect">
            <a:avLst/>
          </a:prstGeom>
          <a:solidFill>
            <a:srgbClr val="FFE2C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-1" y="4985"/>
            <a:ext cx="10771175" cy="121489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 rot="5178702">
            <a:off x="10991242" y="357169"/>
            <a:ext cx="1774133" cy="1295839"/>
            <a:chOff x="1266216" y="11938524"/>
            <a:chExt cx="1774133" cy="129583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06" b="97480" l="7143" r="99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9302" y="11938524"/>
              <a:ext cx="1281047" cy="1260712"/>
            </a:xfrm>
            <a:prstGeom prst="rect">
              <a:avLst/>
            </a:prstGeom>
          </p:spPr>
        </p:pic>
        <p:grpSp>
          <p:nvGrpSpPr>
            <p:cNvPr id="18" name="Группа 17"/>
            <p:cNvGrpSpPr/>
            <p:nvPr/>
          </p:nvGrpSpPr>
          <p:grpSpPr>
            <a:xfrm rot="17654252" flipH="1">
              <a:off x="1098587" y="12203989"/>
              <a:ext cx="1198003" cy="862745"/>
              <a:chOff x="14753658" y="11184178"/>
              <a:chExt cx="1154727" cy="862745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765" b="94706" l="6574" r="98962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232954" flipH="1">
                <a:off x="14753658" y="11184178"/>
                <a:ext cx="1154727" cy="709874"/>
              </a:xfrm>
              <a:prstGeom prst="rect">
                <a:avLst/>
              </a:prstGeom>
            </p:spPr>
          </p:pic>
          <p:sp>
            <p:nvSpPr>
              <p:cNvPr id="20" name="Овал 19"/>
              <p:cNvSpPr/>
              <p:nvPr/>
            </p:nvSpPr>
            <p:spPr>
              <a:xfrm>
                <a:off x="15574891" y="11913071"/>
                <a:ext cx="133852" cy="133852"/>
              </a:xfrm>
              <a:prstGeom prst="ellipse">
                <a:avLst/>
              </a:prstGeom>
              <a:solidFill>
                <a:srgbClr val="F748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1" name="Прямоугольник 20"/>
          <p:cNvSpPr/>
          <p:nvPr/>
        </p:nvSpPr>
        <p:spPr>
          <a:xfrm>
            <a:off x="11104521" y="37177"/>
            <a:ext cx="2859228" cy="242562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5460" y="4985"/>
            <a:ext cx="32970640" cy="12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31" b="1" dirty="0">
                <a:solidFill>
                  <a:srgbClr val="002060"/>
                </a:solidFill>
              </a:rPr>
              <a:t>Ориентир на региональную экономику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4022" y="1021348"/>
            <a:ext cx="7720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областных государственных профессиональных организаций,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из них: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25" b="97788" l="8647" r="92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91" y="645482"/>
            <a:ext cx="3047407" cy="2593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25" b="97788" l="8647" r="92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902" y="6001704"/>
            <a:ext cx="3047407" cy="2593537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873600" y="1080051"/>
            <a:ext cx="1821587" cy="182158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73599" y="6387678"/>
            <a:ext cx="1821587" cy="182158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44822" y="1235002"/>
            <a:ext cx="2269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36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6818" y="3187067"/>
            <a:ext cx="6161074" cy="101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колледжей и техникумов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в городе Кирове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4022" y="6636751"/>
            <a:ext cx="7183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тысячи студентов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Кировской области, из них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23535" y="4453559"/>
            <a:ext cx="6161074" cy="101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колледж и техникум 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в районах области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5186" y="2986339"/>
            <a:ext cx="2269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15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5185" y="4263098"/>
            <a:ext cx="2269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21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4822" y="6602519"/>
            <a:ext cx="2269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32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09080" y="8212369"/>
            <a:ext cx="2269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21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10099" y="8426469"/>
            <a:ext cx="6406245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тысяча студентов, за счет областного бюджета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5369" y="9368521"/>
            <a:ext cx="2269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2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16388" y="9582621"/>
            <a:ext cx="6406245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тысячи студентов, за счет федерального бюджета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21658" y="10575187"/>
            <a:ext cx="2269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</a:rPr>
              <a:t>9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23535" y="10792724"/>
            <a:ext cx="6406245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chemeClr val="bg1"/>
                </a:solidFill>
              </a:rPr>
              <a:t>тысяч студентов обучающихся платно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6579355" y="9976216"/>
            <a:ext cx="13294392" cy="1922410"/>
            <a:chOff x="29718615" y="9810474"/>
            <a:chExt cx="13294392" cy="1922410"/>
          </a:xfrm>
        </p:grpSpPr>
        <p:sp>
          <p:nvSpPr>
            <p:cNvPr id="123" name="Прямоугольник 11"/>
            <p:cNvSpPr/>
            <p:nvPr/>
          </p:nvSpPr>
          <p:spPr>
            <a:xfrm>
              <a:off x="31473319" y="9810474"/>
              <a:ext cx="9427286" cy="560602"/>
            </a:xfrm>
            <a:prstGeom prst="rect">
              <a:avLst/>
            </a:prstGeom>
            <a:noFill/>
            <a:ln w="9525">
              <a:noFill/>
              <a:prstDash val="lgDash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67500" tIns="33750" rIns="67500" bIns="3375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3200" b="1" dirty="0">
                  <a:solidFill>
                    <a:srgbClr val="002060"/>
                  </a:solidFill>
                  <a:cs typeface="+mn-ea"/>
                  <a:sym typeface="+mn-lt"/>
                </a:rPr>
                <a:t>- создан филиал организации СПО </a:t>
              </a:r>
            </a:p>
          </p:txBody>
        </p:sp>
        <p:sp>
          <p:nvSpPr>
            <p:cNvPr id="124" name="Прямоугольник 11"/>
            <p:cNvSpPr/>
            <p:nvPr/>
          </p:nvSpPr>
          <p:spPr>
            <a:xfrm>
              <a:off x="31473319" y="10475136"/>
              <a:ext cx="11539688" cy="560602"/>
            </a:xfrm>
            <a:prstGeom prst="rect">
              <a:avLst/>
            </a:prstGeom>
            <a:noFill/>
            <a:ln w="9525">
              <a:noFill/>
              <a:prstDash val="lgDash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67500" tIns="33750" rIns="67500" bIns="3375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3200" b="1" dirty="0">
                  <a:solidFill>
                    <a:srgbClr val="002060"/>
                  </a:solidFill>
                  <a:cs typeface="+mn-ea"/>
                  <a:sym typeface="+mn-lt"/>
                </a:rPr>
                <a:t>- функционируют организации СПО (филиалы) </a:t>
              </a:r>
            </a:p>
          </p:txBody>
        </p:sp>
        <p:sp>
          <p:nvSpPr>
            <p:cNvPr id="125" name="Прямоугольник 11"/>
            <p:cNvSpPr/>
            <p:nvPr/>
          </p:nvSpPr>
          <p:spPr>
            <a:xfrm>
              <a:off x="31473319" y="11139798"/>
              <a:ext cx="10639831" cy="560602"/>
            </a:xfrm>
            <a:prstGeom prst="rect">
              <a:avLst/>
            </a:prstGeom>
            <a:noFill/>
            <a:ln w="9525">
              <a:noFill/>
              <a:prstDash val="lgDash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67500" tIns="33750" rIns="67500" bIns="3375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zh-CN" sz="3200" b="1" dirty="0">
                  <a:solidFill>
                    <a:srgbClr val="002060"/>
                  </a:solidFill>
                  <a:cs typeface="+mn-ea"/>
                  <a:sym typeface="+mn-lt"/>
                </a:rPr>
                <a:t>- организации СПО (филиалы) отсутствуют </a:t>
              </a:r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29718615" y="9896475"/>
              <a:ext cx="1622322" cy="540561"/>
            </a:xfrm>
            <a:prstGeom prst="rect">
              <a:avLst/>
            </a:prstGeom>
            <a:solidFill>
              <a:srgbClr val="FFE2C7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Прямоугольник 126"/>
            <p:cNvSpPr/>
            <p:nvPr/>
          </p:nvSpPr>
          <p:spPr>
            <a:xfrm>
              <a:off x="29718615" y="10545297"/>
              <a:ext cx="1622322" cy="540561"/>
            </a:xfrm>
            <a:prstGeom prst="rect">
              <a:avLst/>
            </a:prstGeom>
            <a:solidFill>
              <a:srgbClr val="C9E4F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29718615" y="11192323"/>
              <a:ext cx="1622322" cy="540561"/>
            </a:xfrm>
            <a:prstGeom prst="rect">
              <a:avLst/>
            </a:prstGeom>
            <a:solidFill>
              <a:srgbClr val="F5F4F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7" name="Капля 46"/>
          <p:cNvSpPr/>
          <p:nvPr/>
        </p:nvSpPr>
        <p:spPr>
          <a:xfrm rot="8336486">
            <a:off x="30806877" y="4589765"/>
            <a:ext cx="427037" cy="411162"/>
          </a:xfrm>
          <a:prstGeom prst="teardrop">
            <a:avLst>
              <a:gd name="adj" fmla="val 111018"/>
            </a:avLst>
          </a:prstGeom>
          <a:solidFill>
            <a:schemeClr val="bg1"/>
          </a:solidFill>
          <a:ln w="38100">
            <a:solidFill>
              <a:srgbClr val="F7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25607963" y="1228725"/>
            <a:ext cx="4538662" cy="2043113"/>
          </a:xfrm>
          <a:custGeom>
            <a:avLst/>
            <a:gdLst>
              <a:gd name="connsiteX0" fmla="*/ 0 w 4538662"/>
              <a:gd name="connsiteY0" fmla="*/ 0 h 2043113"/>
              <a:gd name="connsiteX1" fmla="*/ 4538662 w 4538662"/>
              <a:gd name="connsiteY1" fmla="*/ 2043113 h 2043113"/>
              <a:gd name="connsiteX2" fmla="*/ 4762 w 4538662"/>
              <a:gd name="connsiteY2" fmla="*/ 614363 h 2043113"/>
              <a:gd name="connsiteX3" fmla="*/ 0 w 4538662"/>
              <a:gd name="connsiteY3" fmla="*/ 0 h 204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8662" h="2043113">
                <a:moveTo>
                  <a:pt x="0" y="0"/>
                </a:moveTo>
                <a:lnTo>
                  <a:pt x="4538662" y="2043113"/>
                </a:lnTo>
                <a:lnTo>
                  <a:pt x="4762" y="614363"/>
                </a:lnTo>
                <a:cubicBezTo>
                  <a:pt x="3175" y="409575"/>
                  <a:pt x="1587" y="204788"/>
                  <a:pt x="0" y="0"/>
                </a:cubicBezTo>
                <a:close/>
              </a:path>
            </a:pathLst>
          </a:custGeom>
          <a:solidFill>
            <a:srgbClr val="FDD5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>
            <a:off x="34629725" y="4127500"/>
            <a:ext cx="2908300" cy="927100"/>
          </a:xfrm>
          <a:custGeom>
            <a:avLst/>
            <a:gdLst>
              <a:gd name="connsiteX0" fmla="*/ 0 w 2908300"/>
              <a:gd name="connsiteY0" fmla="*/ 927100 h 927100"/>
              <a:gd name="connsiteX1" fmla="*/ 2908300 w 2908300"/>
              <a:gd name="connsiteY1" fmla="*/ 0 h 927100"/>
              <a:gd name="connsiteX2" fmla="*/ 2908300 w 2908300"/>
              <a:gd name="connsiteY2" fmla="*/ 584200 h 927100"/>
              <a:gd name="connsiteX3" fmla="*/ 0 w 2908300"/>
              <a:gd name="connsiteY3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8300" h="927100">
                <a:moveTo>
                  <a:pt x="0" y="927100"/>
                </a:moveTo>
                <a:lnTo>
                  <a:pt x="2908300" y="0"/>
                </a:lnTo>
                <a:lnTo>
                  <a:pt x="2908300" y="584200"/>
                </a:lnTo>
                <a:lnTo>
                  <a:pt x="0" y="927100"/>
                </a:lnTo>
                <a:close/>
              </a:path>
            </a:pathLst>
          </a:custGeom>
          <a:solidFill>
            <a:srgbClr val="FDD5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>
            <a:off x="31657925" y="6883400"/>
            <a:ext cx="5892800" cy="812800"/>
          </a:xfrm>
          <a:custGeom>
            <a:avLst/>
            <a:gdLst>
              <a:gd name="connsiteX0" fmla="*/ 0 w 5892800"/>
              <a:gd name="connsiteY0" fmla="*/ 0 h 812800"/>
              <a:gd name="connsiteX1" fmla="*/ 5880100 w 5892800"/>
              <a:gd name="connsiteY1" fmla="*/ 215900 h 812800"/>
              <a:gd name="connsiteX2" fmla="*/ 5892800 w 5892800"/>
              <a:gd name="connsiteY2" fmla="*/ 812800 h 812800"/>
              <a:gd name="connsiteX3" fmla="*/ 0 w 5892800"/>
              <a:gd name="connsiteY3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2800" h="812800">
                <a:moveTo>
                  <a:pt x="0" y="0"/>
                </a:moveTo>
                <a:lnTo>
                  <a:pt x="5880100" y="215900"/>
                </a:lnTo>
                <a:lnTo>
                  <a:pt x="589280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DD5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>
            <a:off x="32610425" y="8496300"/>
            <a:ext cx="4927600" cy="2209800"/>
          </a:xfrm>
          <a:custGeom>
            <a:avLst/>
            <a:gdLst>
              <a:gd name="connsiteX0" fmla="*/ 0 w 4927600"/>
              <a:gd name="connsiteY0" fmla="*/ 0 h 2209800"/>
              <a:gd name="connsiteX1" fmla="*/ 4927600 w 4927600"/>
              <a:gd name="connsiteY1" fmla="*/ 1625600 h 2209800"/>
              <a:gd name="connsiteX2" fmla="*/ 4927600 w 4927600"/>
              <a:gd name="connsiteY2" fmla="*/ 2209800 h 2209800"/>
              <a:gd name="connsiteX3" fmla="*/ 0 w 4927600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209800">
                <a:moveTo>
                  <a:pt x="0" y="0"/>
                </a:moveTo>
                <a:lnTo>
                  <a:pt x="4927600" y="1625600"/>
                </a:lnTo>
                <a:lnTo>
                  <a:pt x="492760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FDD5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8356617" y="10094792"/>
            <a:ext cx="6862781" cy="1596783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zh-CN" sz="3600" b="1" dirty="0">
                <a:solidFill>
                  <a:srgbClr val="F74803"/>
                </a:solidFill>
                <a:cs typeface="+mn-ea"/>
                <a:sym typeface="+mn-lt"/>
              </a:rPr>
              <a:t>ПИЖАНСКИЙ ОКРУГ </a:t>
            </a:r>
          </a:p>
          <a:p>
            <a:pPr algn="r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«</a:t>
            </a:r>
            <a:r>
              <a:rPr lang="ru-RU" altLang="zh-CN" sz="3200" b="1" dirty="0">
                <a:solidFill>
                  <a:srgbClr val="002060"/>
                </a:solidFill>
                <a:cs typeface="+mn-ea"/>
                <a:sym typeface="+mn-lt"/>
              </a:rPr>
              <a:t>Мастер сельскохозяйственного производства»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9855929" y="1249991"/>
            <a:ext cx="5763711" cy="1596783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zh-CN" sz="3600" b="1" dirty="0">
                <a:solidFill>
                  <a:srgbClr val="F74803"/>
                </a:solidFill>
                <a:cs typeface="+mn-ea"/>
                <a:sym typeface="+mn-lt"/>
              </a:rPr>
              <a:t>ОПАРИНСКИЙ ОКРУГ </a:t>
            </a:r>
          </a:p>
          <a:p>
            <a:pPr algn="r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«</a:t>
            </a:r>
            <a:r>
              <a:rPr lang="ru-RU" altLang="zh-CN" sz="3200" b="1" dirty="0">
                <a:solidFill>
                  <a:srgbClr val="002060"/>
                </a:solidFill>
                <a:cs typeface="+mn-ea"/>
                <a:sym typeface="+mn-lt"/>
              </a:rPr>
              <a:t>Слесарь по ремонту строительных машин</a:t>
            </a: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»</a:t>
            </a:r>
            <a:endParaRPr lang="ru-RU" altLang="zh-CN" sz="32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8349169" y="3092277"/>
            <a:ext cx="6841846" cy="2045624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zh-CN" sz="3600" b="1" dirty="0">
                <a:solidFill>
                  <a:srgbClr val="F74803"/>
                </a:solidFill>
                <a:cs typeface="+mn-ea"/>
                <a:sym typeface="+mn-lt"/>
              </a:rPr>
              <a:t>МУРАШИНСКИЙ ОКРУГ </a:t>
            </a:r>
          </a:p>
          <a:p>
            <a:pPr algn="r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«Оператор-станочник </a:t>
            </a:r>
            <a:r>
              <a:rPr lang="ru-RU" altLang="zh-CN" sz="3200" b="1" dirty="0">
                <a:solidFill>
                  <a:srgbClr val="002060"/>
                </a:solidFill>
                <a:cs typeface="+mn-ea"/>
                <a:sym typeface="+mn-lt"/>
              </a:rPr>
              <a:t>деревообрабатывающего оборудования»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9858582" y="7353240"/>
            <a:ext cx="5790210" cy="2494464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zh-CN" sz="3600" b="1" dirty="0" smtClean="0">
                <a:solidFill>
                  <a:srgbClr val="F74803"/>
                </a:solidFill>
                <a:cs typeface="+mn-ea"/>
                <a:sym typeface="+mn-lt"/>
              </a:rPr>
              <a:t>ЮРЬЯНСКИЙ РАЙОН </a:t>
            </a:r>
            <a:endParaRPr lang="ru-RU" altLang="zh-CN" sz="3600" b="1" dirty="0">
              <a:solidFill>
                <a:srgbClr val="F74803"/>
              </a:solidFill>
              <a:cs typeface="+mn-ea"/>
              <a:sym typeface="+mn-lt"/>
            </a:endParaRPr>
          </a:p>
          <a:p>
            <a:pPr algn="r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«</a:t>
            </a:r>
            <a:r>
              <a:rPr lang="ru-RU" altLang="zh-CN" sz="3200" b="1" dirty="0">
                <a:solidFill>
                  <a:srgbClr val="002060"/>
                </a:solidFill>
                <a:cs typeface="+mn-ea"/>
                <a:sym typeface="+mn-lt"/>
              </a:rPr>
              <a:t>Мастер по изготовлению швейных изделий», «Оператор машин по производству бумаги и </a:t>
            </a:r>
            <a:r>
              <a:rPr lang="ru-RU" altLang="zh-CN" sz="3200" b="1" dirty="0" smtClean="0">
                <a:solidFill>
                  <a:srgbClr val="002060"/>
                </a:solidFill>
                <a:cs typeface="+mn-ea"/>
                <a:sym typeface="+mn-lt"/>
              </a:rPr>
              <a:t>картона»</a:t>
            </a:r>
            <a:endParaRPr lang="ru-RU" altLang="zh-CN" sz="32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32286575" y="1231900"/>
            <a:ext cx="5245100" cy="3079750"/>
          </a:xfrm>
          <a:custGeom>
            <a:avLst/>
            <a:gdLst>
              <a:gd name="connsiteX0" fmla="*/ 0 w 5245100"/>
              <a:gd name="connsiteY0" fmla="*/ 3079750 h 3079750"/>
              <a:gd name="connsiteX1" fmla="*/ 5238750 w 5245100"/>
              <a:gd name="connsiteY1" fmla="*/ 0 h 3079750"/>
              <a:gd name="connsiteX2" fmla="*/ 5245100 w 5245100"/>
              <a:gd name="connsiteY2" fmla="*/ 609600 h 3079750"/>
              <a:gd name="connsiteX3" fmla="*/ 0 w 5245100"/>
              <a:gd name="connsiteY3" fmla="*/ 3079750 h 307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5100" h="3079750">
                <a:moveTo>
                  <a:pt x="0" y="3079750"/>
                </a:moveTo>
                <a:lnTo>
                  <a:pt x="5238750" y="0"/>
                </a:lnTo>
                <a:cubicBezTo>
                  <a:pt x="5240867" y="203200"/>
                  <a:pt x="5242983" y="406400"/>
                  <a:pt x="5245100" y="609600"/>
                </a:cubicBezTo>
                <a:lnTo>
                  <a:pt x="0" y="3079750"/>
                </a:lnTo>
                <a:close/>
              </a:path>
            </a:pathLst>
          </a:custGeom>
          <a:solidFill>
            <a:srgbClr val="FDD5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20560617" y="5441660"/>
            <a:ext cx="5042440" cy="619938"/>
          </a:xfrm>
          <a:prstGeom prst="rect">
            <a:avLst/>
          </a:prstGeom>
          <a:solidFill>
            <a:srgbClr val="FFE2C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19831855" y="5447152"/>
            <a:ext cx="5772070" cy="1596783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zh-CN" sz="3600" b="1" dirty="0" smtClean="0">
                <a:solidFill>
                  <a:srgbClr val="F74803"/>
                </a:solidFill>
                <a:cs typeface="+mn-ea"/>
                <a:sym typeface="+mn-lt"/>
              </a:rPr>
              <a:t>ШАБАЛИНСКИЙ РАЙОН</a:t>
            </a:r>
            <a:endParaRPr lang="ru-RU" altLang="zh-CN" sz="3600" b="1" dirty="0">
              <a:solidFill>
                <a:srgbClr val="F74803"/>
              </a:solidFill>
              <a:cs typeface="+mn-ea"/>
              <a:sym typeface="+mn-lt"/>
            </a:endParaRPr>
          </a:p>
          <a:p>
            <a:pPr algn="r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200" b="1" dirty="0">
                <a:solidFill>
                  <a:srgbClr val="002060"/>
                </a:solidFill>
                <a:cs typeface="+mn-ea"/>
                <a:sym typeface="+mn-lt"/>
              </a:rPr>
              <a:t>«Слесарь по ремонту строительных машин»</a:t>
            </a:r>
          </a:p>
        </p:txBody>
      </p:sp>
      <p:sp>
        <p:nvSpPr>
          <p:cNvPr id="64" name="Полилиния 63"/>
          <p:cNvSpPr/>
          <p:nvPr/>
        </p:nvSpPr>
        <p:spPr>
          <a:xfrm>
            <a:off x="25612725" y="4641850"/>
            <a:ext cx="5492750" cy="3333750"/>
          </a:xfrm>
          <a:custGeom>
            <a:avLst/>
            <a:gdLst>
              <a:gd name="connsiteX0" fmla="*/ 0 w 5492750"/>
              <a:gd name="connsiteY0" fmla="*/ 2711450 h 3333750"/>
              <a:gd name="connsiteX1" fmla="*/ 5492750 w 5492750"/>
              <a:gd name="connsiteY1" fmla="*/ 0 h 3333750"/>
              <a:gd name="connsiteX2" fmla="*/ 0 w 5492750"/>
              <a:gd name="connsiteY2" fmla="*/ 3333750 h 3333750"/>
              <a:gd name="connsiteX3" fmla="*/ 0 w 5492750"/>
              <a:gd name="connsiteY3" fmla="*/ 27114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2750" h="3333750">
                <a:moveTo>
                  <a:pt x="0" y="2711450"/>
                </a:moveTo>
                <a:lnTo>
                  <a:pt x="5492750" y="0"/>
                </a:lnTo>
                <a:lnTo>
                  <a:pt x="0" y="3333750"/>
                </a:lnTo>
                <a:cubicBezTo>
                  <a:pt x="2117" y="3124200"/>
                  <a:pt x="4233" y="2914650"/>
                  <a:pt x="0" y="2711450"/>
                </a:cubicBezTo>
                <a:close/>
              </a:path>
            </a:pathLst>
          </a:custGeom>
          <a:solidFill>
            <a:srgbClr val="FDD5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25612725" y="7556500"/>
            <a:ext cx="4572000" cy="3149600"/>
          </a:xfrm>
          <a:custGeom>
            <a:avLst/>
            <a:gdLst>
              <a:gd name="connsiteX0" fmla="*/ 0 w 4572000"/>
              <a:gd name="connsiteY0" fmla="*/ 2546350 h 3149600"/>
              <a:gd name="connsiteX1" fmla="*/ 4572000 w 4572000"/>
              <a:gd name="connsiteY1" fmla="*/ 0 h 3149600"/>
              <a:gd name="connsiteX2" fmla="*/ 0 w 4572000"/>
              <a:gd name="connsiteY2" fmla="*/ 3149600 h 3149600"/>
              <a:gd name="connsiteX3" fmla="*/ 0 w 4572000"/>
              <a:gd name="connsiteY3" fmla="*/ 254635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3149600">
                <a:moveTo>
                  <a:pt x="0" y="2546350"/>
                </a:moveTo>
                <a:lnTo>
                  <a:pt x="4572000" y="0"/>
                </a:lnTo>
                <a:lnTo>
                  <a:pt x="0" y="3149600"/>
                </a:lnTo>
                <a:cubicBezTo>
                  <a:pt x="2117" y="2946400"/>
                  <a:pt x="4233" y="2743200"/>
                  <a:pt x="0" y="2546350"/>
                </a:cubicBezTo>
                <a:close/>
              </a:path>
            </a:pathLst>
          </a:custGeom>
          <a:solidFill>
            <a:srgbClr val="FDD5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25597485" y="5440680"/>
            <a:ext cx="3284220" cy="609600"/>
          </a:xfrm>
          <a:custGeom>
            <a:avLst/>
            <a:gdLst>
              <a:gd name="connsiteX0" fmla="*/ 0 w 3284220"/>
              <a:gd name="connsiteY0" fmla="*/ 0 h 609600"/>
              <a:gd name="connsiteX1" fmla="*/ 3284220 w 3284220"/>
              <a:gd name="connsiteY1" fmla="*/ 480060 h 609600"/>
              <a:gd name="connsiteX2" fmla="*/ 7620 w 3284220"/>
              <a:gd name="connsiteY2" fmla="*/ 609600 h 609600"/>
              <a:gd name="connsiteX3" fmla="*/ 0 w 3284220"/>
              <a:gd name="connsiteY3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4220" h="609600">
                <a:moveTo>
                  <a:pt x="0" y="0"/>
                </a:moveTo>
                <a:lnTo>
                  <a:pt x="3284220" y="480060"/>
                </a:lnTo>
                <a:lnTo>
                  <a:pt x="7620" y="609600"/>
                </a:lnTo>
                <a:lnTo>
                  <a:pt x="0" y="0"/>
                </a:lnTo>
                <a:close/>
              </a:path>
            </a:pathLst>
          </a:custGeom>
          <a:solidFill>
            <a:srgbClr val="FDD5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70"/>
          <p:cNvSpPr/>
          <p:nvPr/>
        </p:nvSpPr>
        <p:spPr>
          <a:xfrm>
            <a:off x="25612725" y="3093720"/>
            <a:ext cx="5166360" cy="1005840"/>
          </a:xfrm>
          <a:custGeom>
            <a:avLst/>
            <a:gdLst>
              <a:gd name="connsiteX0" fmla="*/ 0 w 5166360"/>
              <a:gd name="connsiteY0" fmla="*/ 0 h 1005840"/>
              <a:gd name="connsiteX1" fmla="*/ 5166360 w 5166360"/>
              <a:gd name="connsiteY1" fmla="*/ 1005840 h 1005840"/>
              <a:gd name="connsiteX2" fmla="*/ 7620 w 5166360"/>
              <a:gd name="connsiteY2" fmla="*/ 601980 h 1005840"/>
              <a:gd name="connsiteX3" fmla="*/ 0 w 5166360"/>
              <a:gd name="connsiteY3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6360" h="1005840">
                <a:moveTo>
                  <a:pt x="0" y="0"/>
                </a:moveTo>
                <a:lnTo>
                  <a:pt x="5166360" y="1005840"/>
                </a:lnTo>
                <a:lnTo>
                  <a:pt x="7620" y="601980"/>
                </a:lnTo>
                <a:lnTo>
                  <a:pt x="0" y="0"/>
                </a:lnTo>
                <a:close/>
              </a:path>
            </a:pathLst>
          </a:custGeom>
          <a:solidFill>
            <a:srgbClr val="FDD5B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Капля 77"/>
          <p:cNvSpPr/>
          <p:nvPr/>
        </p:nvSpPr>
        <p:spPr>
          <a:xfrm rot="8336486">
            <a:off x="34578212" y="4372185"/>
            <a:ext cx="427037" cy="411162"/>
          </a:xfrm>
          <a:prstGeom prst="teardrop">
            <a:avLst>
              <a:gd name="adj" fmla="val 111018"/>
            </a:avLst>
          </a:prstGeom>
          <a:solidFill>
            <a:schemeClr val="bg1"/>
          </a:solidFill>
          <a:ln w="38100">
            <a:solidFill>
              <a:srgbClr val="F7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9" name="Капля 78"/>
          <p:cNvSpPr/>
          <p:nvPr/>
        </p:nvSpPr>
        <p:spPr>
          <a:xfrm rot="8336486">
            <a:off x="28648379" y="5217872"/>
            <a:ext cx="427037" cy="411162"/>
          </a:xfrm>
          <a:prstGeom prst="teardrop">
            <a:avLst>
              <a:gd name="adj" fmla="val 111018"/>
            </a:avLst>
          </a:prstGeom>
          <a:solidFill>
            <a:schemeClr val="bg1"/>
          </a:solidFill>
          <a:ln w="38100">
            <a:solidFill>
              <a:srgbClr val="F7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0" name="Капля 79"/>
          <p:cNvSpPr/>
          <p:nvPr/>
        </p:nvSpPr>
        <p:spPr>
          <a:xfrm rot="8336486">
            <a:off x="34162445" y="4610908"/>
            <a:ext cx="427037" cy="411162"/>
          </a:xfrm>
          <a:prstGeom prst="teardrop">
            <a:avLst>
              <a:gd name="adj" fmla="val 11101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1" name="Капля 80"/>
          <p:cNvSpPr/>
          <p:nvPr/>
        </p:nvSpPr>
        <p:spPr>
          <a:xfrm rot="8336486">
            <a:off x="32146035" y="3619959"/>
            <a:ext cx="427037" cy="411162"/>
          </a:xfrm>
          <a:prstGeom prst="teardrop">
            <a:avLst>
              <a:gd name="adj" fmla="val 11101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" name="Капля 81"/>
          <p:cNvSpPr/>
          <p:nvPr/>
        </p:nvSpPr>
        <p:spPr>
          <a:xfrm rot="8336486">
            <a:off x="29953303" y="2578357"/>
            <a:ext cx="427037" cy="411162"/>
          </a:xfrm>
          <a:prstGeom prst="teardrop">
            <a:avLst>
              <a:gd name="adj" fmla="val 11101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3" name="Капля 82"/>
          <p:cNvSpPr/>
          <p:nvPr/>
        </p:nvSpPr>
        <p:spPr>
          <a:xfrm rot="8336486">
            <a:off x="30441646" y="3441682"/>
            <a:ext cx="427037" cy="411162"/>
          </a:xfrm>
          <a:prstGeom prst="teardrop">
            <a:avLst>
              <a:gd name="adj" fmla="val 11101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Капля 83"/>
          <p:cNvSpPr/>
          <p:nvPr/>
        </p:nvSpPr>
        <p:spPr>
          <a:xfrm rot="8336486">
            <a:off x="31553967" y="6249648"/>
            <a:ext cx="427037" cy="411162"/>
          </a:xfrm>
          <a:prstGeom prst="teardrop">
            <a:avLst>
              <a:gd name="adj" fmla="val 11101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5" name="Капля 84"/>
          <p:cNvSpPr/>
          <p:nvPr/>
        </p:nvSpPr>
        <p:spPr>
          <a:xfrm rot="8336486">
            <a:off x="30016119" y="6922747"/>
            <a:ext cx="427037" cy="411162"/>
          </a:xfrm>
          <a:prstGeom prst="teardrop">
            <a:avLst>
              <a:gd name="adj" fmla="val 11101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6" name="Капля 85"/>
          <p:cNvSpPr/>
          <p:nvPr/>
        </p:nvSpPr>
        <p:spPr>
          <a:xfrm rot="8336486">
            <a:off x="32352995" y="7720377"/>
            <a:ext cx="427037" cy="411162"/>
          </a:xfrm>
          <a:prstGeom prst="teardrop">
            <a:avLst>
              <a:gd name="adj" fmla="val 111018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685"/>
          <a:stretch/>
        </p:blipFill>
        <p:spPr>
          <a:xfrm>
            <a:off x="30055552" y="6966562"/>
            <a:ext cx="348169" cy="316928"/>
          </a:xfrm>
          <a:prstGeom prst="ellipse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685"/>
          <a:stretch/>
        </p:blipFill>
        <p:spPr>
          <a:xfrm>
            <a:off x="31593400" y="6293462"/>
            <a:ext cx="348169" cy="316928"/>
          </a:xfrm>
          <a:prstGeom prst="ellipse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685"/>
          <a:stretch/>
        </p:blipFill>
        <p:spPr>
          <a:xfrm>
            <a:off x="34201878" y="4646886"/>
            <a:ext cx="348169" cy="316928"/>
          </a:xfrm>
          <a:prstGeom prst="ellipse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5139" y="5268632"/>
            <a:ext cx="325403" cy="309644"/>
          </a:xfrm>
          <a:prstGeom prst="ellipse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97354" y="2625787"/>
            <a:ext cx="325403" cy="309644"/>
          </a:xfrm>
          <a:prstGeom prst="ellipse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 rotWithShape="1"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6851" y="3670718"/>
            <a:ext cx="325403" cy="309644"/>
          </a:xfrm>
          <a:prstGeom prst="ellipse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9358" y="3485737"/>
            <a:ext cx="311611" cy="311611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8993" y="7760812"/>
            <a:ext cx="330291" cy="330291"/>
          </a:xfrm>
          <a:prstGeom prst="ellipse">
            <a:avLst/>
          </a:prstGeom>
        </p:spPr>
      </p:pic>
      <p:pic>
        <p:nvPicPr>
          <p:cNvPr id="94" name="Graphic 235">
            <a:extLst>
              <a:ext uri="{FF2B5EF4-FFF2-40B4-BE49-F238E27FC236}">
                <a16:creationId xmlns:a16="http://schemas.microsoft.com/office/drawing/2014/main" id="{B599EF1B-FD4D-8E42-AA11-F2ABDAC1251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lum bright="-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7"/>
              </a:ext>
            </a:extLst>
          </a:blip>
          <a:stretch>
            <a:fillRect/>
          </a:stretch>
        </p:blipFill>
        <p:spPr>
          <a:xfrm>
            <a:off x="30887160" y="4675763"/>
            <a:ext cx="258154" cy="258154"/>
          </a:xfrm>
          <a:prstGeom prst="rect">
            <a:avLst/>
          </a:prstGeom>
        </p:spPr>
      </p:pic>
      <p:pic>
        <p:nvPicPr>
          <p:cNvPr id="95" name="Graphic 122">
            <a:extLst>
              <a:ext uri="{FF2B5EF4-FFF2-40B4-BE49-F238E27FC236}">
                <a16:creationId xmlns:a16="http://schemas.microsoft.com/office/drawing/2014/main" id="{3B0617F9-12DB-864E-9EE7-CF4CD3EBF241}"/>
              </a:ext>
            </a:extLst>
          </p:cNvPr>
          <p:cNvPicPr>
            <a:picLocks noChangeAspect="1"/>
          </p:cNvPicPr>
          <p:nvPr/>
        </p:nvPicPr>
        <p:blipFill>
          <a:blip r:embed="rId108" cstate="email">
            <a:lum bright="-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tretch>
            <a:fillRect/>
          </a:stretch>
        </p:blipFill>
        <p:spPr>
          <a:xfrm>
            <a:off x="34637312" y="4417324"/>
            <a:ext cx="313265" cy="313265"/>
          </a:xfrm>
          <a:prstGeom prst="rect">
            <a:avLst/>
          </a:prstGeom>
        </p:spPr>
      </p:pic>
      <p:sp>
        <p:nvSpPr>
          <p:cNvPr id="96" name="Номер слайда 9"/>
          <p:cNvSpPr txBox="1">
            <a:spLocks/>
          </p:cNvSpPr>
          <p:nvPr/>
        </p:nvSpPr>
        <p:spPr bwMode="auto">
          <a:xfrm>
            <a:off x="43204444" y="13817416"/>
            <a:ext cx="549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solidFill>
                  <a:srgbClr val="2BB1F6"/>
                </a:solidFill>
                <a:cs typeface="Times New Roman" panose="02020603050405020304" pitchFamily="18" charset="0"/>
              </a:rPr>
              <a:t>6</a:t>
            </a:r>
            <a:endParaRPr lang="ru-RU" altLang="ru-RU" sz="2400" b="1" dirty="0">
              <a:solidFill>
                <a:srgbClr val="2BB1F6"/>
              </a:solidFill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20"/>
          <p:cNvSpPr/>
          <p:nvPr/>
        </p:nvSpPr>
        <p:spPr>
          <a:xfrm>
            <a:off x="33047702" y="-3723860"/>
            <a:ext cx="6513404" cy="2838148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a typeface="Verdana" panose="020B0604030504040204" pitchFamily="34" charset="0"/>
              </a:rPr>
              <a:t>Премии педагогам, чьи обучающиеся успешно сдали физику и профильную математику на ЕГЭ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zh-CN" sz="3600" b="1" dirty="0">
              <a:solidFill>
                <a:srgbClr val="002060"/>
              </a:solidFill>
              <a:ea typeface="Verdana" panose="020B0604030504040204" pitchFamily="34" charset="0"/>
              <a:sym typeface="+mn-lt"/>
            </a:endParaRPr>
          </a:p>
        </p:txBody>
      </p:sp>
      <p:sp>
        <p:nvSpPr>
          <p:cNvPr id="98" name="Прямоугольник 20"/>
          <p:cNvSpPr/>
          <p:nvPr/>
        </p:nvSpPr>
        <p:spPr>
          <a:xfrm>
            <a:off x="25359890" y="-4263722"/>
            <a:ext cx="6513404" cy="3946144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a typeface="Verdana" panose="020B0604030504040204" pitchFamily="34" charset="0"/>
              </a:rPr>
              <a:t>Премии педагогам, чьи выпускники поступили в вузы и организации СПО Кировской области, в том числе на приоритетные для экономики региона специальности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zh-CN" sz="3600" b="1" dirty="0">
              <a:solidFill>
                <a:srgbClr val="002060"/>
              </a:solidFill>
              <a:ea typeface="Verdana" panose="020B0604030504040204" pitchFamily="34" charset="0"/>
              <a:sym typeface="+mn-lt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10746364" y="2315147"/>
            <a:ext cx="8477105" cy="80420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 rotWithShape="1">
          <a:blip r:embed="rId10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303"/>
          <a:stretch/>
        </p:blipFill>
        <p:spPr>
          <a:xfrm>
            <a:off x="13402510" y="1017197"/>
            <a:ext cx="3473758" cy="2068606"/>
          </a:xfrm>
          <a:prstGeom prst="rect">
            <a:avLst/>
          </a:prstGeom>
        </p:spPr>
      </p:pic>
      <p:sp>
        <p:nvSpPr>
          <p:cNvPr id="116" name="Прямоугольник 115"/>
          <p:cNvSpPr/>
          <p:nvPr/>
        </p:nvSpPr>
        <p:spPr>
          <a:xfrm>
            <a:off x="13566337" y="1499315"/>
            <a:ext cx="3135397" cy="1176155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 smtClean="0">
                <a:solidFill>
                  <a:schemeClr val="bg1"/>
                </a:solidFill>
                <a:ea typeface="Verdana" panose="020B0604030504040204" pitchFamily="34" charset="0"/>
                <a:sym typeface="+mn-lt"/>
              </a:rPr>
              <a:t>Поощрение педагогов</a:t>
            </a:r>
            <a:endParaRPr lang="ru-RU" altLang="zh-CN" sz="3600" b="1" dirty="0">
              <a:solidFill>
                <a:schemeClr val="bg1"/>
              </a:solidFill>
              <a:ea typeface="Verdana" panose="020B0604030504040204" pitchFamily="34" charset="0"/>
              <a:sym typeface="+mn-lt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2590347" y="3303657"/>
            <a:ext cx="6899821" cy="1910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002060"/>
                </a:solidFill>
              </a:rPr>
              <a:t>Премии педагогам, чьи обучающиеся успешно сдали физику и профильную математику на ЕГЭ 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2590346" y="5398871"/>
            <a:ext cx="6899821" cy="1462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 smtClean="0">
                <a:solidFill>
                  <a:srgbClr val="002060"/>
                </a:solidFill>
              </a:rPr>
              <a:t>Грант школам в размере суммы премий, полученных педагогами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2590346" y="7510023"/>
            <a:ext cx="689982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002060"/>
                </a:solidFill>
              </a:rPr>
              <a:t>Премии </a:t>
            </a:r>
            <a:r>
              <a:rPr lang="ru-RU" sz="4000" b="1" dirty="0" smtClean="0">
                <a:solidFill>
                  <a:srgbClr val="002060"/>
                </a:solidFill>
              </a:rPr>
              <a:t>педагогам за каждого выпускника, продолжившего обучение в вузе или СПО региона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2590346" y="9848876"/>
            <a:ext cx="6899821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002060"/>
                </a:solidFill>
              </a:rPr>
              <a:t>Премии </a:t>
            </a:r>
            <a:r>
              <a:rPr lang="ru-RU" sz="4000" b="1" dirty="0" smtClean="0">
                <a:solidFill>
                  <a:srgbClr val="002060"/>
                </a:solidFill>
              </a:rPr>
              <a:t>педагогам за каждого выпускника, вернувшегося и трудоустроившегося на предприятие в регионе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110" cstate="email">
            <a:extLst>
              <a:ext uri="{BEBA8EAE-BF5A-486C-A8C5-ECC9F3942E4B}">
                <a14:imgProps xmlns:a14="http://schemas.microsoft.com/office/drawing/2010/main">
                  <a14:imgLayer r:embed="rId111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36892" y="7525693"/>
            <a:ext cx="871653" cy="850394"/>
          </a:xfrm>
          <a:prstGeom prst="rect">
            <a:avLst/>
          </a:prstGeom>
        </p:spPr>
      </p:pic>
      <p:pic>
        <p:nvPicPr>
          <p:cNvPr id="122" name="Рисунок 121"/>
          <p:cNvPicPr>
            <a:picLocks noChangeAspect="1"/>
          </p:cNvPicPr>
          <p:nvPr/>
        </p:nvPicPr>
        <p:blipFill rotWithShape="1">
          <a:blip r:embed="rId110" cstate="email">
            <a:extLst>
              <a:ext uri="{BEBA8EAE-BF5A-486C-A8C5-ECC9F3942E4B}">
                <a14:imgProps xmlns:a14="http://schemas.microsoft.com/office/drawing/2010/main">
                  <a14:imgLayer r:embed="rId111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3706" y="9891064"/>
            <a:ext cx="871653" cy="850394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112" cstate="email">
            <a:extLst>
              <a:ext uri="{BEBA8EAE-BF5A-486C-A8C5-ECC9F3942E4B}">
                <a14:imgProps xmlns:a14="http://schemas.microsoft.com/office/drawing/2010/main">
                  <a14:imgLayer r:embed="rId113">
                    <a14:imgEffect>
                      <a14:backgroundRemoval t="5957" b="94894" l="5976" r="9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6205" y="4408417"/>
            <a:ext cx="883773" cy="8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" y="4985"/>
            <a:ext cx="43726101" cy="121489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42" b="89720" l="9770" r="97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45132" y="5232895"/>
            <a:ext cx="1897211" cy="2333351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886746" y="4660244"/>
            <a:ext cx="2489468" cy="6257863"/>
            <a:chOff x="12548679" y="716430"/>
            <a:chExt cx="3875755" cy="9742620"/>
          </a:xfrm>
        </p:grpSpPr>
        <p:sp>
          <p:nvSpPr>
            <p:cNvPr id="12" name="Овал 11"/>
            <p:cNvSpPr/>
            <p:nvPr/>
          </p:nvSpPr>
          <p:spPr>
            <a:xfrm>
              <a:off x="12548679" y="853429"/>
              <a:ext cx="3875753" cy="3875753"/>
            </a:xfrm>
            <a:prstGeom prst="ellipse">
              <a:avLst/>
            </a:prstGeom>
            <a:solidFill>
              <a:srgbClr val="2BB1F6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13178157" y="4987311"/>
              <a:ext cx="2576818" cy="2576818"/>
            </a:xfrm>
            <a:prstGeom prst="ellipse">
              <a:avLst/>
            </a:prstGeom>
            <a:solidFill>
              <a:srgbClr val="2BB1F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13178157" y="7882232"/>
              <a:ext cx="2576818" cy="2576818"/>
            </a:xfrm>
            <a:prstGeom prst="ellipse">
              <a:avLst/>
            </a:prstGeom>
            <a:solidFill>
              <a:srgbClr val="2BB1F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55" b="93665" l="9205" r="949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93280" y="5326359"/>
              <a:ext cx="2028584" cy="187580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71" b="93229" l="6107" r="935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1304" y="8211814"/>
              <a:ext cx="2616799" cy="191765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277" b="83965" l="5572" r="964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48681" y="716430"/>
              <a:ext cx="3875753" cy="389848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886746" y="1175487"/>
            <a:ext cx="11029951" cy="302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Национальный проект</a:t>
            </a:r>
          </a:p>
          <a:p>
            <a:r>
              <a:rPr lang="ru-RU" sz="7531" b="1" dirty="0">
                <a:solidFill>
                  <a:schemeClr val="bg1"/>
                </a:solidFill>
              </a:rPr>
              <a:t>«Беспилотные авиационные системы»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92062" y="5061950"/>
            <a:ext cx="4847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chemeClr val="bg1"/>
                </a:solidFill>
              </a:rPr>
              <a:t>285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15714" y="5331254"/>
            <a:ext cx="7176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млн. рублей</a:t>
            </a:r>
          </a:p>
          <a:p>
            <a:r>
              <a:rPr lang="ru-RU" sz="4000" b="1" dirty="0" smtClean="0">
                <a:solidFill>
                  <a:schemeClr val="bg1"/>
                </a:solidFill>
              </a:rPr>
              <a:t>на оснащение оборудованием</a:t>
            </a:r>
            <a:endParaRPr lang="ru-RU" sz="7531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92062" y="7446247"/>
            <a:ext cx="1704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92062" y="9305708"/>
            <a:ext cx="1704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96114" y="7561997"/>
            <a:ext cx="7176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специализированных классов</a:t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(</a:t>
            </a:r>
            <a:r>
              <a:rPr lang="ru-RU" sz="4000" b="1" dirty="0">
                <a:solidFill>
                  <a:schemeClr val="bg1"/>
                </a:solidFill>
              </a:rPr>
              <a:t>кружков)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96114" y="9428818"/>
            <a:ext cx="7176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центр практической подготовки </a:t>
            </a:r>
          </a:p>
        </p:txBody>
      </p:sp>
      <p:sp>
        <p:nvSpPr>
          <p:cNvPr id="23" name="Параллелограмм 22"/>
          <p:cNvSpPr/>
          <p:nvPr/>
        </p:nvSpPr>
        <p:spPr>
          <a:xfrm>
            <a:off x="15213578" y="5373313"/>
            <a:ext cx="9936491" cy="2164358"/>
          </a:xfrm>
          <a:prstGeom prst="parallelogram">
            <a:avLst/>
          </a:prstGeom>
          <a:noFill/>
          <a:ln w="38100">
            <a:solidFill>
              <a:srgbClr val="2BB1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7973897" y="5494127"/>
            <a:ext cx="7176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Специальность</a:t>
            </a:r>
            <a:r>
              <a:rPr lang="ru-RU" sz="4000" b="1" dirty="0">
                <a:solidFill>
                  <a:schemeClr val="bg1"/>
                </a:solidFill>
              </a:rPr>
              <a:t>: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«Эксплуатация беспилотных авиационных систем»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374983" y="8014353"/>
            <a:ext cx="80566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ru-RU" sz="4000" b="1" dirty="0" smtClean="0">
                <a:solidFill>
                  <a:schemeClr val="bg1"/>
                </a:solidFill>
              </a:rPr>
              <a:t>Кировский авиационный техникум</a:t>
            </a:r>
          </a:p>
          <a:p>
            <a:pPr>
              <a:spcAft>
                <a:spcPts val="2400"/>
              </a:spcAft>
            </a:pPr>
            <a:r>
              <a:rPr lang="ru-RU" sz="4000" b="1" dirty="0" smtClean="0">
                <a:solidFill>
                  <a:schemeClr val="bg1"/>
                </a:solidFill>
              </a:rPr>
              <a:t>Сосновский судостроительный техникум</a:t>
            </a:r>
          </a:p>
          <a:p>
            <a:pPr>
              <a:spcAft>
                <a:spcPts val="2400"/>
              </a:spcAft>
            </a:pPr>
            <a:r>
              <a:rPr lang="ru-RU" sz="4000" b="1" dirty="0" smtClean="0">
                <a:solidFill>
                  <a:schemeClr val="bg1"/>
                </a:solidFill>
              </a:rPr>
              <a:t>Вятский аграрно-промышленный техникум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9794" y="7896709"/>
            <a:ext cx="778967" cy="85638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9794" y="9177660"/>
            <a:ext cx="778967" cy="85638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3578" y="10681091"/>
            <a:ext cx="778967" cy="856380"/>
          </a:xfrm>
          <a:prstGeom prst="rect">
            <a:avLst/>
          </a:prstGeom>
        </p:spPr>
      </p:pic>
      <p:sp>
        <p:nvSpPr>
          <p:cNvPr id="33" name="Параллелограмм 32"/>
          <p:cNvSpPr/>
          <p:nvPr/>
        </p:nvSpPr>
        <p:spPr>
          <a:xfrm>
            <a:off x="27817069" y="1778315"/>
            <a:ext cx="15235931" cy="2164358"/>
          </a:xfrm>
          <a:prstGeom prst="parallelogram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28818349" y="1929470"/>
            <a:ext cx="41698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chemeClr val="bg1"/>
                </a:solidFill>
              </a:rPr>
              <a:t>9 000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240317" y="1929470"/>
            <a:ext cx="9560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участников мероприятий в рамках профориентации школьников и конкурсного движения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816125" y="6992610"/>
            <a:ext cx="825843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4000" b="1" dirty="0" smtClean="0">
                <a:solidFill>
                  <a:schemeClr val="bg1"/>
                </a:solidFill>
              </a:rPr>
              <a:t>Использование </a:t>
            </a:r>
            <a:r>
              <a:rPr lang="ru-RU" sz="4000" b="1" dirty="0">
                <a:solidFill>
                  <a:schemeClr val="bg1"/>
                </a:solidFill>
              </a:rPr>
              <a:t>БАС предусмотрено </a:t>
            </a:r>
            <a:r>
              <a:rPr lang="ru-RU" sz="4000" b="1" dirty="0" smtClean="0">
                <a:solidFill>
                  <a:schemeClr val="bg1"/>
                </a:solidFill>
              </a:rPr>
              <a:t>в следующих отраслях:</a:t>
            </a:r>
            <a:endParaRPr lang="ru-RU" sz="4000" b="1" dirty="0">
              <a:solidFill>
                <a:schemeClr val="bg1"/>
              </a:solidFill>
            </a:endParaRPr>
          </a:p>
          <a:p>
            <a:pPr marL="1964951" lvl="1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chemeClr val="bg1"/>
                </a:solidFill>
              </a:rPr>
              <a:t>строительство</a:t>
            </a:r>
          </a:p>
          <a:p>
            <a:pPr marL="1964951" lvl="1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chemeClr val="bg1"/>
                </a:solidFill>
              </a:rPr>
              <a:t>лесное хозяйство</a:t>
            </a:r>
          </a:p>
          <a:p>
            <a:pPr marL="1964951" lvl="1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chemeClr val="bg1"/>
                </a:solidFill>
              </a:rPr>
              <a:t>сельское хозяйство</a:t>
            </a:r>
          </a:p>
          <a:p>
            <a:pPr marL="1964951" lvl="1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solidFill>
                  <a:schemeClr val="bg1"/>
                </a:solidFill>
              </a:rPr>
              <a:t>логистика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2" name="Параллелограмм 41"/>
          <p:cNvSpPr/>
          <p:nvPr/>
        </p:nvSpPr>
        <p:spPr>
          <a:xfrm>
            <a:off x="26518524" y="5373313"/>
            <a:ext cx="17448190" cy="847151"/>
          </a:xfrm>
          <a:prstGeom prst="parallelogram">
            <a:avLst/>
          </a:prstGeom>
          <a:solidFill>
            <a:srgbClr val="1B3C9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27334929" y="5446373"/>
            <a:ext cx="15791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РЕГИОНАЛЬНАЯ ПРОГРАММА РАЗВИТИЯ БЕСПИЛОТНОЙ АВИАЦИИ: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34705405" y="7439306"/>
            <a:ext cx="8244593" cy="4711197"/>
            <a:chOff x="34705405" y="7325006"/>
            <a:chExt cx="8244593" cy="4711197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1" cstate="email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25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05405" y="7325006"/>
              <a:ext cx="8244593" cy="4711197"/>
            </a:xfrm>
            <a:prstGeom prst="rect">
              <a:avLst/>
            </a:prstGeom>
          </p:spPr>
        </p:pic>
        <p:sp>
          <p:nvSpPr>
            <p:cNvPr id="44" name="Полилиния 43"/>
            <p:cNvSpPr/>
            <p:nvPr/>
          </p:nvSpPr>
          <p:spPr>
            <a:xfrm>
              <a:off x="41440100" y="8737600"/>
              <a:ext cx="1079500" cy="266700"/>
            </a:xfrm>
            <a:custGeom>
              <a:avLst/>
              <a:gdLst>
                <a:gd name="connsiteX0" fmla="*/ 0 w 1079500"/>
                <a:gd name="connsiteY0" fmla="*/ 0 h 266700"/>
                <a:gd name="connsiteX1" fmla="*/ 1079500 w 1079500"/>
                <a:gd name="connsiteY1" fmla="*/ 127000 h 266700"/>
                <a:gd name="connsiteX2" fmla="*/ 762000 w 1079500"/>
                <a:gd name="connsiteY2" fmla="*/ 254000 h 266700"/>
                <a:gd name="connsiteX3" fmla="*/ 88900 w 1079500"/>
                <a:gd name="connsiteY3" fmla="*/ 266700 h 266700"/>
                <a:gd name="connsiteX4" fmla="*/ 0 w 1079500"/>
                <a:gd name="connsiteY4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500" h="266700">
                  <a:moveTo>
                    <a:pt x="0" y="0"/>
                  </a:moveTo>
                  <a:lnTo>
                    <a:pt x="1079500" y="127000"/>
                  </a:lnTo>
                  <a:lnTo>
                    <a:pt x="762000" y="254000"/>
                  </a:lnTo>
                  <a:lnTo>
                    <a:pt x="88900" y="266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40246300" y="9436100"/>
              <a:ext cx="254000" cy="292100"/>
            </a:xfrm>
            <a:custGeom>
              <a:avLst/>
              <a:gdLst>
                <a:gd name="connsiteX0" fmla="*/ 0 w 254000"/>
                <a:gd name="connsiteY0" fmla="*/ 114300 h 292100"/>
                <a:gd name="connsiteX1" fmla="*/ 101600 w 254000"/>
                <a:gd name="connsiteY1" fmla="*/ 292100 h 292100"/>
                <a:gd name="connsiteX2" fmla="*/ 254000 w 254000"/>
                <a:gd name="connsiteY2" fmla="*/ 228600 h 292100"/>
                <a:gd name="connsiteX3" fmla="*/ 241300 w 254000"/>
                <a:gd name="connsiteY3" fmla="*/ 0 h 292100"/>
                <a:gd name="connsiteX4" fmla="*/ 0 w 254000"/>
                <a:gd name="connsiteY4" fmla="*/ 1143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00" h="292100">
                  <a:moveTo>
                    <a:pt x="0" y="114300"/>
                  </a:moveTo>
                  <a:lnTo>
                    <a:pt x="101600" y="292100"/>
                  </a:lnTo>
                  <a:lnTo>
                    <a:pt x="254000" y="228600"/>
                  </a:lnTo>
                  <a:lnTo>
                    <a:pt x="241300" y="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38020727" y="8398033"/>
              <a:ext cx="139700" cy="1651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38020727" y="8497954"/>
              <a:ext cx="139700" cy="1651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41056027" y="7561997"/>
              <a:ext cx="139700" cy="1651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41084361" y="7731609"/>
              <a:ext cx="139700" cy="1651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42474807" y="8563133"/>
              <a:ext cx="139700" cy="1651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2525249" y="8704181"/>
              <a:ext cx="139700" cy="1651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" name="Номер слайда 9"/>
          <p:cNvSpPr txBox="1">
            <a:spLocks/>
          </p:cNvSpPr>
          <p:nvPr/>
        </p:nvSpPr>
        <p:spPr bwMode="auto">
          <a:xfrm>
            <a:off x="43204444" y="13817416"/>
            <a:ext cx="549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solidFill>
                  <a:srgbClr val="2BB1F6"/>
                </a:solidFill>
                <a:cs typeface="Times New Roman" panose="02020603050405020304" pitchFamily="18" charset="0"/>
              </a:rPr>
              <a:t>7</a:t>
            </a:r>
            <a:endParaRPr lang="ru-RU" altLang="ru-RU" sz="2400" b="1" dirty="0">
              <a:solidFill>
                <a:srgbClr val="2BB1F6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03" b="97877" l="2366" r="98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8421" y="-217817"/>
            <a:ext cx="8718461" cy="58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8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6472" y="3452495"/>
            <a:ext cx="5525586" cy="8702932"/>
          </a:xfrm>
          <a:prstGeom prst="parallelogram">
            <a:avLst>
              <a:gd name="adj" fmla="val 27035"/>
            </a:avLst>
          </a:prstGeom>
        </p:spPr>
      </p:pic>
      <p:cxnSp>
        <p:nvCxnSpPr>
          <p:cNvPr id="59" name="Прямая соединительная линия 58"/>
          <p:cNvCxnSpPr/>
          <p:nvPr/>
        </p:nvCxnSpPr>
        <p:spPr>
          <a:xfrm flipH="1">
            <a:off x="11737996" y="3192190"/>
            <a:ext cx="1512670" cy="8972844"/>
          </a:xfrm>
          <a:prstGeom prst="line">
            <a:avLst/>
          </a:prstGeom>
          <a:ln w="76200">
            <a:solidFill>
              <a:srgbClr val="2BB1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7705516" y="3192529"/>
            <a:ext cx="1512670" cy="8972844"/>
          </a:xfrm>
          <a:prstGeom prst="line">
            <a:avLst/>
          </a:prstGeom>
          <a:ln w="76200">
            <a:solidFill>
              <a:srgbClr val="2BB1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5092" y="3200550"/>
            <a:ext cx="12132684" cy="8954083"/>
          </a:xfrm>
          <a:prstGeom prst="parallelogram">
            <a:avLst>
              <a:gd name="adj" fmla="val 17470"/>
            </a:avLst>
          </a:prstGeom>
        </p:spPr>
      </p:pic>
      <p:cxnSp>
        <p:nvCxnSpPr>
          <p:cNvPr id="58" name="Прямая соединительная линия 57"/>
          <p:cNvCxnSpPr/>
          <p:nvPr/>
        </p:nvCxnSpPr>
        <p:spPr>
          <a:xfrm flipH="1">
            <a:off x="34655091" y="3211592"/>
            <a:ext cx="1512670" cy="8972844"/>
          </a:xfrm>
          <a:prstGeom prst="line">
            <a:avLst/>
          </a:prstGeom>
          <a:ln w="76200">
            <a:solidFill>
              <a:srgbClr val="F748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4985"/>
            <a:ext cx="43726100" cy="12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531" b="1" dirty="0">
                <a:solidFill>
                  <a:srgbClr val="002060"/>
                </a:solidFill>
              </a:rPr>
              <a:t>Год педагога и наставника: продолжение поддержки</a:t>
            </a:r>
          </a:p>
        </p:txBody>
      </p:sp>
      <p:sp>
        <p:nvSpPr>
          <p:cNvPr id="5" name="Прямоугольник 11"/>
          <p:cNvSpPr/>
          <p:nvPr/>
        </p:nvSpPr>
        <p:spPr>
          <a:xfrm>
            <a:off x="1003762" y="4430610"/>
            <a:ext cx="9312940" cy="3181832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Социальные выплаты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молодым специалистам: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сельская местность – 200 тыс. руб. </a:t>
            </a:r>
          </a:p>
          <a:p>
            <a:pPr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</a:t>
            </a: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городская местность – </a:t>
            </a: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150 тыс. руб</a:t>
            </a: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.</a:t>
            </a:r>
          </a:p>
          <a:p>
            <a:pPr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</a:t>
            </a: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</a:t>
            </a:r>
            <a:r>
              <a:rPr lang="ru-RU" altLang="zh-CN" sz="3200" b="1" i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(в районах и округах)</a:t>
            </a:r>
            <a:endParaRPr lang="ru-RU" altLang="zh-CN" sz="3200" b="1" i="1" dirty="0">
              <a:solidFill>
                <a:srgbClr val="002060"/>
              </a:solidFill>
              <a:ea typeface="Verdana" panose="020B0604030504040204" pitchFamily="34" charset="0"/>
              <a:sym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городские округа – 100 тыс. руб.</a:t>
            </a:r>
          </a:p>
        </p:txBody>
      </p:sp>
      <p:sp>
        <p:nvSpPr>
          <p:cNvPr id="6" name="Прямоугольник 14"/>
          <p:cNvSpPr/>
          <p:nvPr/>
        </p:nvSpPr>
        <p:spPr>
          <a:xfrm>
            <a:off x="1003762" y="8007891"/>
            <a:ext cx="6469984" cy="28381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Доплаты к окладу молодым специалистам в течение 3 лет: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1 год – </a:t>
            </a: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6 </a:t>
            </a: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тыс. руб.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2 год – </a:t>
            </a:r>
            <a:r>
              <a:rPr lang="en-US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5</a:t>
            </a: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,2 </a:t>
            </a: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тыс. руб.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3 год – </a:t>
            </a: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3,4 </a:t>
            </a: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тыс. руб.</a:t>
            </a:r>
          </a:p>
        </p:txBody>
      </p:sp>
      <p:sp>
        <p:nvSpPr>
          <p:cNvPr id="7" name="Прямоугольник 20"/>
          <p:cNvSpPr/>
          <p:nvPr/>
        </p:nvSpPr>
        <p:spPr>
          <a:xfrm>
            <a:off x="14152826" y="4472519"/>
            <a:ext cx="7334634" cy="2284150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Премия Губернатора </a:t>
            </a:r>
            <a:b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</a:b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Кировской области «Педагогический талант»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100 тыс. руб. – 20 лауреатов</a:t>
            </a:r>
          </a:p>
        </p:txBody>
      </p:sp>
      <p:sp>
        <p:nvSpPr>
          <p:cNvPr id="8" name="Прямоугольник 20"/>
          <p:cNvSpPr/>
          <p:nvPr/>
        </p:nvSpPr>
        <p:spPr>
          <a:xfrm>
            <a:off x="13409876" y="7938243"/>
            <a:ext cx="5958297" cy="2838148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Премия Правительства Кировской области </a:t>
            </a:r>
            <a:b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</a:b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«За вклад в развитие малой Родины»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50 тыс. руб. – 45 лауреатов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7" b="94248" l="1633" r="89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1" y="8189896"/>
            <a:ext cx="862218" cy="79795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57" b="94894" l="5976" r="9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4" y="4607702"/>
            <a:ext cx="883773" cy="82819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54" b="98556" l="6441" r="92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5456" y="8142165"/>
            <a:ext cx="789133" cy="7398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8200" y="3451701"/>
            <a:ext cx="7286625" cy="8702932"/>
          </a:xfrm>
          <a:prstGeom prst="parallelogram">
            <a:avLst>
              <a:gd name="adj" fmla="val 21078"/>
            </a:avLst>
          </a:prstGeom>
        </p:spPr>
      </p:pic>
      <p:sp>
        <p:nvSpPr>
          <p:cNvPr id="9" name="Стрелка вправо 8"/>
          <p:cNvSpPr/>
          <p:nvPr/>
        </p:nvSpPr>
        <p:spPr>
          <a:xfrm>
            <a:off x="0" y="2479708"/>
            <a:ext cx="43726100" cy="1417502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303"/>
          <a:stretch/>
        </p:blipFill>
        <p:spPr>
          <a:xfrm>
            <a:off x="13208925" y="1474426"/>
            <a:ext cx="3473758" cy="20686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547"/>
          <a:stretch/>
        </p:blipFill>
        <p:spPr>
          <a:xfrm>
            <a:off x="1346662" y="1518003"/>
            <a:ext cx="3465224" cy="202551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511575" y="1812879"/>
            <a:ext cx="3135397" cy="1730153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 smtClean="0">
                <a:solidFill>
                  <a:schemeClr val="bg1"/>
                </a:solidFill>
                <a:ea typeface="Verdana" panose="020B0604030504040204" pitchFamily="34" charset="0"/>
                <a:sym typeface="+mn-lt"/>
              </a:rPr>
              <a:t>Поддержка молодых специалистов</a:t>
            </a:r>
            <a:endParaRPr lang="ru-RU" altLang="zh-CN" sz="3600" b="1" dirty="0">
              <a:solidFill>
                <a:schemeClr val="bg1"/>
              </a:solidFill>
              <a:ea typeface="Verdana" panose="020B0604030504040204" pitchFamily="34" charset="0"/>
              <a:sym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372752" y="1956544"/>
            <a:ext cx="3135397" cy="1176155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 smtClean="0">
                <a:solidFill>
                  <a:schemeClr val="bg1"/>
                </a:solidFill>
                <a:ea typeface="Verdana" panose="020B0604030504040204" pitchFamily="34" charset="0"/>
                <a:sym typeface="+mn-lt"/>
              </a:rPr>
              <a:t>Премии </a:t>
            </a:r>
            <a:br>
              <a:rPr lang="ru-RU" altLang="zh-CN" sz="3600" b="1" dirty="0" smtClean="0">
                <a:solidFill>
                  <a:schemeClr val="bg1"/>
                </a:solidFill>
                <a:ea typeface="Verdana" panose="020B0604030504040204" pitchFamily="34" charset="0"/>
                <a:sym typeface="+mn-lt"/>
              </a:rPr>
            </a:br>
            <a:r>
              <a:rPr lang="ru-RU" altLang="zh-CN" sz="3600" b="1" dirty="0" smtClean="0">
                <a:solidFill>
                  <a:schemeClr val="bg1"/>
                </a:solidFill>
                <a:ea typeface="Verdana" panose="020B0604030504040204" pitchFamily="34" charset="0"/>
                <a:sym typeface="+mn-lt"/>
              </a:rPr>
              <a:t>для педагогов</a:t>
            </a:r>
            <a:endParaRPr lang="ru-RU" altLang="zh-CN" sz="3600" b="1" dirty="0">
              <a:solidFill>
                <a:schemeClr val="bg1"/>
              </a:solidFill>
              <a:ea typeface="Verdana" panose="020B0604030504040204" pitchFamily="34" charset="0"/>
              <a:sym typeface="+mn-lt"/>
            </a:endParaRPr>
          </a:p>
        </p:txBody>
      </p:sp>
      <p:grpSp>
        <p:nvGrpSpPr>
          <p:cNvPr id="24" name="Группа 23"/>
          <p:cNvGrpSpPr/>
          <p:nvPr/>
        </p:nvGrpSpPr>
        <p:grpSpPr>
          <a:xfrm rot="20905842">
            <a:off x="4704525" y="1725830"/>
            <a:ext cx="851079" cy="1056816"/>
            <a:chOff x="14872622" y="6687771"/>
            <a:chExt cx="851079" cy="1056816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22649">
              <a:off x="14976218" y="6687771"/>
              <a:ext cx="747483" cy="1056816"/>
            </a:xfrm>
            <a:prstGeom prst="rect">
              <a:avLst/>
            </a:prstGeom>
          </p:spPr>
        </p:pic>
        <p:sp>
          <p:nvSpPr>
            <p:cNvPr id="26" name="Овал 25"/>
            <p:cNvSpPr/>
            <p:nvPr/>
          </p:nvSpPr>
          <p:spPr>
            <a:xfrm>
              <a:off x="14872622" y="7504644"/>
              <a:ext cx="133852" cy="133852"/>
            </a:xfrm>
            <a:prstGeom prst="ellipse">
              <a:avLst/>
            </a:prstGeom>
            <a:solidFill>
              <a:srgbClr val="F74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54" b="98556" l="6441" r="92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6938" y="4627180"/>
            <a:ext cx="789133" cy="73981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279"/>
          <a:stretch/>
        </p:blipFill>
        <p:spPr>
          <a:xfrm>
            <a:off x="27357076" y="1474176"/>
            <a:ext cx="3465224" cy="2069481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7521990" y="2002078"/>
            <a:ext cx="3135397" cy="1176155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defRPr/>
            </a:pPr>
            <a:r>
              <a:rPr lang="ru-RU" altLang="zh-CN" sz="3600" b="1" dirty="0" smtClean="0">
                <a:solidFill>
                  <a:schemeClr val="bg1"/>
                </a:solidFill>
                <a:ea typeface="Verdana" panose="020B0604030504040204" pitchFamily="34" charset="0"/>
                <a:sym typeface="+mn-lt"/>
              </a:rPr>
              <a:t>Меры поддержки</a:t>
            </a:r>
            <a:endParaRPr lang="ru-RU" altLang="zh-CN" sz="3600" b="1" dirty="0">
              <a:solidFill>
                <a:schemeClr val="bg1"/>
              </a:solidFill>
              <a:ea typeface="Verdana" panose="020B0604030504040204" pitchFamily="34" charset="0"/>
              <a:sym typeface="+mn-lt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26284806" y="2032655"/>
            <a:ext cx="1154727" cy="709874"/>
            <a:chOff x="14753658" y="11184178"/>
            <a:chExt cx="1154727" cy="70987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765" b="94706" l="6475" r="98921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4753658" y="11184178"/>
              <a:ext cx="1154727" cy="709874"/>
            </a:xfrm>
            <a:prstGeom prst="rect">
              <a:avLst/>
            </a:prstGeom>
          </p:spPr>
        </p:pic>
        <p:sp>
          <p:nvSpPr>
            <p:cNvPr id="51" name="Овал 50"/>
            <p:cNvSpPr/>
            <p:nvPr/>
          </p:nvSpPr>
          <p:spPr>
            <a:xfrm>
              <a:off x="15678833" y="11760200"/>
              <a:ext cx="133852" cy="133852"/>
            </a:xfrm>
            <a:prstGeom prst="ellipse">
              <a:avLst/>
            </a:prstGeom>
            <a:solidFill>
              <a:srgbClr val="F74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09981" y="4477295"/>
            <a:ext cx="871653" cy="850394"/>
          </a:xfrm>
          <a:prstGeom prst="rect">
            <a:avLst/>
          </a:prstGeom>
        </p:spPr>
      </p:pic>
      <p:cxnSp>
        <p:nvCxnSpPr>
          <p:cNvPr id="56" name="Прямая соединительная линия 55"/>
          <p:cNvCxnSpPr/>
          <p:nvPr/>
        </p:nvCxnSpPr>
        <p:spPr>
          <a:xfrm flipH="1">
            <a:off x="19906289" y="3186039"/>
            <a:ext cx="1512670" cy="897284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25653545" y="3193659"/>
            <a:ext cx="1512670" cy="897284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7545022" y="12155427"/>
            <a:ext cx="342900" cy="45719"/>
          </a:xfrm>
          <a:prstGeom prst="rect">
            <a:avLst/>
          </a:prstGeom>
          <a:solidFill>
            <a:srgbClr val="1A4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11566546" y="12152334"/>
            <a:ext cx="342900" cy="45719"/>
          </a:xfrm>
          <a:prstGeom prst="rect">
            <a:avLst/>
          </a:prstGeom>
          <a:solidFill>
            <a:srgbClr val="1554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19786186" y="12154121"/>
            <a:ext cx="342900" cy="45719"/>
          </a:xfrm>
          <a:prstGeom prst="rect">
            <a:avLst/>
          </a:prstGeom>
          <a:solidFill>
            <a:srgbClr val="1197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25515856" y="12154564"/>
            <a:ext cx="342900" cy="45719"/>
          </a:xfrm>
          <a:prstGeom prst="rect">
            <a:avLst/>
          </a:prstGeom>
          <a:solidFill>
            <a:srgbClr val="159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34535596" y="12153920"/>
            <a:ext cx="342900" cy="45719"/>
          </a:xfrm>
          <a:prstGeom prst="rect">
            <a:avLst/>
          </a:prstGeom>
          <a:solidFill>
            <a:srgbClr val="1E5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39" b="95397" l="3689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1199" y="9600555"/>
            <a:ext cx="871653" cy="850394"/>
          </a:xfrm>
          <a:prstGeom prst="rect">
            <a:avLst/>
          </a:prstGeom>
        </p:spPr>
      </p:pic>
      <p:sp>
        <p:nvSpPr>
          <p:cNvPr id="46" name="Номер слайда 9"/>
          <p:cNvSpPr txBox="1">
            <a:spLocks/>
          </p:cNvSpPr>
          <p:nvPr/>
        </p:nvSpPr>
        <p:spPr bwMode="auto">
          <a:xfrm>
            <a:off x="43204444" y="13817416"/>
            <a:ext cx="549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solidFill>
                  <a:srgbClr val="2BB1F6"/>
                </a:solidFill>
                <a:cs typeface="Times New Roman" panose="02020603050405020304" pitchFamily="18" charset="0"/>
              </a:rPr>
              <a:t>8</a:t>
            </a:r>
            <a:endParaRPr lang="ru-RU" altLang="ru-RU" sz="2400" b="1" dirty="0">
              <a:solidFill>
                <a:srgbClr val="2BB1F6"/>
              </a:solidFill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20"/>
          <p:cNvSpPr/>
          <p:nvPr/>
        </p:nvSpPr>
        <p:spPr>
          <a:xfrm>
            <a:off x="27439533" y="9557778"/>
            <a:ext cx="6568925" cy="1730153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Предоставление служебного жилья для педагогов в районах Кировской области</a:t>
            </a:r>
            <a:endParaRPr lang="ru-RU" altLang="zh-CN" sz="3600" b="1" dirty="0">
              <a:solidFill>
                <a:srgbClr val="002060"/>
              </a:solidFill>
              <a:ea typeface="Verdana" panose="020B0604030504040204" pitchFamily="34" charset="0"/>
              <a:sym typeface="+mn-lt"/>
            </a:endParaRPr>
          </a:p>
        </p:txBody>
      </p:sp>
      <p:sp>
        <p:nvSpPr>
          <p:cNvPr id="54" name="Прямоугольник 20"/>
          <p:cNvSpPr/>
          <p:nvPr/>
        </p:nvSpPr>
        <p:spPr>
          <a:xfrm>
            <a:off x="28081634" y="4408607"/>
            <a:ext cx="6513404" cy="3946144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С 1 марта 2025 года увеличена зарплата для педагогических работников: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школ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детских садов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колледжей и техникумов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 организаций </a:t>
            </a:r>
            <a:r>
              <a:rPr lang="ru-RU" altLang="zh-CN" sz="3600" b="1" dirty="0" err="1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доп.образования</a:t>
            </a:r>
            <a:endParaRPr lang="ru-RU" altLang="zh-CN" sz="3600" b="1" dirty="0">
              <a:solidFill>
                <a:srgbClr val="002060"/>
              </a:solidFill>
              <a:ea typeface="Verdan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297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441" y="4316039"/>
            <a:ext cx="8000054" cy="31060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296" y="7205184"/>
            <a:ext cx="8025479" cy="4957319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/>
        </p:nvCxnSpPr>
        <p:spPr>
          <a:xfrm flipH="1">
            <a:off x="9638577" y="4316039"/>
            <a:ext cx="7979649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6" y="0"/>
            <a:ext cx="9601200" cy="8458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6" y="4343400"/>
            <a:ext cx="9601200" cy="776287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9605296" y="-28575"/>
            <a:ext cx="0" cy="12192000"/>
          </a:xfrm>
          <a:prstGeom prst="line">
            <a:avLst/>
          </a:prstGeom>
          <a:ln w="76200">
            <a:solidFill>
              <a:srgbClr val="F748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732310" y="538214"/>
            <a:ext cx="8025479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4000" b="1" dirty="0" smtClean="0">
                <a:solidFill>
                  <a:srgbClr val="002060"/>
                </a:solidFill>
              </a:rPr>
              <a:t>НОВЫЕ ВИЗУАЛЬНЫЕ РЕШЕНИЯ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11"/>
          <p:cNvSpPr/>
          <p:nvPr/>
        </p:nvSpPr>
        <p:spPr>
          <a:xfrm>
            <a:off x="23540248" y="949714"/>
            <a:ext cx="7217542" cy="2284150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Видео-</a:t>
            </a:r>
            <a:r>
              <a:rPr lang="ru-RU" altLang="zh-CN" sz="3600" b="1" dirty="0" err="1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инфографика</a:t>
            </a:r>
            <a:endParaRPr lang="ru-RU" altLang="zh-CN" sz="3600" b="1" dirty="0" smtClean="0">
              <a:solidFill>
                <a:srgbClr val="002060"/>
              </a:solidFill>
              <a:ea typeface="Verdana" panose="020B0604030504040204" pitchFamily="34" charset="0"/>
              <a:sym typeface="+mn-lt"/>
            </a:endParaRP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Анимация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3</a:t>
            </a:r>
            <a:r>
              <a:rPr lang="en-US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D</a:t>
            </a: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моделирование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Цифровые реконструкции</a:t>
            </a:r>
            <a:endParaRPr lang="ru-RU" altLang="zh-CN" sz="3600" b="1" dirty="0">
              <a:solidFill>
                <a:srgbClr val="002060"/>
              </a:solidFill>
              <a:ea typeface="Verdana" panose="020B0604030504040204" pitchFamily="34" charset="0"/>
              <a:sym typeface="+mn-lt"/>
            </a:endParaRPr>
          </a:p>
        </p:txBody>
      </p:sp>
      <p:grpSp>
        <p:nvGrpSpPr>
          <p:cNvPr id="12" name="Группа 11"/>
          <p:cNvGrpSpPr/>
          <p:nvPr/>
        </p:nvGrpSpPr>
        <p:grpSpPr>
          <a:xfrm rot="5178702">
            <a:off x="9564085" y="287751"/>
            <a:ext cx="1774133" cy="1295839"/>
            <a:chOff x="1266216" y="11938524"/>
            <a:chExt cx="1774133" cy="129583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06" b="97480" l="7143" r="99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9302" y="11938524"/>
              <a:ext cx="1281047" cy="1260712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 rot="17654252" flipH="1">
              <a:off x="1098587" y="12203989"/>
              <a:ext cx="1198003" cy="862745"/>
              <a:chOff x="14753658" y="11184178"/>
              <a:chExt cx="1154727" cy="862745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765" b="94706" l="6574" r="98962"/>
                        </a14:imgEffect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232954" flipH="1">
                <a:off x="14753658" y="11184178"/>
                <a:ext cx="1154727" cy="709874"/>
              </a:xfrm>
              <a:prstGeom prst="rect">
                <a:avLst/>
              </a:prstGeom>
            </p:spPr>
          </p:pic>
          <p:sp>
            <p:nvSpPr>
              <p:cNvPr id="16" name="Овал 15"/>
              <p:cNvSpPr/>
              <p:nvPr/>
            </p:nvSpPr>
            <p:spPr>
              <a:xfrm>
                <a:off x="15574891" y="11913071"/>
                <a:ext cx="133852" cy="133852"/>
              </a:xfrm>
              <a:prstGeom prst="ellipse">
                <a:avLst/>
              </a:prstGeom>
              <a:solidFill>
                <a:srgbClr val="F748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Прямоугольник 16"/>
          <p:cNvSpPr/>
          <p:nvPr/>
        </p:nvSpPr>
        <p:spPr>
          <a:xfrm>
            <a:off x="9677364" y="-32241"/>
            <a:ext cx="2859228" cy="242562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494077" y="978709"/>
            <a:ext cx="23588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 smtClean="0">
                <a:solidFill>
                  <a:srgbClr val="F74803"/>
                </a:solidFill>
              </a:rPr>
              <a:t>26</a:t>
            </a:r>
            <a:endParaRPr lang="ru-RU" sz="13800" b="1" dirty="0">
              <a:solidFill>
                <a:srgbClr val="F7480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17435" y="1897314"/>
            <a:ext cx="2211795" cy="101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000" b="1" dirty="0">
                <a:solidFill>
                  <a:srgbClr val="002060"/>
                </a:solidFill>
              </a:rPr>
              <a:t>г</a:t>
            </a:r>
            <a:r>
              <a:rPr lang="ru-RU" sz="4000" b="1" dirty="0" smtClean="0">
                <a:solidFill>
                  <a:srgbClr val="002060"/>
                </a:solidFill>
              </a:rPr>
              <a:t>ородов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России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454609" y="-6535282"/>
            <a:ext cx="8367957" cy="47944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11"/>
          <p:cNvSpPr/>
          <p:nvPr/>
        </p:nvSpPr>
        <p:spPr>
          <a:xfrm>
            <a:off x="32787266" y="7987770"/>
            <a:ext cx="9645446" cy="3392146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Нужно, чтобы наши юные посетители ощутили, что то, что они видят в исторических парках, это не только «дела давно минувших дней, преданья старины глубокой», но и то, что события истории могут вдруг </a:t>
            </a:r>
            <a:r>
              <a:rPr lang="ru-RU" altLang="zh-CN" sz="3600" b="1" dirty="0" err="1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спроецироваться</a:t>
            </a: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 на наше время, на каждого человека</a:t>
            </a:r>
            <a:endParaRPr lang="ru-RU" altLang="zh-CN" sz="3600" b="1" dirty="0">
              <a:solidFill>
                <a:srgbClr val="002060"/>
              </a:solidFill>
              <a:ea typeface="Verdana" panose="020B0604030504040204" pitchFamily="34" charset="0"/>
              <a:sym typeface="+mn-lt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649158" y="-32240"/>
            <a:ext cx="4567791" cy="1219474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216949" y="3549159"/>
            <a:ext cx="9237660" cy="8603819"/>
          </a:xfrm>
          <a:prstGeom prst="rect">
            <a:avLst/>
          </a:prstGeom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17630775" y="-29497"/>
            <a:ext cx="0" cy="121920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1"/>
          <p:cNvSpPr/>
          <p:nvPr/>
        </p:nvSpPr>
        <p:spPr>
          <a:xfrm>
            <a:off x="31676249" y="-5557156"/>
            <a:ext cx="7924676" cy="2838148"/>
          </a:xfrm>
          <a:prstGeom prst="rect">
            <a:avLst/>
          </a:prstGeom>
          <a:noFill/>
          <a:ln w="9525">
            <a:noFill/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3600" b="1" dirty="0" smtClean="0">
                <a:solidFill>
                  <a:srgbClr val="002060"/>
                </a:solidFill>
                <a:ea typeface="Verdana" panose="020B0604030504040204" pitchFamily="34" charset="0"/>
                <a:sym typeface="+mn-lt"/>
              </a:rPr>
              <a:t>«Создатели парка сделали все, чтобы российская история перешла из категории черно-белого учебника в яркое, увлекательное и вместе с тем объективное повествование»</a:t>
            </a:r>
            <a:endParaRPr lang="ru-RU" altLang="zh-CN" sz="3600" b="1" dirty="0">
              <a:solidFill>
                <a:srgbClr val="002060"/>
              </a:solidFill>
              <a:ea typeface="Verdana" panose="020B0604030504040204" pitchFamily="34" charset="0"/>
              <a:sym typeface="+mn-lt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8105" y="-38100"/>
            <a:ext cx="12283769" cy="6895178"/>
          </a:xfrm>
          <a:prstGeom prst="rect">
            <a:avLst/>
          </a:prstGeom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31437464" y="-35416"/>
            <a:ext cx="0" cy="121920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31437465" y="6865494"/>
            <a:ext cx="12314409" cy="1650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22177259" y="-28575"/>
            <a:ext cx="0" cy="121920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22203453" y="3550268"/>
            <a:ext cx="9251156" cy="841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Номер слайда 9"/>
          <p:cNvSpPr txBox="1">
            <a:spLocks/>
          </p:cNvSpPr>
          <p:nvPr/>
        </p:nvSpPr>
        <p:spPr bwMode="auto">
          <a:xfrm>
            <a:off x="43204444" y="13817416"/>
            <a:ext cx="549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/>
            <a:r>
              <a:rPr lang="ru-RU" altLang="ru-RU" sz="2400" b="1" dirty="0" smtClean="0">
                <a:solidFill>
                  <a:srgbClr val="2BB1F6"/>
                </a:solidFill>
                <a:cs typeface="Times New Roman" panose="02020603050405020304" pitchFamily="18" charset="0"/>
              </a:rPr>
              <a:t>9</a:t>
            </a:r>
            <a:endParaRPr lang="ru-RU" altLang="ru-RU" sz="2400" b="1" dirty="0">
              <a:solidFill>
                <a:srgbClr val="2BB1F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3477</TotalTime>
  <Words>1093</Words>
  <Application>Microsoft Office PowerPoint</Application>
  <PresentationFormat>Произвольный</PresentationFormat>
  <Paragraphs>216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宋体</vt:lpstr>
      <vt:lpstr>Arial</vt:lpstr>
      <vt:lpstr>Calibri</vt:lpstr>
      <vt:lpstr>Calibri Light</vt:lpstr>
      <vt:lpstr>DejaVu Sans</vt:lpstr>
      <vt:lpstr>Roboto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Судницына Виктория Михайловна</dc:creator>
  <cp:lastModifiedBy>Владыкина Екатерина Николаевна</cp:lastModifiedBy>
  <cp:revision>307</cp:revision>
  <cp:lastPrinted>2025-08-22T12:11:38Z</cp:lastPrinted>
  <dcterms:created xsi:type="dcterms:W3CDTF">2025-08-04T05:53:10Z</dcterms:created>
  <dcterms:modified xsi:type="dcterms:W3CDTF">2025-08-27T10:41:38Z</dcterms:modified>
</cp:coreProperties>
</file>