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81" r:id="rId3"/>
    <p:sldId id="283" r:id="rId4"/>
    <p:sldId id="284" r:id="rId5"/>
    <p:sldId id="292" r:id="rId6"/>
    <p:sldId id="287" r:id="rId7"/>
    <p:sldId id="285" r:id="rId8"/>
    <p:sldId id="286" r:id="rId9"/>
    <p:sldId id="290" r:id="rId10"/>
    <p:sldId id="280" r:id="rId11"/>
  </p:sldIdLst>
  <p:sldSz cx="43726100" cy="14346238"/>
  <p:notesSz cx="6797675" cy="9928225"/>
  <p:defaultTextStyle>
    <a:defPPr>
      <a:defRPr lang="ru-RU"/>
    </a:defPPr>
    <a:lvl1pPr marL="0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1pPr>
    <a:lvl2pPr marL="1393451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2pPr>
    <a:lvl3pPr marL="2786899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3pPr>
    <a:lvl4pPr marL="4180350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4pPr>
    <a:lvl5pPr marL="5573798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5pPr>
    <a:lvl6pPr marL="6967249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6pPr>
    <a:lvl7pPr marL="8360697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7pPr>
    <a:lvl8pPr marL="9754148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8pPr>
    <a:lvl9pPr marL="11147596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18">
          <p15:clr>
            <a:srgbClr val="A4A3A4"/>
          </p15:clr>
        </p15:guide>
        <p15:guide id="2" pos="137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C9B"/>
    <a:srgbClr val="2BB1F6"/>
    <a:srgbClr val="CD3F54"/>
    <a:srgbClr val="FFCCCC"/>
    <a:srgbClr val="FAECEE"/>
    <a:srgbClr val="FFFFFF"/>
    <a:srgbClr val="FEFEFE"/>
    <a:srgbClr val="77B1A0"/>
    <a:srgbClr val="3D9261"/>
    <a:srgbClr val="FB3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00" autoAdjust="0"/>
  </p:normalViewPr>
  <p:slideViewPr>
    <p:cSldViewPr snapToGrid="0">
      <p:cViewPr varScale="1">
        <p:scale>
          <a:sx n="34" d="100"/>
          <a:sy n="34" d="100"/>
        </p:scale>
        <p:origin x="126" y="900"/>
      </p:cViewPr>
      <p:guideLst>
        <p:guide orient="horz" pos="4518"/>
        <p:guide pos="1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0101778021691556E-2"/>
          <c:w val="1"/>
          <c:h val="0.90020064365979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2023/24 учебный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3600" b="1" kern="1200">
                    <a:solidFill>
                      <a:srgbClr val="1B3C9B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Базовый уровень</c:v>
                </c:pt>
                <c:pt idx="1">
                  <c:v>Основной уровень</c:v>
                </c:pt>
                <c:pt idx="2">
                  <c:v>Продвинутый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0.88700000000000068</c:v>
                </c:pt>
                <c:pt idx="1">
                  <c:v>0.10400000000000002</c:v>
                </c:pt>
                <c:pt idx="2">
                  <c:v>9.0000000000000167E-3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5-4F4A-8D16-89FD6BD429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2024/25 учебный год</c:v>
                </c:pt>
              </c:strCache>
            </c:strRef>
          </c:tx>
          <c:spPr>
            <a:solidFill>
              <a:srgbClr val="CD3F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3600" b="1" i="0" u="none" strike="noStrike" kern="1200" baseline="0">
                    <a:solidFill>
                      <a:srgbClr val="1B3C9B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Базовый уровень</c:v>
                </c:pt>
                <c:pt idx="1">
                  <c:v>Основной уровень</c:v>
                </c:pt>
                <c:pt idx="2">
                  <c:v>Продвинутый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0.41200000000000031</c:v>
                </c:pt>
                <c:pt idx="1">
                  <c:v>0.47600000000000031</c:v>
                </c:pt>
                <c:pt idx="2">
                  <c:v>0.11200000000000007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5-4F4A-8D16-89FD6BD429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2025/26 учебный год</c:v>
                </c:pt>
              </c:strCache>
            </c:strRef>
          </c:tx>
          <c:spPr>
            <a:solidFill>
              <a:srgbClr val="1B3C9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3600" b="1" i="0" u="none" strike="noStrike" kern="1200" baseline="0">
                    <a:solidFill>
                      <a:srgbClr val="1B3C9B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Базовый уровень</c:v>
                </c:pt>
                <c:pt idx="1">
                  <c:v>Основной уровень</c:v>
                </c:pt>
                <c:pt idx="2">
                  <c:v>Продвинутый уровень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0.25700000000000001</c:v>
                </c:pt>
                <c:pt idx="1">
                  <c:v>0.62800000000000089</c:v>
                </c:pt>
                <c:pt idx="2">
                  <c:v>0.11500000000000009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55-4F4A-8D16-89FD6BD42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18592"/>
        <c:axId val="168363136"/>
      </c:barChart>
      <c:catAx>
        <c:axId val="15151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>
                <a:solidFill>
                  <a:srgbClr val="1B3C9B"/>
                </a:solidFill>
              </a:defRPr>
            </a:pPr>
            <a:endParaRPr lang="ru-RU"/>
          </a:p>
        </c:txPr>
        <c:crossAx val="168363136"/>
        <c:crosses val="autoZero"/>
        <c:auto val="1"/>
        <c:lblAlgn val="ctr"/>
        <c:lblOffset val="100"/>
        <c:noMultiLvlLbl val="0"/>
      </c:catAx>
      <c:valAx>
        <c:axId val="168363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5151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84202458140556"/>
          <c:y val="0.32012767772833556"/>
          <c:w val="0.23519784123000134"/>
          <c:h val="0.15479732783329275"/>
        </c:manualLayout>
      </c:layout>
      <c:overlay val="0"/>
      <c:txPr>
        <a:bodyPr/>
        <a:lstStyle/>
        <a:p>
          <a:pPr>
            <a:defRPr sz="2000">
              <a:solidFill>
                <a:srgbClr val="1B3C9B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759281925744592E-3"/>
          <c:y val="0"/>
          <c:w val="0.94591541549848757"/>
          <c:h val="0.83848012721607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 класс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1B3C9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 детстве</c:v>
                </c:pt>
                <c:pt idx="1">
                  <c:v>в 8-9  классе </c:v>
                </c:pt>
                <c:pt idx="2">
                  <c:v>в 10-11 классе </c:v>
                </c:pt>
                <c:pt idx="3">
                  <c:v>определюсь перед поступлением</c:v>
                </c:pt>
                <c:pt idx="4">
                  <c:v>еще не сделал(а) выбор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0.16</c:v>
                </c:pt>
                <c:pt idx="1">
                  <c:v>0.35000000000000031</c:v>
                </c:pt>
                <c:pt idx="2">
                  <c:v>2.0000000000000011E-2</c:v>
                </c:pt>
                <c:pt idx="3">
                  <c:v>6.0000000000000032E-2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D8-4D6A-B21A-48EEC8ACAE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класс</c:v>
                </c:pt>
              </c:strCache>
            </c:strRef>
          </c:tx>
          <c:spPr>
            <a:solidFill>
              <a:srgbClr val="CD3F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1B3C9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 детстве</c:v>
                </c:pt>
                <c:pt idx="1">
                  <c:v>в 8-9  классе </c:v>
                </c:pt>
                <c:pt idx="2">
                  <c:v>в 10-11 классе </c:v>
                </c:pt>
                <c:pt idx="3">
                  <c:v>определюсь перед поступлением</c:v>
                </c:pt>
                <c:pt idx="4">
                  <c:v>еще не сделал(а) выбор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0.16</c:v>
                </c:pt>
                <c:pt idx="1">
                  <c:v>0.53</c:v>
                </c:pt>
                <c:pt idx="2">
                  <c:v>2.0000000000000011E-2</c:v>
                </c:pt>
                <c:pt idx="3">
                  <c:v>0.05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D8-4D6A-B21A-48EEC8ACAE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 класс</c:v>
                </c:pt>
              </c:strCache>
            </c:strRef>
          </c:tx>
          <c:spPr>
            <a:solidFill>
              <a:srgbClr val="1B3C9B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1B3C9B"/>
              </a:solidFill>
              <a:ln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7D8-4D6A-B21A-48EEC8ACAE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1B3C9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 детстве</c:v>
                </c:pt>
                <c:pt idx="1">
                  <c:v>в 8-9  классе </c:v>
                </c:pt>
                <c:pt idx="2">
                  <c:v>в 10-11 классе </c:v>
                </c:pt>
                <c:pt idx="3">
                  <c:v>определюсь перед поступлением</c:v>
                </c:pt>
                <c:pt idx="4">
                  <c:v>еще не сделал(а) выбор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0.15000000000000016</c:v>
                </c:pt>
                <c:pt idx="1">
                  <c:v>0.34</c:v>
                </c:pt>
                <c:pt idx="2">
                  <c:v>0.23</c:v>
                </c:pt>
                <c:pt idx="3">
                  <c:v>7.0000000000000021E-2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D8-4D6A-B21A-48EEC8ACAEF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11 класс</c:v>
                </c:pt>
              </c:strCache>
            </c:strRef>
          </c:tx>
          <c:spPr>
            <a:solidFill>
              <a:srgbClr val="2BB1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1B3C9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 детстве</c:v>
                </c:pt>
                <c:pt idx="1">
                  <c:v>в 8-9  классе </c:v>
                </c:pt>
                <c:pt idx="2">
                  <c:v>в 10-11 классе </c:v>
                </c:pt>
                <c:pt idx="3">
                  <c:v>определюсь перед поступлением</c:v>
                </c:pt>
                <c:pt idx="4">
                  <c:v>еще не сделал(а) выбор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</c:v>
                </c:pt>
                <c:pt idx="1">
                  <c:v>0.28000000000000008</c:v>
                </c:pt>
                <c:pt idx="2">
                  <c:v>0.3900000000000004</c:v>
                </c:pt>
                <c:pt idx="3">
                  <c:v>8.0000000000000043E-2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D8-4D6A-B21A-48EEC8ACA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833472"/>
        <c:axId val="177835008"/>
      </c:barChart>
      <c:catAx>
        <c:axId val="17783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rgbClr val="1B3C9B"/>
                </a:solidFill>
              </a:defRPr>
            </a:pPr>
            <a:endParaRPr lang="ru-RU"/>
          </a:p>
        </c:txPr>
        <c:crossAx val="177835008"/>
        <c:crosses val="autoZero"/>
        <c:auto val="1"/>
        <c:lblAlgn val="ctr"/>
        <c:lblOffset val="100"/>
        <c:noMultiLvlLbl val="0"/>
      </c:catAx>
      <c:valAx>
        <c:axId val="1778350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77833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553637372488753"/>
          <c:y val="1.8723861009911094E-2"/>
          <c:w val="0.14520905817005444"/>
          <c:h val="0.23806817433519051"/>
        </c:manualLayout>
      </c:layout>
      <c:overlay val="0"/>
      <c:txPr>
        <a:bodyPr/>
        <a:lstStyle/>
        <a:p>
          <a:pPr>
            <a:defRPr sz="2400">
              <a:solidFill>
                <a:srgbClr val="1B3C9B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725021694803113E-4"/>
          <c:y val="3.8574175556852996E-2"/>
          <c:w val="0.88976250179680805"/>
          <c:h val="0.8037878385789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D3F54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3200" b="1">
                      <a:solidFill>
                        <a:srgbClr val="1B3C9B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EA1-403B-AB84-6C54DE1F9D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участников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A1-403B-AB84-6C54DE1F9D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</c:v>
                </c:pt>
              </c:strCache>
            </c:strRef>
          </c:tx>
          <c:spPr>
            <a:solidFill>
              <a:srgbClr val="1B3C9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1B3C9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участников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A1-403B-AB84-6C54DE1F9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519680"/>
        <c:axId val="328521216"/>
      </c:barChart>
      <c:catAx>
        <c:axId val="3285196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28521216"/>
        <c:crosses val="autoZero"/>
        <c:auto val="1"/>
        <c:lblAlgn val="ctr"/>
        <c:lblOffset val="100"/>
        <c:noMultiLvlLbl val="0"/>
      </c:catAx>
      <c:valAx>
        <c:axId val="328521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851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C7027-2C3C-4048-93E2-522170EDB8E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4B4426-FBF1-4115-A6E1-0BD1BE3ABA66}">
      <dgm:prSet phldrT="[Текст]" custT="1"/>
      <dgm:spPr>
        <a:solidFill>
          <a:srgbClr val="CD3F54"/>
        </a:solidFill>
        <a:ln>
          <a:noFill/>
        </a:ln>
      </dgm:spPr>
      <dgm:t>
        <a:bodyPr/>
        <a:lstStyle/>
        <a:p>
          <a:endParaRPr lang="ru-RU" sz="2400" b="1" i="0" dirty="0">
            <a:latin typeface="+mn-lt"/>
            <a:ea typeface="Verdana" panose="020B0604030504040204" pitchFamily="34" charset="0"/>
          </a:endParaRPr>
        </a:p>
      </dgm:t>
    </dgm:pt>
    <dgm:pt modelId="{9E95E69C-6349-450E-B04F-724D61ADCA3C}" type="parTrans" cxnId="{DB247443-3DD5-4235-AEA4-32396D66062C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C688D8F-3B9B-4A3C-9CC5-0CC90F627D60}" type="sibTrans" cxnId="{DB247443-3DD5-4235-AEA4-32396D66062C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CA46105-6058-4120-8125-7E8912076465}">
      <dgm:prSet phldrT="[Текст]"/>
      <dgm:spPr>
        <a:noFill/>
        <a:ln w="38100">
          <a:solidFill>
            <a:srgbClr val="1B3C9B">
              <a:alpha val="90000"/>
            </a:srgbClr>
          </a:solidFill>
        </a:ln>
      </dgm:spPr>
      <dgm:t>
        <a:bodyPr/>
        <a:lstStyle/>
        <a:p>
          <a:pPr algn="just"/>
          <a:r>
            <a:rPr lang="ru-RU" b="1" i="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52,6% </a:t>
          </a:r>
        </a:p>
      </dgm:t>
    </dgm:pt>
    <dgm:pt modelId="{9C77AB03-FCB0-4B04-83AB-9AAB9DB5CDAC}" type="parTrans" cxnId="{C86114FB-4596-4903-905A-F5D100CAAA5B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7F3772D-34CF-4E71-BD11-AE3F489ABD16}" type="sibTrans" cxnId="{C86114FB-4596-4903-905A-F5D100CAAA5B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6D14B2-8C6A-4320-B5B9-708143D052DD}">
      <dgm:prSet phldrT="[Текст]"/>
      <dgm:spPr>
        <a:noFill/>
        <a:ln w="38100">
          <a:solidFill>
            <a:srgbClr val="1B3C9B">
              <a:alpha val="90000"/>
            </a:srgbClr>
          </a:solidFill>
        </a:ln>
      </dgm:spPr>
      <dgm:t>
        <a:bodyPr/>
        <a:lstStyle/>
        <a:p>
          <a:r>
            <a:rPr lang="ru-RU" b="1" i="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64%</a:t>
          </a:r>
        </a:p>
      </dgm:t>
    </dgm:pt>
    <dgm:pt modelId="{E9CC55E6-EFD0-4ED1-8AAE-85F42462DA02}" type="parTrans" cxnId="{AE9EEFB8-084A-4229-8693-FFC1FBD749CD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5133D93-BE80-4CE9-AA3D-6BC216791084}" type="sibTrans" cxnId="{AE9EEFB8-084A-4229-8693-FFC1FBD749CD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640E573-F571-4000-B7C4-40356B79D2A4}">
      <dgm:prSet phldrT="[Текст]" custT="1"/>
      <dgm:spPr>
        <a:solidFill>
          <a:srgbClr val="CD3F54"/>
        </a:solidFill>
        <a:ln>
          <a:noFill/>
        </a:ln>
      </dgm:spPr>
      <dgm:t>
        <a:bodyPr/>
        <a:lstStyle/>
        <a:p>
          <a:endParaRPr lang="ru-RU" sz="2400" b="1" i="0" dirty="0">
            <a:latin typeface="+mn-lt"/>
            <a:ea typeface="Verdana" panose="020B0604030504040204" pitchFamily="34" charset="0"/>
          </a:endParaRPr>
        </a:p>
      </dgm:t>
    </dgm:pt>
    <dgm:pt modelId="{8FBA2233-1808-48E9-B342-B144942FF1F8}" type="parTrans" cxnId="{FBCB7D3D-E0E8-453A-B602-90D543C018A9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A3C14C-8018-4FF3-A01C-208F603E6458}" type="sibTrans" cxnId="{FBCB7D3D-E0E8-453A-B602-90D543C018A9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FA7D095-9629-49A9-A073-BFB35054666E}">
      <dgm:prSet phldrT="[Текст]"/>
      <dgm:spPr>
        <a:noFill/>
        <a:ln w="38100">
          <a:solidFill>
            <a:srgbClr val="1B3C9B">
              <a:alpha val="90000"/>
            </a:srgbClr>
          </a:solidFill>
        </a:ln>
      </dgm:spPr>
      <dgm:t>
        <a:bodyPr/>
        <a:lstStyle/>
        <a:p>
          <a:r>
            <a:rPr lang="ru-RU" b="1" i="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22,9%</a:t>
          </a:r>
          <a:r>
            <a:rPr lang="ru-RU" i="0" dirty="0">
              <a:solidFill>
                <a:srgbClr val="1B3C9B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64667C05-6805-44C8-8598-92E12E48D54E}" type="parTrans" cxnId="{CC4D4305-8FAA-405E-89B3-A644512B45D6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A489022-0F2A-415D-B86E-C8155F4D0C57}" type="sibTrans" cxnId="{CC4D4305-8FAA-405E-89B3-A644512B45D6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A517642-E13A-4339-9FD1-BC71D939BAAD}">
      <dgm:prSet phldrT="[Текст]"/>
      <dgm:spPr>
        <a:noFill/>
        <a:ln w="38100">
          <a:solidFill>
            <a:srgbClr val="1B3C9B">
              <a:alpha val="90000"/>
            </a:srgbClr>
          </a:solidFill>
        </a:ln>
      </dgm:spPr>
      <dgm:t>
        <a:bodyPr/>
        <a:lstStyle/>
        <a:p>
          <a:r>
            <a:rPr lang="ru-RU" b="1" i="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100%</a:t>
          </a:r>
        </a:p>
      </dgm:t>
    </dgm:pt>
    <dgm:pt modelId="{E5181652-5C0F-4EEB-AE21-3C878871E61A}" type="parTrans" cxnId="{C516D7AF-E7FE-40F6-A957-6C34E25CCF33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A1B8625-88C8-44B6-9A8C-49C95D61F4A2}" type="sibTrans" cxnId="{C516D7AF-E7FE-40F6-A957-6C34E25CCF33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71B0E55-DB1C-43B7-BD26-94B3A6B93F49}">
      <dgm:prSet phldrT="[Текст]" custT="1"/>
      <dgm:spPr>
        <a:solidFill>
          <a:srgbClr val="CD3F54"/>
        </a:solidFill>
        <a:ln>
          <a:noFill/>
        </a:ln>
      </dgm:spPr>
      <dgm:t>
        <a:bodyPr/>
        <a:lstStyle/>
        <a:p>
          <a:endParaRPr lang="ru-RU" sz="2400" b="1" i="0" dirty="0">
            <a:latin typeface="+mn-lt"/>
            <a:ea typeface="Verdana" panose="020B0604030504040204" pitchFamily="34" charset="0"/>
          </a:endParaRPr>
        </a:p>
      </dgm:t>
    </dgm:pt>
    <dgm:pt modelId="{CB3998EE-A153-4551-A066-FF9CA687D1EE}" type="parTrans" cxnId="{1DA1F5E4-47AD-48F3-BEF0-F78845F81712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3867E31-7792-49F4-87AF-B7DF26EF8A21}" type="sibTrans" cxnId="{1DA1F5E4-47AD-48F3-BEF0-F78845F81712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8F2D2C0-AAE9-417A-B4FC-B6F37B3BAB79}">
      <dgm:prSet phldrT="[Текст]"/>
      <dgm:spPr>
        <a:noFill/>
        <a:ln w="38100">
          <a:solidFill>
            <a:srgbClr val="1B3C9B">
              <a:alpha val="90000"/>
            </a:srgbClr>
          </a:solidFill>
        </a:ln>
      </dgm:spPr>
      <dgm:t>
        <a:bodyPr/>
        <a:lstStyle/>
        <a:p>
          <a:pPr>
            <a:lnSpc>
              <a:spcPts val="3000"/>
            </a:lnSpc>
          </a:pPr>
          <a:r>
            <a:rPr lang="ru-RU" b="1" i="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4 627 чел. </a:t>
          </a:r>
        </a:p>
      </dgm:t>
    </dgm:pt>
    <dgm:pt modelId="{A459301B-39C6-43AE-BA84-5AD5D5FFA8D4}" type="parTrans" cxnId="{54BB80DB-C8FD-4BCF-80D9-95CE46B28149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A306711-A8A9-489A-AF85-2EE10325DB43}" type="sibTrans" cxnId="{54BB80DB-C8FD-4BCF-80D9-95CE46B28149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CC99F7D-2805-4CB9-95D8-A332F7245890}">
      <dgm:prSet phldrT="[Текст]"/>
      <dgm:spPr>
        <a:noFill/>
        <a:ln w="38100">
          <a:solidFill>
            <a:srgbClr val="1B3C9B">
              <a:alpha val="90000"/>
            </a:srgbClr>
          </a:solidFill>
        </a:ln>
      </dgm:spPr>
      <dgm:t>
        <a:bodyPr/>
        <a:lstStyle/>
        <a:p>
          <a:pPr>
            <a:lnSpc>
              <a:spcPts val="3000"/>
            </a:lnSpc>
          </a:pPr>
          <a:r>
            <a:rPr lang="ru-RU" b="1" i="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8 080 чел. </a:t>
          </a:r>
        </a:p>
      </dgm:t>
    </dgm:pt>
    <dgm:pt modelId="{0B6605BD-E750-43FF-8339-25410D28576B}" type="parTrans" cxnId="{E1F5F7FD-9EE1-45D6-BF33-48F7DFB61DA8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767A6D6-D188-46A5-9B14-F04028C9B3AA}" type="sibTrans" cxnId="{E1F5F7FD-9EE1-45D6-BF33-48F7DFB61DA8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54B7A34-FDA6-485E-BE27-9FFCEAB8FA73}">
      <dgm:prSet phldrT="[Текст]"/>
      <dgm:spPr>
        <a:noFill/>
        <a:ln w="38100">
          <a:solidFill>
            <a:srgbClr val="1B3C9B">
              <a:alpha val="90000"/>
            </a:srgbClr>
          </a:solidFill>
        </a:ln>
      </dgm:spPr>
      <dgm:t>
        <a:bodyPr/>
        <a:lstStyle/>
        <a:p>
          <a:r>
            <a:rPr lang="ru-RU" b="1" i="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76%</a:t>
          </a:r>
        </a:p>
      </dgm:t>
    </dgm:pt>
    <dgm:pt modelId="{7F919292-0FC3-4CA5-A8F0-080A10058E51}" type="parTrans" cxnId="{8B8B4EA7-C0FA-4BF0-BF13-B7641CA067F3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AAF743D-FFFF-4081-9F7B-3E99502A3659}" type="sibTrans" cxnId="{8B8B4EA7-C0FA-4BF0-BF13-B7641CA067F3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8E4C83F-F47C-4196-A5C6-CB94CDA9707A}">
      <dgm:prSet phldrT="[Текст]"/>
      <dgm:spPr>
        <a:noFill/>
        <a:ln w="38100">
          <a:solidFill>
            <a:srgbClr val="1B3C9B">
              <a:alpha val="90000"/>
            </a:srgbClr>
          </a:solidFill>
        </a:ln>
      </dgm:spPr>
      <dgm:t>
        <a:bodyPr/>
        <a:lstStyle/>
        <a:p>
          <a:r>
            <a:rPr lang="ru-RU" b="1" i="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100%</a:t>
          </a:r>
        </a:p>
      </dgm:t>
    </dgm:pt>
    <dgm:pt modelId="{5D23751C-9A80-4719-B3AD-F3A279171075}" type="parTrans" cxnId="{490A9829-B151-4A05-AF82-A0EA7B9CC6E6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0622C7-41FD-4ECE-AFFE-41519C5D50DE}" type="sibTrans" cxnId="{490A9829-B151-4A05-AF82-A0EA7B9CC6E6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6F1A95E-A6EC-46E2-82E1-FC029A9E695E}">
      <dgm:prSet phldrT="[Текст]"/>
      <dgm:spPr>
        <a:noFill/>
        <a:ln w="38100">
          <a:solidFill>
            <a:srgbClr val="1B3C9B">
              <a:alpha val="90000"/>
            </a:srgbClr>
          </a:solidFill>
        </a:ln>
      </dgm:spPr>
      <dgm:t>
        <a:bodyPr/>
        <a:lstStyle/>
        <a:p>
          <a:pPr>
            <a:lnSpc>
              <a:spcPts val="3000"/>
            </a:lnSpc>
          </a:pPr>
          <a:r>
            <a:rPr lang="ru-RU" b="1" i="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9 100 чел.</a:t>
          </a:r>
        </a:p>
      </dgm:t>
    </dgm:pt>
    <dgm:pt modelId="{BC04E6DE-8189-4DFB-A852-54C5E3C808C1}" type="parTrans" cxnId="{8BB1E5A4-3B5D-435A-B08E-2C304CEE50DC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8B7B1B5-62F4-4742-B216-7E5FB35D8040}" type="sibTrans" cxnId="{8BB1E5A4-3B5D-435A-B08E-2C304CEE50DC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FC462E9-1FE7-4C72-B403-96DA7D4ECBEB}">
      <dgm:prSet phldrT="[Текст]"/>
      <dgm:spPr>
        <a:noFill/>
        <a:ln w="38100">
          <a:solidFill>
            <a:srgbClr val="1B3C9B">
              <a:alpha val="90000"/>
            </a:srgbClr>
          </a:solidFill>
        </a:ln>
      </dgm:spPr>
      <dgm:t>
        <a:bodyPr/>
        <a:lstStyle/>
        <a:p>
          <a:r>
            <a:rPr lang="ru-RU" b="1" i="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89%</a:t>
          </a:r>
        </a:p>
      </dgm:t>
    </dgm:pt>
    <dgm:pt modelId="{D2EEA78C-4215-4584-9981-2F0480590B0C}" type="parTrans" cxnId="{5375D6B6-1554-49AB-8088-C1686B5FABAF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57C4B36-C078-4530-91B1-EFBF25F6236C}" type="sibTrans" cxnId="{5375D6B6-1554-49AB-8088-C1686B5FABAF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8218DF7-4530-4F9A-9831-875B3A91A3A7}">
      <dgm:prSet phldrT="[Текст]" custT="1"/>
      <dgm:spPr>
        <a:solidFill>
          <a:srgbClr val="CD3F54"/>
        </a:solidFill>
        <a:ln>
          <a:noFill/>
        </a:ln>
      </dgm:spPr>
      <dgm:t>
        <a:bodyPr/>
        <a:lstStyle/>
        <a:p>
          <a:endParaRPr lang="ru-RU" sz="2400" b="1" i="0" dirty="0">
            <a:latin typeface="+mn-lt"/>
            <a:ea typeface="Verdana" panose="020B0604030504040204" pitchFamily="34" charset="0"/>
          </a:endParaRPr>
        </a:p>
      </dgm:t>
    </dgm:pt>
    <dgm:pt modelId="{D847F932-389D-4A80-88E6-092BAE765302}" type="parTrans" cxnId="{1BE47A87-EE77-4C15-BB4C-4BCA033E9D8B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224098A-AA48-46CF-8703-5003902931C5}" type="sibTrans" cxnId="{1BE47A87-EE77-4C15-BB4C-4BCA033E9D8B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3819CE5-5FDE-4630-A1D9-9EC439844806}">
      <dgm:prSet phldrT="[Текст]"/>
      <dgm:spPr>
        <a:noFill/>
        <a:ln w="38100">
          <a:solidFill>
            <a:srgbClr val="1B3C9B">
              <a:alpha val="90000"/>
            </a:srgbClr>
          </a:solidFill>
        </a:ln>
      </dgm:spPr>
      <dgm:t>
        <a:bodyPr/>
        <a:lstStyle/>
        <a:p>
          <a:r>
            <a:rPr lang="ru-RU" b="1" i="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61,4%</a:t>
          </a:r>
          <a:r>
            <a:rPr lang="ru-RU" i="0" dirty="0">
              <a:solidFill>
                <a:srgbClr val="1B3C9B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4B7958F7-E1D8-47F1-AFE5-6EEB7D11FFF5}" type="parTrans" cxnId="{74C605B7-0F67-438E-89B2-79477CE0A257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19AA881-80B7-43DC-8660-1434F9CA6FF2}" type="sibTrans" cxnId="{74C605B7-0F67-438E-89B2-79477CE0A257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67988B-0B0F-43E4-98D1-6450C98B0534}">
      <dgm:prSet phldrT="[Текст]"/>
      <dgm:spPr>
        <a:noFill/>
        <a:ln w="38100">
          <a:solidFill>
            <a:srgbClr val="1B3C9B">
              <a:alpha val="90000"/>
            </a:srgbClr>
          </a:solidFill>
        </a:ln>
      </dgm:spPr>
      <dgm:t>
        <a:bodyPr/>
        <a:lstStyle/>
        <a:p>
          <a:r>
            <a:rPr lang="ru-RU" b="1" i="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86%</a:t>
          </a:r>
        </a:p>
      </dgm:t>
    </dgm:pt>
    <dgm:pt modelId="{AFC37520-3929-4F6F-9C63-CCB25D3AA57C}" type="parTrans" cxnId="{FA3E907A-1825-41EF-9B3B-7BD045629982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D4DDF42-61BA-4E44-A940-65A8C9B2289E}" type="sibTrans" cxnId="{FA3E907A-1825-41EF-9B3B-7BD045629982}">
      <dgm:prSet/>
      <dgm:spPr/>
      <dgm:t>
        <a:bodyPr/>
        <a:lstStyle/>
        <a:p>
          <a:endParaRPr lang="ru-RU" i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B5E519-93F6-4633-B674-62F6D5DE8B5B}" type="pres">
      <dgm:prSet presAssocID="{462C7027-2C3C-4048-93E2-522170EDB8E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DDAF41-AE43-4C3A-8840-65EFC5EE1C6F}" type="pres">
      <dgm:prSet presAssocID="{964B4426-FBF1-4115-A6E1-0BD1BE3ABA66}" presName="horFlow" presStyleCnt="0"/>
      <dgm:spPr/>
    </dgm:pt>
    <dgm:pt modelId="{855A3B99-8DE3-4234-B2E8-434511C82613}" type="pres">
      <dgm:prSet presAssocID="{964B4426-FBF1-4115-A6E1-0BD1BE3ABA66}" presName="bigChev" presStyleLbl="node1" presStyleIdx="0" presStyleCnt="4" custScaleX="175202" custScaleY="142795"/>
      <dgm:spPr/>
      <dgm:t>
        <a:bodyPr/>
        <a:lstStyle/>
        <a:p>
          <a:endParaRPr lang="ru-RU"/>
        </a:p>
      </dgm:t>
    </dgm:pt>
    <dgm:pt modelId="{C1174E3F-0158-47AE-9232-5AB6C3040D0E}" type="pres">
      <dgm:prSet presAssocID="{9C77AB03-FCB0-4B04-83AB-9AAB9DB5CDAC}" presName="parTrans" presStyleCnt="0"/>
      <dgm:spPr/>
    </dgm:pt>
    <dgm:pt modelId="{0AAA6165-1A36-4B5E-9FAD-23D4681775BE}" type="pres">
      <dgm:prSet presAssocID="{9CA46105-6058-4120-8125-7E8912076465}" presName="node" presStyleLbl="alignAccFollowNode1" presStyleIdx="0" presStyleCnt="12" custScaleY="142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BE0B8-A86F-45A2-8DBC-D344C417B2B4}" type="pres">
      <dgm:prSet presAssocID="{07F3772D-34CF-4E71-BD11-AE3F489ABD16}" presName="sibTrans" presStyleCnt="0"/>
      <dgm:spPr/>
    </dgm:pt>
    <dgm:pt modelId="{7B8EE070-2353-4852-BFC4-DA03143AB6E7}" type="pres">
      <dgm:prSet presAssocID="{386D14B2-8C6A-4320-B5B9-708143D052DD}" presName="node" presStyleLbl="alignAccFollowNode1" presStyleIdx="1" presStyleCnt="12" custScaleY="142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02C0-5EE3-4F8B-B5FB-457C42C9B825}" type="pres">
      <dgm:prSet presAssocID="{85133D93-BE80-4CE9-AA3D-6BC216791084}" presName="sibTrans" presStyleCnt="0"/>
      <dgm:spPr/>
    </dgm:pt>
    <dgm:pt modelId="{4FFBE347-AD59-4154-A2F0-5CBF04B4A611}" type="pres">
      <dgm:prSet presAssocID="{E54B7A34-FDA6-485E-BE27-9FFCEAB8FA73}" presName="node" presStyleLbl="alignAccFollowNode1" presStyleIdx="2" presStyleCnt="12" custScaleY="142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DBD0B-5204-4869-828A-907F162BC4E2}" type="pres">
      <dgm:prSet presAssocID="{964B4426-FBF1-4115-A6E1-0BD1BE3ABA66}" presName="vSp" presStyleCnt="0"/>
      <dgm:spPr/>
    </dgm:pt>
    <dgm:pt modelId="{040834DF-DF4E-45D8-B318-C51385644B69}" type="pres">
      <dgm:prSet presAssocID="{4640E573-F571-4000-B7C4-40356B79D2A4}" presName="horFlow" presStyleCnt="0"/>
      <dgm:spPr/>
    </dgm:pt>
    <dgm:pt modelId="{1A4313C3-1E84-4025-8E4B-ABFBB466A7B1}" type="pres">
      <dgm:prSet presAssocID="{4640E573-F571-4000-B7C4-40356B79D2A4}" presName="bigChev" presStyleLbl="node1" presStyleIdx="1" presStyleCnt="4" custScaleX="174544" custScaleY="142795"/>
      <dgm:spPr/>
      <dgm:t>
        <a:bodyPr/>
        <a:lstStyle/>
        <a:p>
          <a:endParaRPr lang="ru-RU"/>
        </a:p>
      </dgm:t>
    </dgm:pt>
    <dgm:pt modelId="{633CF692-DDA0-48F7-92D9-41A66E3D6D44}" type="pres">
      <dgm:prSet presAssocID="{64667C05-6805-44C8-8598-92E12E48D54E}" presName="parTrans" presStyleCnt="0"/>
      <dgm:spPr/>
    </dgm:pt>
    <dgm:pt modelId="{31DFA401-66C2-4ECD-907D-77FD1BE59E3E}" type="pres">
      <dgm:prSet presAssocID="{1FA7D095-9629-49A9-A073-BFB35054666E}" presName="node" presStyleLbl="alignAccFollowNode1" presStyleIdx="3" presStyleCnt="12" custScaleY="142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D26A8-02A0-4693-8DBF-B54621661E1B}" type="pres">
      <dgm:prSet presAssocID="{DA489022-0F2A-415D-B86E-C8155F4D0C57}" presName="sibTrans" presStyleCnt="0"/>
      <dgm:spPr/>
    </dgm:pt>
    <dgm:pt modelId="{825C3D57-1242-42B4-98F5-5C96E00F2BAD}" type="pres">
      <dgm:prSet presAssocID="{EA517642-E13A-4339-9FD1-BC71D939BAAD}" presName="node" presStyleLbl="alignAccFollowNode1" presStyleIdx="4" presStyleCnt="12" custScaleY="142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A5BC7-D23E-4E04-9073-5A2E4781E3E0}" type="pres">
      <dgm:prSet presAssocID="{6A1B8625-88C8-44B6-9A8C-49C95D61F4A2}" presName="sibTrans" presStyleCnt="0"/>
      <dgm:spPr/>
    </dgm:pt>
    <dgm:pt modelId="{A87D61E1-5A8F-4A4A-8D6F-DB4B9DE7EDC0}" type="pres">
      <dgm:prSet presAssocID="{D8E4C83F-F47C-4196-A5C6-CB94CDA9707A}" presName="node" presStyleLbl="alignAccFollowNode1" presStyleIdx="5" presStyleCnt="12" custScaleY="142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2E0E8-F9B1-4752-8328-E7892577696A}" type="pres">
      <dgm:prSet presAssocID="{4640E573-F571-4000-B7C4-40356B79D2A4}" presName="vSp" presStyleCnt="0"/>
      <dgm:spPr/>
    </dgm:pt>
    <dgm:pt modelId="{06682E86-75B7-4E65-BEF9-3D01167A30ED}" type="pres">
      <dgm:prSet presAssocID="{E71B0E55-DB1C-43B7-BD26-94B3A6B93F49}" presName="horFlow" presStyleCnt="0"/>
      <dgm:spPr/>
    </dgm:pt>
    <dgm:pt modelId="{ECD1D6BB-AFC0-4DC4-9A9E-061197869088}" type="pres">
      <dgm:prSet presAssocID="{E71B0E55-DB1C-43B7-BD26-94B3A6B93F49}" presName="bigChev" presStyleLbl="node1" presStyleIdx="2" presStyleCnt="4" custScaleX="175203" custScaleY="142795"/>
      <dgm:spPr/>
      <dgm:t>
        <a:bodyPr/>
        <a:lstStyle/>
        <a:p>
          <a:endParaRPr lang="ru-RU"/>
        </a:p>
      </dgm:t>
    </dgm:pt>
    <dgm:pt modelId="{D5994F40-0A60-4ED2-8D3E-E752E864A66B}" type="pres">
      <dgm:prSet presAssocID="{A459301B-39C6-43AE-BA84-5AD5D5FFA8D4}" presName="parTrans" presStyleCnt="0"/>
      <dgm:spPr/>
    </dgm:pt>
    <dgm:pt modelId="{60A53AE5-690F-4115-9B84-F16E03A9FF22}" type="pres">
      <dgm:prSet presAssocID="{68F2D2C0-AAE9-417A-B4FC-B6F37B3BAB79}" presName="node" presStyleLbl="alignAccFollowNode1" presStyleIdx="6" presStyleCnt="12" custScaleY="142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BF636-C5B0-42C2-AA63-6D2D5310BAE9}" type="pres">
      <dgm:prSet presAssocID="{BA306711-A8A9-489A-AF85-2EE10325DB43}" presName="sibTrans" presStyleCnt="0"/>
      <dgm:spPr/>
    </dgm:pt>
    <dgm:pt modelId="{17FF1CB0-35C8-4749-8D5F-E2AE2B10DFEE}" type="pres">
      <dgm:prSet presAssocID="{4CC99F7D-2805-4CB9-95D8-A332F7245890}" presName="node" presStyleLbl="alignAccFollowNode1" presStyleIdx="7" presStyleCnt="12" custScaleY="142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93294-5EBC-4AA1-AD87-13AB0FCE4268}" type="pres">
      <dgm:prSet presAssocID="{C767A6D6-D188-46A5-9B14-F04028C9B3AA}" presName="sibTrans" presStyleCnt="0"/>
      <dgm:spPr/>
    </dgm:pt>
    <dgm:pt modelId="{2DEF94C3-36EC-42F4-9B2A-59200FBF97B5}" type="pres">
      <dgm:prSet presAssocID="{86F1A95E-A6EC-46E2-82E1-FC029A9E695E}" presName="node" presStyleLbl="alignAccFollowNode1" presStyleIdx="8" presStyleCnt="12" custScaleY="142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8EEF8-92DC-47A6-B3A7-91FABEF4EA10}" type="pres">
      <dgm:prSet presAssocID="{E71B0E55-DB1C-43B7-BD26-94B3A6B93F49}" presName="vSp" presStyleCnt="0"/>
      <dgm:spPr/>
    </dgm:pt>
    <dgm:pt modelId="{C5DF0DF4-0A8A-4E68-A81A-20F90373C652}" type="pres">
      <dgm:prSet presAssocID="{08218DF7-4530-4F9A-9831-875B3A91A3A7}" presName="horFlow" presStyleCnt="0"/>
      <dgm:spPr/>
    </dgm:pt>
    <dgm:pt modelId="{38312B3A-C60C-43AA-824D-4D8BFD012DCF}" type="pres">
      <dgm:prSet presAssocID="{08218DF7-4530-4F9A-9831-875B3A91A3A7}" presName="bigChev" presStyleLbl="node1" presStyleIdx="3" presStyleCnt="4" custScaleX="174772" custScaleY="142795"/>
      <dgm:spPr/>
      <dgm:t>
        <a:bodyPr/>
        <a:lstStyle/>
        <a:p>
          <a:endParaRPr lang="ru-RU"/>
        </a:p>
      </dgm:t>
    </dgm:pt>
    <dgm:pt modelId="{AB82B0FF-7AD2-4894-B32A-CF9796ABDCF1}" type="pres">
      <dgm:prSet presAssocID="{4B7958F7-E1D8-47F1-AFE5-6EEB7D11FFF5}" presName="parTrans" presStyleCnt="0"/>
      <dgm:spPr/>
    </dgm:pt>
    <dgm:pt modelId="{96350B8F-8CB8-4F68-BFF0-41C4D5084541}" type="pres">
      <dgm:prSet presAssocID="{D3819CE5-5FDE-4630-A1D9-9EC439844806}" presName="node" presStyleLbl="alignAccFollowNode1" presStyleIdx="9" presStyleCnt="12" custScaleY="142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66B0D-5551-4FE4-977E-26BBBBDF5AA7}" type="pres">
      <dgm:prSet presAssocID="{E19AA881-80B7-43DC-8660-1434F9CA6FF2}" presName="sibTrans" presStyleCnt="0"/>
      <dgm:spPr/>
    </dgm:pt>
    <dgm:pt modelId="{241253B2-75F9-43CC-A5A4-FF2696FDD60F}" type="pres">
      <dgm:prSet presAssocID="{5567988B-0B0F-43E4-98D1-6450C98B0534}" presName="node" presStyleLbl="alignAccFollowNode1" presStyleIdx="10" presStyleCnt="12" custScaleY="142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A7F22-B9B7-4B09-B4AC-39EE657FF4D5}" type="pres">
      <dgm:prSet presAssocID="{3D4DDF42-61BA-4E44-A940-65A8C9B2289E}" presName="sibTrans" presStyleCnt="0"/>
      <dgm:spPr/>
    </dgm:pt>
    <dgm:pt modelId="{403A28B8-0CE4-4450-A50A-AA362C2950CB}" type="pres">
      <dgm:prSet presAssocID="{3FC462E9-1FE7-4C72-B403-96DA7D4ECBEB}" presName="node" presStyleLbl="alignAccFollowNode1" presStyleIdx="11" presStyleCnt="12" custScaleY="142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21F58-71E5-44B9-A490-27EA5AB9FE04}" type="presOf" srcId="{3FC462E9-1FE7-4C72-B403-96DA7D4ECBEB}" destId="{403A28B8-0CE4-4450-A50A-AA362C2950CB}" srcOrd="0" destOrd="0" presId="urn:microsoft.com/office/officeart/2005/8/layout/lProcess3"/>
    <dgm:cxn modelId="{1BE47A87-EE77-4C15-BB4C-4BCA033E9D8B}" srcId="{462C7027-2C3C-4048-93E2-522170EDB8E6}" destId="{08218DF7-4530-4F9A-9831-875B3A91A3A7}" srcOrd="3" destOrd="0" parTransId="{D847F932-389D-4A80-88E6-092BAE765302}" sibTransId="{E224098A-AA48-46CF-8703-5003902931C5}"/>
    <dgm:cxn modelId="{EF153553-DA79-44EE-BF51-77C1285DCCAF}" type="presOf" srcId="{D8E4C83F-F47C-4196-A5C6-CB94CDA9707A}" destId="{A87D61E1-5A8F-4A4A-8D6F-DB4B9DE7EDC0}" srcOrd="0" destOrd="0" presId="urn:microsoft.com/office/officeart/2005/8/layout/lProcess3"/>
    <dgm:cxn modelId="{AA07EE26-A5FF-4864-B911-575FA90296E5}" type="presOf" srcId="{4CC99F7D-2805-4CB9-95D8-A332F7245890}" destId="{17FF1CB0-35C8-4749-8D5F-E2AE2B10DFEE}" srcOrd="0" destOrd="0" presId="urn:microsoft.com/office/officeart/2005/8/layout/lProcess3"/>
    <dgm:cxn modelId="{E30BE536-2A20-4FFE-A3A9-A00A55BADFD8}" type="presOf" srcId="{462C7027-2C3C-4048-93E2-522170EDB8E6}" destId="{55B5E519-93F6-4633-B674-62F6D5DE8B5B}" srcOrd="0" destOrd="0" presId="urn:microsoft.com/office/officeart/2005/8/layout/lProcess3"/>
    <dgm:cxn modelId="{72B320B7-8482-4AB9-B84A-639712EFC58D}" type="presOf" srcId="{EA517642-E13A-4339-9FD1-BC71D939BAAD}" destId="{825C3D57-1242-42B4-98F5-5C96E00F2BAD}" srcOrd="0" destOrd="0" presId="urn:microsoft.com/office/officeart/2005/8/layout/lProcess3"/>
    <dgm:cxn modelId="{971E277E-2691-486B-B1AE-862DF0AA3CC7}" type="presOf" srcId="{D3819CE5-5FDE-4630-A1D9-9EC439844806}" destId="{96350B8F-8CB8-4F68-BFF0-41C4D5084541}" srcOrd="0" destOrd="0" presId="urn:microsoft.com/office/officeart/2005/8/layout/lProcess3"/>
    <dgm:cxn modelId="{4F04364F-622B-4C3E-8054-FA27B1F93475}" type="presOf" srcId="{5567988B-0B0F-43E4-98D1-6450C98B0534}" destId="{241253B2-75F9-43CC-A5A4-FF2696FDD60F}" srcOrd="0" destOrd="0" presId="urn:microsoft.com/office/officeart/2005/8/layout/lProcess3"/>
    <dgm:cxn modelId="{E48E19C7-FBD7-47E4-B790-C031AF9F2705}" type="presOf" srcId="{68F2D2C0-AAE9-417A-B4FC-B6F37B3BAB79}" destId="{60A53AE5-690F-4115-9B84-F16E03A9FF22}" srcOrd="0" destOrd="0" presId="urn:microsoft.com/office/officeart/2005/8/layout/lProcess3"/>
    <dgm:cxn modelId="{1DA1F5E4-47AD-48F3-BEF0-F78845F81712}" srcId="{462C7027-2C3C-4048-93E2-522170EDB8E6}" destId="{E71B0E55-DB1C-43B7-BD26-94B3A6B93F49}" srcOrd="2" destOrd="0" parTransId="{CB3998EE-A153-4551-A066-FF9CA687D1EE}" sibTransId="{83867E31-7792-49F4-87AF-B7DF26EF8A21}"/>
    <dgm:cxn modelId="{53E0B8F2-396C-43A5-9831-D1AFF75D6B89}" type="presOf" srcId="{E54B7A34-FDA6-485E-BE27-9FFCEAB8FA73}" destId="{4FFBE347-AD59-4154-A2F0-5CBF04B4A611}" srcOrd="0" destOrd="0" presId="urn:microsoft.com/office/officeart/2005/8/layout/lProcess3"/>
    <dgm:cxn modelId="{E21874FB-D101-4347-A752-B0624FD6929A}" type="presOf" srcId="{4640E573-F571-4000-B7C4-40356B79D2A4}" destId="{1A4313C3-1E84-4025-8E4B-ABFBB466A7B1}" srcOrd="0" destOrd="0" presId="urn:microsoft.com/office/officeart/2005/8/layout/lProcess3"/>
    <dgm:cxn modelId="{DC9EA8F5-5831-421C-80EB-1509F3EB3227}" type="presOf" srcId="{1FA7D095-9629-49A9-A073-BFB35054666E}" destId="{31DFA401-66C2-4ECD-907D-77FD1BE59E3E}" srcOrd="0" destOrd="0" presId="urn:microsoft.com/office/officeart/2005/8/layout/lProcess3"/>
    <dgm:cxn modelId="{FBCB7D3D-E0E8-453A-B602-90D543C018A9}" srcId="{462C7027-2C3C-4048-93E2-522170EDB8E6}" destId="{4640E573-F571-4000-B7C4-40356B79D2A4}" srcOrd="1" destOrd="0" parTransId="{8FBA2233-1808-48E9-B342-B144942FF1F8}" sibTransId="{63A3C14C-8018-4FF3-A01C-208F603E6458}"/>
    <dgm:cxn modelId="{F0277CED-9E2F-4FDF-AF07-B5EFE4DF5F8A}" type="presOf" srcId="{964B4426-FBF1-4115-A6E1-0BD1BE3ABA66}" destId="{855A3B99-8DE3-4234-B2E8-434511C82613}" srcOrd="0" destOrd="0" presId="urn:microsoft.com/office/officeart/2005/8/layout/lProcess3"/>
    <dgm:cxn modelId="{C86114FB-4596-4903-905A-F5D100CAAA5B}" srcId="{964B4426-FBF1-4115-A6E1-0BD1BE3ABA66}" destId="{9CA46105-6058-4120-8125-7E8912076465}" srcOrd="0" destOrd="0" parTransId="{9C77AB03-FCB0-4B04-83AB-9AAB9DB5CDAC}" sibTransId="{07F3772D-34CF-4E71-BD11-AE3F489ABD16}"/>
    <dgm:cxn modelId="{8BB1E5A4-3B5D-435A-B08E-2C304CEE50DC}" srcId="{E71B0E55-DB1C-43B7-BD26-94B3A6B93F49}" destId="{86F1A95E-A6EC-46E2-82E1-FC029A9E695E}" srcOrd="2" destOrd="0" parTransId="{BC04E6DE-8189-4DFB-A852-54C5E3C808C1}" sibTransId="{58B7B1B5-62F4-4742-B216-7E5FB35D8040}"/>
    <dgm:cxn modelId="{FA3E907A-1825-41EF-9B3B-7BD045629982}" srcId="{08218DF7-4530-4F9A-9831-875B3A91A3A7}" destId="{5567988B-0B0F-43E4-98D1-6450C98B0534}" srcOrd="1" destOrd="0" parTransId="{AFC37520-3929-4F6F-9C63-CCB25D3AA57C}" sibTransId="{3D4DDF42-61BA-4E44-A940-65A8C9B2289E}"/>
    <dgm:cxn modelId="{74C605B7-0F67-438E-89B2-79477CE0A257}" srcId="{08218DF7-4530-4F9A-9831-875B3A91A3A7}" destId="{D3819CE5-5FDE-4630-A1D9-9EC439844806}" srcOrd="0" destOrd="0" parTransId="{4B7958F7-E1D8-47F1-AFE5-6EEB7D11FFF5}" sibTransId="{E19AA881-80B7-43DC-8660-1434F9CA6FF2}"/>
    <dgm:cxn modelId="{CC4D4305-8FAA-405E-89B3-A644512B45D6}" srcId="{4640E573-F571-4000-B7C4-40356B79D2A4}" destId="{1FA7D095-9629-49A9-A073-BFB35054666E}" srcOrd="0" destOrd="0" parTransId="{64667C05-6805-44C8-8598-92E12E48D54E}" sibTransId="{DA489022-0F2A-415D-B86E-C8155F4D0C57}"/>
    <dgm:cxn modelId="{C4DA35FB-963F-48D4-84F2-F22559E29F04}" type="presOf" srcId="{9CA46105-6058-4120-8125-7E8912076465}" destId="{0AAA6165-1A36-4B5E-9FAD-23D4681775BE}" srcOrd="0" destOrd="0" presId="urn:microsoft.com/office/officeart/2005/8/layout/lProcess3"/>
    <dgm:cxn modelId="{5375D6B6-1554-49AB-8088-C1686B5FABAF}" srcId="{08218DF7-4530-4F9A-9831-875B3A91A3A7}" destId="{3FC462E9-1FE7-4C72-B403-96DA7D4ECBEB}" srcOrd="2" destOrd="0" parTransId="{D2EEA78C-4215-4584-9981-2F0480590B0C}" sibTransId="{657C4B36-C078-4530-91B1-EFBF25F6236C}"/>
    <dgm:cxn modelId="{54BB80DB-C8FD-4BCF-80D9-95CE46B28149}" srcId="{E71B0E55-DB1C-43B7-BD26-94B3A6B93F49}" destId="{68F2D2C0-AAE9-417A-B4FC-B6F37B3BAB79}" srcOrd="0" destOrd="0" parTransId="{A459301B-39C6-43AE-BA84-5AD5D5FFA8D4}" sibTransId="{BA306711-A8A9-489A-AF85-2EE10325DB43}"/>
    <dgm:cxn modelId="{DB247443-3DD5-4235-AEA4-32396D66062C}" srcId="{462C7027-2C3C-4048-93E2-522170EDB8E6}" destId="{964B4426-FBF1-4115-A6E1-0BD1BE3ABA66}" srcOrd="0" destOrd="0" parTransId="{9E95E69C-6349-450E-B04F-724D61ADCA3C}" sibTransId="{7C688D8F-3B9B-4A3C-9CC5-0CC90F627D60}"/>
    <dgm:cxn modelId="{C516D7AF-E7FE-40F6-A957-6C34E25CCF33}" srcId="{4640E573-F571-4000-B7C4-40356B79D2A4}" destId="{EA517642-E13A-4339-9FD1-BC71D939BAAD}" srcOrd="1" destOrd="0" parTransId="{E5181652-5C0F-4EEB-AE21-3C878871E61A}" sibTransId="{6A1B8625-88C8-44B6-9A8C-49C95D61F4A2}"/>
    <dgm:cxn modelId="{A56EA120-2AA8-48A8-A3E9-BB5555BABB80}" type="presOf" srcId="{E71B0E55-DB1C-43B7-BD26-94B3A6B93F49}" destId="{ECD1D6BB-AFC0-4DC4-9A9E-061197869088}" srcOrd="0" destOrd="0" presId="urn:microsoft.com/office/officeart/2005/8/layout/lProcess3"/>
    <dgm:cxn modelId="{AC98FB4E-7883-4B27-9792-C87A775D81BC}" type="presOf" srcId="{86F1A95E-A6EC-46E2-82E1-FC029A9E695E}" destId="{2DEF94C3-36EC-42F4-9B2A-59200FBF97B5}" srcOrd="0" destOrd="0" presId="urn:microsoft.com/office/officeart/2005/8/layout/lProcess3"/>
    <dgm:cxn modelId="{AE9EEFB8-084A-4229-8693-FFC1FBD749CD}" srcId="{964B4426-FBF1-4115-A6E1-0BD1BE3ABA66}" destId="{386D14B2-8C6A-4320-B5B9-708143D052DD}" srcOrd="1" destOrd="0" parTransId="{E9CC55E6-EFD0-4ED1-8AAE-85F42462DA02}" sibTransId="{85133D93-BE80-4CE9-AA3D-6BC216791084}"/>
    <dgm:cxn modelId="{12D66483-2F0C-498A-BBDA-2CC94EAA6DD3}" type="presOf" srcId="{386D14B2-8C6A-4320-B5B9-708143D052DD}" destId="{7B8EE070-2353-4852-BFC4-DA03143AB6E7}" srcOrd="0" destOrd="0" presId="urn:microsoft.com/office/officeart/2005/8/layout/lProcess3"/>
    <dgm:cxn modelId="{8B8B4EA7-C0FA-4BF0-BF13-B7641CA067F3}" srcId="{964B4426-FBF1-4115-A6E1-0BD1BE3ABA66}" destId="{E54B7A34-FDA6-485E-BE27-9FFCEAB8FA73}" srcOrd="2" destOrd="0" parTransId="{7F919292-0FC3-4CA5-A8F0-080A10058E51}" sibTransId="{6AAF743D-FFFF-4081-9F7B-3E99502A3659}"/>
    <dgm:cxn modelId="{E1F5F7FD-9EE1-45D6-BF33-48F7DFB61DA8}" srcId="{E71B0E55-DB1C-43B7-BD26-94B3A6B93F49}" destId="{4CC99F7D-2805-4CB9-95D8-A332F7245890}" srcOrd="1" destOrd="0" parTransId="{0B6605BD-E750-43FF-8339-25410D28576B}" sibTransId="{C767A6D6-D188-46A5-9B14-F04028C9B3AA}"/>
    <dgm:cxn modelId="{6328F756-CE8C-46DB-A0CB-580B0666D314}" type="presOf" srcId="{08218DF7-4530-4F9A-9831-875B3A91A3A7}" destId="{38312B3A-C60C-43AA-824D-4D8BFD012DCF}" srcOrd="0" destOrd="0" presId="urn:microsoft.com/office/officeart/2005/8/layout/lProcess3"/>
    <dgm:cxn modelId="{490A9829-B151-4A05-AF82-A0EA7B9CC6E6}" srcId="{4640E573-F571-4000-B7C4-40356B79D2A4}" destId="{D8E4C83F-F47C-4196-A5C6-CB94CDA9707A}" srcOrd="2" destOrd="0" parTransId="{5D23751C-9A80-4719-B3AD-F3A279171075}" sibTransId="{AB0622C7-41FD-4ECE-AFFE-41519C5D50DE}"/>
    <dgm:cxn modelId="{E391DCF5-CC38-4AC7-BE6E-65B4E65FC588}" type="presParOf" srcId="{55B5E519-93F6-4633-B674-62F6D5DE8B5B}" destId="{AFDDAF41-AE43-4C3A-8840-65EFC5EE1C6F}" srcOrd="0" destOrd="0" presId="urn:microsoft.com/office/officeart/2005/8/layout/lProcess3"/>
    <dgm:cxn modelId="{EAB66317-AAC7-4899-8BBC-B46D8C96873C}" type="presParOf" srcId="{AFDDAF41-AE43-4C3A-8840-65EFC5EE1C6F}" destId="{855A3B99-8DE3-4234-B2E8-434511C82613}" srcOrd="0" destOrd="0" presId="urn:microsoft.com/office/officeart/2005/8/layout/lProcess3"/>
    <dgm:cxn modelId="{7792257D-E8E2-4738-BC73-CFDD028AFC9D}" type="presParOf" srcId="{AFDDAF41-AE43-4C3A-8840-65EFC5EE1C6F}" destId="{C1174E3F-0158-47AE-9232-5AB6C3040D0E}" srcOrd="1" destOrd="0" presId="urn:microsoft.com/office/officeart/2005/8/layout/lProcess3"/>
    <dgm:cxn modelId="{22B22E64-2FE9-404D-A246-DCDE2753C4F6}" type="presParOf" srcId="{AFDDAF41-AE43-4C3A-8840-65EFC5EE1C6F}" destId="{0AAA6165-1A36-4B5E-9FAD-23D4681775BE}" srcOrd="2" destOrd="0" presId="urn:microsoft.com/office/officeart/2005/8/layout/lProcess3"/>
    <dgm:cxn modelId="{F334D3C4-9868-4FF3-96EE-6FECA7EF931A}" type="presParOf" srcId="{AFDDAF41-AE43-4C3A-8840-65EFC5EE1C6F}" destId="{FF8BE0B8-A86F-45A2-8DBC-D344C417B2B4}" srcOrd="3" destOrd="0" presId="urn:microsoft.com/office/officeart/2005/8/layout/lProcess3"/>
    <dgm:cxn modelId="{DE23A1A9-146D-4464-ADAE-ED66B72DBCA4}" type="presParOf" srcId="{AFDDAF41-AE43-4C3A-8840-65EFC5EE1C6F}" destId="{7B8EE070-2353-4852-BFC4-DA03143AB6E7}" srcOrd="4" destOrd="0" presId="urn:microsoft.com/office/officeart/2005/8/layout/lProcess3"/>
    <dgm:cxn modelId="{53B14909-D948-48D1-95A1-9EA65CF2C644}" type="presParOf" srcId="{AFDDAF41-AE43-4C3A-8840-65EFC5EE1C6F}" destId="{D70902C0-5EE3-4F8B-B5FB-457C42C9B825}" srcOrd="5" destOrd="0" presId="urn:microsoft.com/office/officeart/2005/8/layout/lProcess3"/>
    <dgm:cxn modelId="{5941BE0B-FE82-407A-9E5C-750B7BB9B504}" type="presParOf" srcId="{AFDDAF41-AE43-4C3A-8840-65EFC5EE1C6F}" destId="{4FFBE347-AD59-4154-A2F0-5CBF04B4A611}" srcOrd="6" destOrd="0" presId="urn:microsoft.com/office/officeart/2005/8/layout/lProcess3"/>
    <dgm:cxn modelId="{A3E1CACA-2DF3-49FA-883E-25FEE7263AA9}" type="presParOf" srcId="{55B5E519-93F6-4633-B674-62F6D5DE8B5B}" destId="{1A3DBD0B-5204-4869-828A-907F162BC4E2}" srcOrd="1" destOrd="0" presId="urn:microsoft.com/office/officeart/2005/8/layout/lProcess3"/>
    <dgm:cxn modelId="{B90A636C-CA38-454F-8192-6755B992AE6E}" type="presParOf" srcId="{55B5E519-93F6-4633-B674-62F6D5DE8B5B}" destId="{040834DF-DF4E-45D8-B318-C51385644B69}" srcOrd="2" destOrd="0" presId="urn:microsoft.com/office/officeart/2005/8/layout/lProcess3"/>
    <dgm:cxn modelId="{F3A14FF0-2864-4F54-8358-27B83F066913}" type="presParOf" srcId="{040834DF-DF4E-45D8-B318-C51385644B69}" destId="{1A4313C3-1E84-4025-8E4B-ABFBB466A7B1}" srcOrd="0" destOrd="0" presId="urn:microsoft.com/office/officeart/2005/8/layout/lProcess3"/>
    <dgm:cxn modelId="{85A5A315-9937-42DE-B4AD-18BF5C4146D1}" type="presParOf" srcId="{040834DF-DF4E-45D8-B318-C51385644B69}" destId="{633CF692-DDA0-48F7-92D9-41A66E3D6D44}" srcOrd="1" destOrd="0" presId="urn:microsoft.com/office/officeart/2005/8/layout/lProcess3"/>
    <dgm:cxn modelId="{13B52CB0-2195-4963-AFD7-B4EF9894C590}" type="presParOf" srcId="{040834DF-DF4E-45D8-B318-C51385644B69}" destId="{31DFA401-66C2-4ECD-907D-77FD1BE59E3E}" srcOrd="2" destOrd="0" presId="urn:microsoft.com/office/officeart/2005/8/layout/lProcess3"/>
    <dgm:cxn modelId="{1884423F-EF84-49BE-8789-533412CB4A16}" type="presParOf" srcId="{040834DF-DF4E-45D8-B318-C51385644B69}" destId="{A11D26A8-02A0-4693-8DBF-B54621661E1B}" srcOrd="3" destOrd="0" presId="urn:microsoft.com/office/officeart/2005/8/layout/lProcess3"/>
    <dgm:cxn modelId="{2DB554C2-0185-4318-9FF5-4F5F034DE6AE}" type="presParOf" srcId="{040834DF-DF4E-45D8-B318-C51385644B69}" destId="{825C3D57-1242-42B4-98F5-5C96E00F2BAD}" srcOrd="4" destOrd="0" presId="urn:microsoft.com/office/officeart/2005/8/layout/lProcess3"/>
    <dgm:cxn modelId="{7FA06570-0656-4436-883E-B03DD8D55CC8}" type="presParOf" srcId="{040834DF-DF4E-45D8-B318-C51385644B69}" destId="{B4FA5BC7-D23E-4E04-9073-5A2E4781E3E0}" srcOrd="5" destOrd="0" presId="urn:microsoft.com/office/officeart/2005/8/layout/lProcess3"/>
    <dgm:cxn modelId="{067C36CE-C201-4747-9F01-D89DCD4E134B}" type="presParOf" srcId="{040834DF-DF4E-45D8-B318-C51385644B69}" destId="{A87D61E1-5A8F-4A4A-8D6F-DB4B9DE7EDC0}" srcOrd="6" destOrd="0" presId="urn:microsoft.com/office/officeart/2005/8/layout/lProcess3"/>
    <dgm:cxn modelId="{C11FE372-144F-45B2-BDD3-9049A7DD85DD}" type="presParOf" srcId="{55B5E519-93F6-4633-B674-62F6D5DE8B5B}" destId="{A4B2E0E8-F9B1-4752-8328-E7892577696A}" srcOrd="3" destOrd="0" presId="urn:microsoft.com/office/officeart/2005/8/layout/lProcess3"/>
    <dgm:cxn modelId="{3C3C5712-66A9-4EFE-8B46-B1D1762C6211}" type="presParOf" srcId="{55B5E519-93F6-4633-B674-62F6D5DE8B5B}" destId="{06682E86-75B7-4E65-BEF9-3D01167A30ED}" srcOrd="4" destOrd="0" presId="urn:microsoft.com/office/officeart/2005/8/layout/lProcess3"/>
    <dgm:cxn modelId="{C7DDC349-5C68-445A-8D34-B3D509CD81BF}" type="presParOf" srcId="{06682E86-75B7-4E65-BEF9-3D01167A30ED}" destId="{ECD1D6BB-AFC0-4DC4-9A9E-061197869088}" srcOrd="0" destOrd="0" presId="urn:microsoft.com/office/officeart/2005/8/layout/lProcess3"/>
    <dgm:cxn modelId="{E7723AF2-6A20-44CB-B314-B086DBAF3FCC}" type="presParOf" srcId="{06682E86-75B7-4E65-BEF9-3D01167A30ED}" destId="{D5994F40-0A60-4ED2-8D3E-E752E864A66B}" srcOrd="1" destOrd="0" presId="urn:microsoft.com/office/officeart/2005/8/layout/lProcess3"/>
    <dgm:cxn modelId="{1B06FBA9-1C86-4F9E-92E8-2699CD840703}" type="presParOf" srcId="{06682E86-75B7-4E65-BEF9-3D01167A30ED}" destId="{60A53AE5-690F-4115-9B84-F16E03A9FF22}" srcOrd="2" destOrd="0" presId="urn:microsoft.com/office/officeart/2005/8/layout/lProcess3"/>
    <dgm:cxn modelId="{936D56B6-C5DD-473F-AA96-8CBD7C6881B9}" type="presParOf" srcId="{06682E86-75B7-4E65-BEF9-3D01167A30ED}" destId="{EFEBF636-C5B0-42C2-AA63-6D2D5310BAE9}" srcOrd="3" destOrd="0" presId="urn:microsoft.com/office/officeart/2005/8/layout/lProcess3"/>
    <dgm:cxn modelId="{F23E63E0-2560-4FE0-AC89-42D8EEE4FD92}" type="presParOf" srcId="{06682E86-75B7-4E65-BEF9-3D01167A30ED}" destId="{17FF1CB0-35C8-4749-8D5F-E2AE2B10DFEE}" srcOrd="4" destOrd="0" presId="urn:microsoft.com/office/officeart/2005/8/layout/lProcess3"/>
    <dgm:cxn modelId="{3056C928-FC2E-4272-A0C3-31FE36932FE4}" type="presParOf" srcId="{06682E86-75B7-4E65-BEF9-3D01167A30ED}" destId="{9AC93294-5EBC-4AA1-AD87-13AB0FCE4268}" srcOrd="5" destOrd="0" presId="urn:microsoft.com/office/officeart/2005/8/layout/lProcess3"/>
    <dgm:cxn modelId="{7099471A-7679-4F75-9A2D-F35A30C52627}" type="presParOf" srcId="{06682E86-75B7-4E65-BEF9-3D01167A30ED}" destId="{2DEF94C3-36EC-42F4-9B2A-59200FBF97B5}" srcOrd="6" destOrd="0" presId="urn:microsoft.com/office/officeart/2005/8/layout/lProcess3"/>
    <dgm:cxn modelId="{88658246-1A01-4BEB-B804-13030047D36D}" type="presParOf" srcId="{55B5E519-93F6-4633-B674-62F6D5DE8B5B}" destId="{CD58EEF8-92DC-47A6-B3A7-91FABEF4EA10}" srcOrd="5" destOrd="0" presId="urn:microsoft.com/office/officeart/2005/8/layout/lProcess3"/>
    <dgm:cxn modelId="{FB2AC438-6FBE-4D06-997B-CD1C1EE6C367}" type="presParOf" srcId="{55B5E519-93F6-4633-B674-62F6D5DE8B5B}" destId="{C5DF0DF4-0A8A-4E68-A81A-20F90373C652}" srcOrd="6" destOrd="0" presId="urn:microsoft.com/office/officeart/2005/8/layout/lProcess3"/>
    <dgm:cxn modelId="{5B9DD837-56D2-4263-B68F-725A7DBDC253}" type="presParOf" srcId="{C5DF0DF4-0A8A-4E68-A81A-20F90373C652}" destId="{38312B3A-C60C-43AA-824D-4D8BFD012DCF}" srcOrd="0" destOrd="0" presId="urn:microsoft.com/office/officeart/2005/8/layout/lProcess3"/>
    <dgm:cxn modelId="{CB925D18-F388-4C31-9269-A61B30533783}" type="presParOf" srcId="{C5DF0DF4-0A8A-4E68-A81A-20F90373C652}" destId="{AB82B0FF-7AD2-4894-B32A-CF9796ABDCF1}" srcOrd="1" destOrd="0" presId="urn:microsoft.com/office/officeart/2005/8/layout/lProcess3"/>
    <dgm:cxn modelId="{417CBEA9-DF0B-45D1-B9C1-2B90FEBC9BA3}" type="presParOf" srcId="{C5DF0DF4-0A8A-4E68-A81A-20F90373C652}" destId="{96350B8F-8CB8-4F68-BFF0-41C4D5084541}" srcOrd="2" destOrd="0" presId="urn:microsoft.com/office/officeart/2005/8/layout/lProcess3"/>
    <dgm:cxn modelId="{57B32ED6-16C3-413C-BBC1-F7F1DBF30164}" type="presParOf" srcId="{C5DF0DF4-0A8A-4E68-A81A-20F90373C652}" destId="{02266B0D-5551-4FE4-977E-26BBBBDF5AA7}" srcOrd="3" destOrd="0" presId="urn:microsoft.com/office/officeart/2005/8/layout/lProcess3"/>
    <dgm:cxn modelId="{FC45436F-8855-4CE8-82B1-8F6F44A955A4}" type="presParOf" srcId="{C5DF0DF4-0A8A-4E68-A81A-20F90373C652}" destId="{241253B2-75F9-43CC-A5A4-FF2696FDD60F}" srcOrd="4" destOrd="0" presId="urn:microsoft.com/office/officeart/2005/8/layout/lProcess3"/>
    <dgm:cxn modelId="{191B8604-0BF7-4F55-947D-1A5C04411137}" type="presParOf" srcId="{C5DF0DF4-0A8A-4E68-A81A-20F90373C652}" destId="{097A7F22-B9B7-4B09-B4AC-39EE657FF4D5}" srcOrd="5" destOrd="0" presId="urn:microsoft.com/office/officeart/2005/8/layout/lProcess3"/>
    <dgm:cxn modelId="{37B733C5-7274-4F1A-B9B4-21CF7C24E4A3}" type="presParOf" srcId="{C5DF0DF4-0A8A-4E68-A81A-20F90373C652}" destId="{403A28B8-0CE4-4450-A50A-AA362C2950CB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A3B99-8DE3-4234-B2E8-434511C82613}">
      <dsp:nvSpPr>
        <dsp:cNvPr id="0" name=""/>
        <dsp:cNvSpPr/>
      </dsp:nvSpPr>
      <dsp:spPr>
        <a:xfrm>
          <a:off x="10943" y="196845"/>
          <a:ext cx="5883087" cy="1917958"/>
        </a:xfrm>
        <a:prstGeom prst="chevron">
          <a:avLst/>
        </a:prstGeom>
        <a:solidFill>
          <a:srgbClr val="CD3F5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0" kern="1200" dirty="0">
            <a:latin typeface="+mn-lt"/>
            <a:ea typeface="Verdana" panose="020B0604030504040204" pitchFamily="34" charset="0"/>
          </a:endParaRPr>
        </a:p>
      </dsp:txBody>
      <dsp:txXfrm>
        <a:off x="10943" y="196845"/>
        <a:ext cx="5883087" cy="1917958"/>
      </dsp:txXfrm>
    </dsp:sp>
    <dsp:sp modelId="{0AAA6165-1A36-4B5E-9FAD-23D4681775BE}">
      <dsp:nvSpPr>
        <dsp:cNvPr id="0" name=""/>
        <dsp:cNvSpPr/>
      </dsp:nvSpPr>
      <dsp:spPr>
        <a:xfrm>
          <a:off x="5457504" y="359871"/>
          <a:ext cx="2787047" cy="1591905"/>
        </a:xfrm>
        <a:prstGeom prst="chevron">
          <a:avLst/>
        </a:prstGeom>
        <a:noFill/>
        <a:ln w="38100" cap="flat" cmpd="sng" algn="ctr">
          <a:solidFill>
            <a:srgbClr val="1B3C9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52,6% </a:t>
          </a:r>
        </a:p>
      </dsp:txBody>
      <dsp:txXfrm>
        <a:off x="5457504" y="359871"/>
        <a:ext cx="2787047" cy="1591905"/>
      </dsp:txXfrm>
    </dsp:sp>
    <dsp:sp modelId="{7B8EE070-2353-4852-BFC4-DA03143AB6E7}">
      <dsp:nvSpPr>
        <dsp:cNvPr id="0" name=""/>
        <dsp:cNvSpPr/>
      </dsp:nvSpPr>
      <dsp:spPr>
        <a:xfrm>
          <a:off x="7854365" y="359871"/>
          <a:ext cx="2787047" cy="1591905"/>
        </a:xfrm>
        <a:prstGeom prst="chevron">
          <a:avLst/>
        </a:prstGeom>
        <a:noFill/>
        <a:ln w="38100" cap="flat" cmpd="sng" algn="ctr">
          <a:solidFill>
            <a:srgbClr val="1B3C9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64%</a:t>
          </a:r>
        </a:p>
      </dsp:txBody>
      <dsp:txXfrm>
        <a:off x="7854365" y="359871"/>
        <a:ext cx="2787047" cy="1591905"/>
      </dsp:txXfrm>
    </dsp:sp>
    <dsp:sp modelId="{4FFBE347-AD59-4154-A2F0-5CBF04B4A611}">
      <dsp:nvSpPr>
        <dsp:cNvPr id="0" name=""/>
        <dsp:cNvSpPr/>
      </dsp:nvSpPr>
      <dsp:spPr>
        <a:xfrm>
          <a:off x="10251225" y="359871"/>
          <a:ext cx="2787047" cy="1591905"/>
        </a:xfrm>
        <a:prstGeom prst="chevron">
          <a:avLst/>
        </a:prstGeom>
        <a:noFill/>
        <a:ln w="38100" cap="flat" cmpd="sng" algn="ctr">
          <a:solidFill>
            <a:srgbClr val="1B3C9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76%</a:t>
          </a:r>
        </a:p>
      </dsp:txBody>
      <dsp:txXfrm>
        <a:off x="10251225" y="359871"/>
        <a:ext cx="2787047" cy="1591905"/>
      </dsp:txXfrm>
    </dsp:sp>
    <dsp:sp modelId="{1A4313C3-1E84-4025-8E4B-ABFBB466A7B1}">
      <dsp:nvSpPr>
        <dsp:cNvPr id="0" name=""/>
        <dsp:cNvSpPr/>
      </dsp:nvSpPr>
      <dsp:spPr>
        <a:xfrm>
          <a:off x="10943" y="2302845"/>
          <a:ext cx="5860992" cy="1917958"/>
        </a:xfrm>
        <a:prstGeom prst="chevron">
          <a:avLst/>
        </a:prstGeom>
        <a:solidFill>
          <a:srgbClr val="CD3F5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0" kern="1200" dirty="0">
            <a:latin typeface="+mn-lt"/>
            <a:ea typeface="Verdana" panose="020B0604030504040204" pitchFamily="34" charset="0"/>
          </a:endParaRPr>
        </a:p>
      </dsp:txBody>
      <dsp:txXfrm>
        <a:off x="10943" y="2302845"/>
        <a:ext cx="5860992" cy="1917958"/>
      </dsp:txXfrm>
    </dsp:sp>
    <dsp:sp modelId="{31DFA401-66C2-4ECD-907D-77FD1BE59E3E}">
      <dsp:nvSpPr>
        <dsp:cNvPr id="0" name=""/>
        <dsp:cNvSpPr/>
      </dsp:nvSpPr>
      <dsp:spPr>
        <a:xfrm>
          <a:off x="5435410" y="2465872"/>
          <a:ext cx="2787047" cy="1591905"/>
        </a:xfrm>
        <a:prstGeom prst="chevron">
          <a:avLst/>
        </a:prstGeom>
        <a:noFill/>
        <a:ln w="38100" cap="flat" cmpd="sng" algn="ctr">
          <a:solidFill>
            <a:srgbClr val="1B3C9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22,9%</a:t>
          </a:r>
          <a:r>
            <a:rPr lang="ru-RU" sz="3600" i="0" kern="1200" dirty="0">
              <a:solidFill>
                <a:srgbClr val="1B3C9B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sp:txBody>
      <dsp:txXfrm>
        <a:off x="5435410" y="2465872"/>
        <a:ext cx="2787047" cy="1591905"/>
      </dsp:txXfrm>
    </dsp:sp>
    <dsp:sp modelId="{825C3D57-1242-42B4-98F5-5C96E00F2BAD}">
      <dsp:nvSpPr>
        <dsp:cNvPr id="0" name=""/>
        <dsp:cNvSpPr/>
      </dsp:nvSpPr>
      <dsp:spPr>
        <a:xfrm>
          <a:off x="7832270" y="2465872"/>
          <a:ext cx="2787047" cy="1591905"/>
        </a:xfrm>
        <a:prstGeom prst="chevron">
          <a:avLst/>
        </a:prstGeom>
        <a:noFill/>
        <a:ln w="38100" cap="flat" cmpd="sng" algn="ctr">
          <a:solidFill>
            <a:srgbClr val="1B3C9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100%</a:t>
          </a:r>
        </a:p>
      </dsp:txBody>
      <dsp:txXfrm>
        <a:off x="7832270" y="2465872"/>
        <a:ext cx="2787047" cy="1591905"/>
      </dsp:txXfrm>
    </dsp:sp>
    <dsp:sp modelId="{A87D61E1-5A8F-4A4A-8D6F-DB4B9DE7EDC0}">
      <dsp:nvSpPr>
        <dsp:cNvPr id="0" name=""/>
        <dsp:cNvSpPr/>
      </dsp:nvSpPr>
      <dsp:spPr>
        <a:xfrm>
          <a:off x="10229131" y="2465872"/>
          <a:ext cx="2787047" cy="1591905"/>
        </a:xfrm>
        <a:prstGeom prst="chevron">
          <a:avLst/>
        </a:prstGeom>
        <a:noFill/>
        <a:ln w="38100" cap="flat" cmpd="sng" algn="ctr">
          <a:solidFill>
            <a:srgbClr val="1B3C9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100%</a:t>
          </a:r>
        </a:p>
      </dsp:txBody>
      <dsp:txXfrm>
        <a:off x="10229131" y="2465872"/>
        <a:ext cx="2787047" cy="1591905"/>
      </dsp:txXfrm>
    </dsp:sp>
    <dsp:sp modelId="{ECD1D6BB-AFC0-4DC4-9A9E-061197869088}">
      <dsp:nvSpPr>
        <dsp:cNvPr id="0" name=""/>
        <dsp:cNvSpPr/>
      </dsp:nvSpPr>
      <dsp:spPr>
        <a:xfrm>
          <a:off x="10943" y="4408845"/>
          <a:ext cx="5883120" cy="1917958"/>
        </a:xfrm>
        <a:prstGeom prst="chevron">
          <a:avLst/>
        </a:prstGeom>
        <a:solidFill>
          <a:srgbClr val="CD3F5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0" kern="1200" dirty="0">
            <a:latin typeface="+mn-lt"/>
            <a:ea typeface="Verdana" panose="020B0604030504040204" pitchFamily="34" charset="0"/>
          </a:endParaRPr>
        </a:p>
      </dsp:txBody>
      <dsp:txXfrm>
        <a:off x="10943" y="4408845"/>
        <a:ext cx="5883120" cy="1917958"/>
      </dsp:txXfrm>
    </dsp:sp>
    <dsp:sp modelId="{60A53AE5-690F-4115-9B84-F16E03A9FF22}">
      <dsp:nvSpPr>
        <dsp:cNvPr id="0" name=""/>
        <dsp:cNvSpPr/>
      </dsp:nvSpPr>
      <dsp:spPr>
        <a:xfrm>
          <a:off x="5457538" y="4571872"/>
          <a:ext cx="2787047" cy="1591905"/>
        </a:xfrm>
        <a:prstGeom prst="chevron">
          <a:avLst/>
        </a:prstGeom>
        <a:noFill/>
        <a:ln w="38100" cap="flat" cmpd="sng" algn="ctr">
          <a:solidFill>
            <a:srgbClr val="1B3C9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4 627 чел. </a:t>
          </a:r>
        </a:p>
      </dsp:txBody>
      <dsp:txXfrm>
        <a:off x="5457538" y="4571872"/>
        <a:ext cx="2787047" cy="1591905"/>
      </dsp:txXfrm>
    </dsp:sp>
    <dsp:sp modelId="{17FF1CB0-35C8-4749-8D5F-E2AE2B10DFEE}">
      <dsp:nvSpPr>
        <dsp:cNvPr id="0" name=""/>
        <dsp:cNvSpPr/>
      </dsp:nvSpPr>
      <dsp:spPr>
        <a:xfrm>
          <a:off x="7854399" y="4571872"/>
          <a:ext cx="2787047" cy="1591905"/>
        </a:xfrm>
        <a:prstGeom prst="chevron">
          <a:avLst/>
        </a:prstGeom>
        <a:noFill/>
        <a:ln w="38100" cap="flat" cmpd="sng" algn="ctr">
          <a:solidFill>
            <a:srgbClr val="1B3C9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8 080 чел. </a:t>
          </a:r>
        </a:p>
      </dsp:txBody>
      <dsp:txXfrm>
        <a:off x="7854399" y="4571872"/>
        <a:ext cx="2787047" cy="1591905"/>
      </dsp:txXfrm>
    </dsp:sp>
    <dsp:sp modelId="{2DEF94C3-36EC-42F4-9B2A-59200FBF97B5}">
      <dsp:nvSpPr>
        <dsp:cNvPr id="0" name=""/>
        <dsp:cNvSpPr/>
      </dsp:nvSpPr>
      <dsp:spPr>
        <a:xfrm>
          <a:off x="10251259" y="4571872"/>
          <a:ext cx="2787047" cy="1591905"/>
        </a:xfrm>
        <a:prstGeom prst="chevron">
          <a:avLst/>
        </a:prstGeom>
        <a:noFill/>
        <a:ln w="38100" cap="flat" cmpd="sng" algn="ctr">
          <a:solidFill>
            <a:srgbClr val="1B3C9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9 100 чел.</a:t>
          </a:r>
        </a:p>
      </dsp:txBody>
      <dsp:txXfrm>
        <a:off x="10251259" y="4571872"/>
        <a:ext cx="2787047" cy="1591905"/>
      </dsp:txXfrm>
    </dsp:sp>
    <dsp:sp modelId="{38312B3A-C60C-43AA-824D-4D8BFD012DCF}">
      <dsp:nvSpPr>
        <dsp:cNvPr id="0" name=""/>
        <dsp:cNvSpPr/>
      </dsp:nvSpPr>
      <dsp:spPr>
        <a:xfrm>
          <a:off x="10943" y="6514846"/>
          <a:ext cx="5868648" cy="1917958"/>
        </a:xfrm>
        <a:prstGeom prst="chevron">
          <a:avLst/>
        </a:prstGeom>
        <a:solidFill>
          <a:srgbClr val="CD3F5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0" kern="1200" dirty="0">
            <a:latin typeface="+mn-lt"/>
            <a:ea typeface="Verdana" panose="020B0604030504040204" pitchFamily="34" charset="0"/>
          </a:endParaRPr>
        </a:p>
      </dsp:txBody>
      <dsp:txXfrm>
        <a:off x="10943" y="6514846"/>
        <a:ext cx="5868648" cy="1917958"/>
      </dsp:txXfrm>
    </dsp:sp>
    <dsp:sp modelId="{96350B8F-8CB8-4F68-BFF0-41C4D5084541}">
      <dsp:nvSpPr>
        <dsp:cNvPr id="0" name=""/>
        <dsp:cNvSpPr/>
      </dsp:nvSpPr>
      <dsp:spPr>
        <a:xfrm>
          <a:off x="5443066" y="6677872"/>
          <a:ext cx="2787047" cy="1591905"/>
        </a:xfrm>
        <a:prstGeom prst="chevron">
          <a:avLst/>
        </a:prstGeom>
        <a:noFill/>
        <a:ln w="38100" cap="flat" cmpd="sng" algn="ctr">
          <a:solidFill>
            <a:srgbClr val="1B3C9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61,4%</a:t>
          </a:r>
          <a:r>
            <a:rPr lang="ru-RU" sz="3600" i="0" kern="1200" dirty="0">
              <a:solidFill>
                <a:srgbClr val="1B3C9B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sp:txBody>
      <dsp:txXfrm>
        <a:off x="5443066" y="6677872"/>
        <a:ext cx="2787047" cy="1591905"/>
      </dsp:txXfrm>
    </dsp:sp>
    <dsp:sp modelId="{241253B2-75F9-43CC-A5A4-FF2696FDD60F}">
      <dsp:nvSpPr>
        <dsp:cNvPr id="0" name=""/>
        <dsp:cNvSpPr/>
      </dsp:nvSpPr>
      <dsp:spPr>
        <a:xfrm>
          <a:off x="7839926" y="6677872"/>
          <a:ext cx="2787047" cy="1591905"/>
        </a:xfrm>
        <a:prstGeom prst="chevron">
          <a:avLst/>
        </a:prstGeom>
        <a:noFill/>
        <a:ln w="38100" cap="flat" cmpd="sng" algn="ctr">
          <a:solidFill>
            <a:srgbClr val="1B3C9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86%</a:t>
          </a:r>
        </a:p>
      </dsp:txBody>
      <dsp:txXfrm>
        <a:off x="7839926" y="6677872"/>
        <a:ext cx="2787047" cy="1591905"/>
      </dsp:txXfrm>
    </dsp:sp>
    <dsp:sp modelId="{403A28B8-0CE4-4450-A50A-AA362C2950CB}">
      <dsp:nvSpPr>
        <dsp:cNvPr id="0" name=""/>
        <dsp:cNvSpPr/>
      </dsp:nvSpPr>
      <dsp:spPr>
        <a:xfrm>
          <a:off x="10236787" y="6677872"/>
          <a:ext cx="2787047" cy="1591905"/>
        </a:xfrm>
        <a:prstGeom prst="chevron">
          <a:avLst/>
        </a:prstGeom>
        <a:noFill/>
        <a:ln w="38100" cap="flat" cmpd="sng" algn="ctr">
          <a:solidFill>
            <a:srgbClr val="1B3C9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>
              <a:solidFill>
                <a:srgbClr val="1B3C9B"/>
              </a:solidFill>
              <a:latin typeface="+mn-lt"/>
              <a:ea typeface="Verdana" panose="020B0604030504040204" pitchFamily="34" charset="0"/>
            </a:rPr>
            <a:t>89%</a:t>
          </a:r>
        </a:p>
      </dsp:txBody>
      <dsp:txXfrm>
        <a:off x="10236787" y="6677872"/>
        <a:ext cx="2787047" cy="1591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94395-BCDD-4753-A226-BA6A858AD7B2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1704975" y="1241425"/>
            <a:ext cx="102076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072CF-82E8-402D-AA55-F5A1111C1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0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1pPr>
    <a:lvl2pPr marL="1393451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2pPr>
    <a:lvl3pPr marL="2786899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3pPr>
    <a:lvl4pPr marL="4180350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4pPr>
    <a:lvl5pPr marL="5573798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5pPr>
    <a:lvl6pPr marL="6967249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6pPr>
    <a:lvl7pPr marL="8360697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7pPr>
    <a:lvl8pPr marL="9754148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8pPr>
    <a:lvl9pPr marL="11147596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04975" y="1241425"/>
            <a:ext cx="102076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3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5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4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B9D0-057A-467F-8751-77E434E8DBF6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A00-BA17-49EB-81E9-B89F925CA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5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53900"/>
            <a:ext cx="43726100" cy="2172414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7332" y="-10974"/>
            <a:ext cx="43753436" cy="131606"/>
          </a:xfrm>
          <a:prstGeom prst="rect">
            <a:avLst/>
          </a:prstGeom>
          <a:solidFill>
            <a:srgbClr val="CD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" y="14230980"/>
            <a:ext cx="43726104" cy="147142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69"/>
          <a:stretch/>
        </p:blipFill>
        <p:spPr>
          <a:xfrm>
            <a:off x="4107114" y="12596209"/>
            <a:ext cx="995830" cy="12967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"/>
          <a:stretch/>
        </p:blipFill>
        <p:spPr>
          <a:xfrm>
            <a:off x="12754585" y="12596209"/>
            <a:ext cx="1020410" cy="1237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69"/>
          <a:stretch/>
        </p:blipFill>
        <p:spPr>
          <a:xfrm>
            <a:off x="21402056" y="12596209"/>
            <a:ext cx="1015494" cy="12967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81"/>
          <a:stretch/>
        </p:blipFill>
        <p:spPr>
          <a:xfrm>
            <a:off x="30049527" y="12596210"/>
            <a:ext cx="1069572" cy="12672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9744"/>
          <a:stretch/>
        </p:blipFill>
        <p:spPr>
          <a:xfrm>
            <a:off x="38696998" y="12596210"/>
            <a:ext cx="1064656" cy="135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5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27332" y="-10974"/>
            <a:ext cx="43753436" cy="131606"/>
          </a:xfrm>
          <a:prstGeom prst="rect">
            <a:avLst/>
          </a:prstGeom>
          <a:solidFill>
            <a:srgbClr val="CD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" y="14230980"/>
            <a:ext cx="43726104" cy="147142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71CB88D3-F738-3343-B4CD-406C18EFD427}"/>
              </a:ext>
            </a:extLst>
          </p:cNvPr>
          <p:cNvGrpSpPr/>
          <p:nvPr userDrawn="1"/>
        </p:nvGrpSpPr>
        <p:grpSpPr>
          <a:xfrm>
            <a:off x="-51639" y="12084286"/>
            <a:ext cx="43777743" cy="14372439"/>
            <a:chOff x="-31680" y="-45721"/>
            <a:chExt cx="12293784" cy="694800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F0576822-B9E3-E243-8E27-B10F8227DD31}"/>
                </a:ext>
              </a:extLst>
            </p:cNvPr>
            <p:cNvSpPr/>
            <p:nvPr userDrawn="1"/>
          </p:nvSpPr>
          <p:spPr>
            <a:xfrm>
              <a:off x="-22863" y="-39695"/>
              <a:ext cx="12276150" cy="6941973"/>
            </a:xfrm>
            <a:prstGeom prst="rect">
              <a:avLst/>
            </a:prstGeom>
            <a:solidFill>
              <a:srgbClr val="36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A1A0A998-6BE0-7044-85A7-6005E2C8BEFD}"/>
                </a:ext>
              </a:extLst>
            </p:cNvPr>
            <p:cNvSpPr/>
            <p:nvPr userDrawn="1"/>
          </p:nvSpPr>
          <p:spPr>
            <a:xfrm>
              <a:off x="9421792" y="3402957"/>
              <a:ext cx="2831495" cy="2419109"/>
            </a:xfrm>
            <a:custGeom>
              <a:avLst/>
              <a:gdLst>
                <a:gd name="connsiteX0" fmla="*/ 277793 w 2858947"/>
                <a:gd name="connsiteY0" fmla="*/ 995423 h 2419109"/>
                <a:gd name="connsiteX1" fmla="*/ 0 w 2858947"/>
                <a:gd name="connsiteY1" fmla="*/ 1006997 h 2419109"/>
                <a:gd name="connsiteX2" fmla="*/ 2858947 w 2858947"/>
                <a:gd name="connsiteY2" fmla="*/ 0 h 2419109"/>
                <a:gd name="connsiteX3" fmla="*/ 2835798 w 2858947"/>
                <a:gd name="connsiteY3" fmla="*/ 2419109 h 2419109"/>
                <a:gd name="connsiteX4" fmla="*/ 277793 w 2858947"/>
                <a:gd name="connsiteY4" fmla="*/ 995423 h 24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8947" h="2419109">
                  <a:moveTo>
                    <a:pt x="277793" y="995423"/>
                  </a:moveTo>
                  <a:lnTo>
                    <a:pt x="0" y="1006997"/>
                  </a:lnTo>
                  <a:lnTo>
                    <a:pt x="2858947" y="0"/>
                  </a:lnTo>
                  <a:lnTo>
                    <a:pt x="2835798" y="2419109"/>
                  </a:lnTo>
                  <a:lnTo>
                    <a:pt x="277793" y="995423"/>
                  </a:lnTo>
                  <a:close/>
                </a:path>
              </a:pathLst>
            </a:custGeom>
            <a:solidFill>
              <a:srgbClr val="43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5C20628A-6C87-C042-B6E4-FE375EFDD87F}"/>
                </a:ext>
              </a:extLst>
            </p:cNvPr>
            <p:cNvSpPr/>
            <p:nvPr userDrawn="1"/>
          </p:nvSpPr>
          <p:spPr>
            <a:xfrm>
              <a:off x="-31680" y="-39695"/>
              <a:ext cx="3612768" cy="5239002"/>
            </a:xfrm>
            <a:custGeom>
              <a:avLst/>
              <a:gdLst>
                <a:gd name="connsiteX0" fmla="*/ 0 w 3610430"/>
                <a:gd name="connsiteY0" fmla="*/ 0 h 5282736"/>
                <a:gd name="connsiteX1" fmla="*/ 1347537 w 3610430"/>
                <a:gd name="connsiteY1" fmla="*/ 0 h 5282736"/>
                <a:gd name="connsiteX2" fmla="*/ 3610430 w 3610430"/>
                <a:gd name="connsiteY2" fmla="*/ 1187710 h 5282736"/>
                <a:gd name="connsiteX3" fmla="*/ 1662796 w 3610430"/>
                <a:gd name="connsiteY3" fmla="*/ 5282736 h 5282736"/>
                <a:gd name="connsiteX4" fmla="*/ 0 w 3610430"/>
                <a:gd name="connsiteY4" fmla="*/ 936008 h 5282736"/>
                <a:gd name="connsiteX5" fmla="*/ 0 w 3610430"/>
                <a:gd name="connsiteY5" fmla="*/ 0 h 528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0430" h="5282736">
                  <a:moveTo>
                    <a:pt x="0" y="0"/>
                  </a:moveTo>
                  <a:lnTo>
                    <a:pt x="1347537" y="0"/>
                  </a:lnTo>
                  <a:lnTo>
                    <a:pt x="3610430" y="1187710"/>
                  </a:lnTo>
                  <a:lnTo>
                    <a:pt x="1662796" y="5282736"/>
                  </a:lnTo>
                  <a:lnTo>
                    <a:pt x="0" y="936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1D8EAB7E-26C9-3F44-B556-C5F9BFC873D2}"/>
                </a:ext>
              </a:extLst>
            </p:cNvPr>
            <p:cNvSpPr/>
            <p:nvPr userDrawn="1"/>
          </p:nvSpPr>
          <p:spPr>
            <a:xfrm>
              <a:off x="1325548" y="-39695"/>
              <a:ext cx="2827232" cy="1177877"/>
            </a:xfrm>
            <a:custGeom>
              <a:avLst/>
              <a:gdLst>
                <a:gd name="connsiteX0" fmla="*/ 0 w 2825401"/>
                <a:gd name="connsiteY0" fmla="*/ 0 h 1187710"/>
                <a:gd name="connsiteX1" fmla="*/ 2825401 w 2825401"/>
                <a:gd name="connsiteY1" fmla="*/ 5002 h 1187710"/>
                <a:gd name="connsiteX2" fmla="*/ 2262893 w 2825401"/>
                <a:gd name="connsiteY2" fmla="*/ 1187710 h 1187710"/>
                <a:gd name="connsiteX3" fmla="*/ 0 w 2825401"/>
                <a:gd name="connsiteY3" fmla="*/ 0 h 118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5401" h="1187710">
                  <a:moveTo>
                    <a:pt x="0" y="0"/>
                  </a:moveTo>
                  <a:lnTo>
                    <a:pt x="2825401" y="5002"/>
                  </a:lnTo>
                  <a:lnTo>
                    <a:pt x="2262893" y="1187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939A4A11-53E6-E449-9EE1-BD5CD8A662A7}"/>
                </a:ext>
              </a:extLst>
            </p:cNvPr>
            <p:cNvSpPr/>
            <p:nvPr userDrawn="1"/>
          </p:nvSpPr>
          <p:spPr>
            <a:xfrm>
              <a:off x="1641011" y="1138181"/>
              <a:ext cx="8149275" cy="5764095"/>
            </a:xfrm>
            <a:custGeom>
              <a:avLst/>
              <a:gdLst>
                <a:gd name="connsiteX0" fmla="*/ 1947634 w 8143998"/>
                <a:gd name="connsiteY0" fmla="*/ 0 h 5812214"/>
                <a:gd name="connsiteX1" fmla="*/ 8143998 w 8143998"/>
                <a:gd name="connsiteY1" fmla="*/ 3252245 h 5812214"/>
                <a:gd name="connsiteX2" fmla="*/ 1175582 w 8143998"/>
                <a:gd name="connsiteY2" fmla="*/ 5812214 h 5812214"/>
                <a:gd name="connsiteX3" fmla="*/ 656893 w 8143998"/>
                <a:gd name="connsiteY3" fmla="*/ 5812214 h 5812214"/>
                <a:gd name="connsiteX4" fmla="*/ 0 w 8143998"/>
                <a:gd name="connsiteY4" fmla="*/ 4095026 h 5812214"/>
                <a:gd name="connsiteX5" fmla="*/ 1947634 w 8143998"/>
                <a:gd name="connsiteY5" fmla="*/ 0 h 58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3998" h="5812214">
                  <a:moveTo>
                    <a:pt x="1947634" y="0"/>
                  </a:moveTo>
                  <a:lnTo>
                    <a:pt x="8143998" y="3252245"/>
                  </a:lnTo>
                  <a:lnTo>
                    <a:pt x="1175582" y="5812214"/>
                  </a:lnTo>
                  <a:lnTo>
                    <a:pt x="656893" y="5812214"/>
                  </a:lnTo>
                  <a:lnTo>
                    <a:pt x="0" y="4095026"/>
                  </a:lnTo>
                  <a:lnTo>
                    <a:pt x="1947634" y="0"/>
                  </a:lnTo>
                  <a:close/>
                </a:path>
              </a:pathLst>
            </a:custGeom>
            <a:solidFill>
              <a:srgbClr val="64B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261C98FB-F2CE-BD4C-B607-2171E83E11E4}"/>
                </a:ext>
              </a:extLst>
            </p:cNvPr>
            <p:cNvSpPr/>
            <p:nvPr userDrawn="1"/>
          </p:nvSpPr>
          <p:spPr>
            <a:xfrm>
              <a:off x="3589907" y="-45721"/>
              <a:ext cx="8672197" cy="4409224"/>
            </a:xfrm>
            <a:custGeom>
              <a:avLst/>
              <a:gdLst>
                <a:gd name="connsiteX0" fmla="*/ 562508 w 8663983"/>
                <a:gd name="connsiteY0" fmla="*/ 0 h 4434953"/>
                <a:gd name="connsiteX1" fmla="*/ 8652156 w 8663983"/>
                <a:gd name="connsiteY1" fmla="*/ 14321 h 4434953"/>
                <a:gd name="connsiteX2" fmla="*/ 8663983 w 8663983"/>
                <a:gd name="connsiteY2" fmla="*/ 3528430 h 4434953"/>
                <a:gd name="connsiteX3" fmla="*/ 6196364 w 8663983"/>
                <a:gd name="connsiteY3" fmla="*/ 4434953 h 4434953"/>
                <a:gd name="connsiteX4" fmla="*/ 0 w 8663983"/>
                <a:gd name="connsiteY4" fmla="*/ 1182708 h 4434953"/>
                <a:gd name="connsiteX5" fmla="*/ 562508 w 8663983"/>
                <a:gd name="connsiteY5" fmla="*/ 0 h 4434953"/>
                <a:gd name="connsiteX0" fmla="*/ 562508 w 8663983"/>
                <a:gd name="connsiteY0" fmla="*/ 11079 h 4446032"/>
                <a:gd name="connsiteX1" fmla="*/ 8652156 w 8663983"/>
                <a:gd name="connsiteY1" fmla="*/ 0 h 4446032"/>
                <a:gd name="connsiteX2" fmla="*/ 8663983 w 8663983"/>
                <a:gd name="connsiteY2" fmla="*/ 3539509 h 4446032"/>
                <a:gd name="connsiteX3" fmla="*/ 6196364 w 8663983"/>
                <a:gd name="connsiteY3" fmla="*/ 4446032 h 4446032"/>
                <a:gd name="connsiteX4" fmla="*/ 0 w 8663983"/>
                <a:gd name="connsiteY4" fmla="*/ 1193787 h 4446032"/>
                <a:gd name="connsiteX5" fmla="*/ 562508 w 8663983"/>
                <a:gd name="connsiteY5" fmla="*/ 11079 h 4446032"/>
                <a:gd name="connsiteX0" fmla="*/ 562508 w 8666581"/>
                <a:gd name="connsiteY0" fmla="*/ 11079 h 4446032"/>
                <a:gd name="connsiteX1" fmla="*/ 8665603 w 8666581"/>
                <a:gd name="connsiteY1" fmla="*/ 0 h 4446032"/>
                <a:gd name="connsiteX2" fmla="*/ 8663983 w 8666581"/>
                <a:gd name="connsiteY2" fmla="*/ 3539509 h 4446032"/>
                <a:gd name="connsiteX3" fmla="*/ 6196364 w 8666581"/>
                <a:gd name="connsiteY3" fmla="*/ 4446032 h 4446032"/>
                <a:gd name="connsiteX4" fmla="*/ 0 w 8666581"/>
                <a:gd name="connsiteY4" fmla="*/ 1193787 h 4446032"/>
                <a:gd name="connsiteX5" fmla="*/ 562508 w 8666581"/>
                <a:gd name="connsiteY5" fmla="*/ 11079 h 4446032"/>
                <a:gd name="connsiteX0" fmla="*/ 569383 w 8666581"/>
                <a:gd name="connsiteY0" fmla="*/ 4204 h 4446032"/>
                <a:gd name="connsiteX1" fmla="*/ 8665603 w 8666581"/>
                <a:gd name="connsiteY1" fmla="*/ 0 h 4446032"/>
                <a:gd name="connsiteX2" fmla="*/ 8663983 w 8666581"/>
                <a:gd name="connsiteY2" fmla="*/ 3539509 h 4446032"/>
                <a:gd name="connsiteX3" fmla="*/ 6196364 w 8666581"/>
                <a:gd name="connsiteY3" fmla="*/ 4446032 h 4446032"/>
                <a:gd name="connsiteX4" fmla="*/ 0 w 8666581"/>
                <a:gd name="connsiteY4" fmla="*/ 1193787 h 4446032"/>
                <a:gd name="connsiteX5" fmla="*/ 569383 w 8666581"/>
                <a:gd name="connsiteY5" fmla="*/ 4204 h 44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6581" h="4446032">
                  <a:moveTo>
                    <a:pt x="569383" y="4204"/>
                  </a:moveTo>
                  <a:lnTo>
                    <a:pt x="8665603" y="0"/>
                  </a:lnTo>
                  <a:cubicBezTo>
                    <a:pt x="8669545" y="1179836"/>
                    <a:pt x="8660041" y="2359673"/>
                    <a:pt x="8663983" y="3539509"/>
                  </a:cubicBezTo>
                  <a:lnTo>
                    <a:pt x="6196364" y="4446032"/>
                  </a:lnTo>
                  <a:lnTo>
                    <a:pt x="0" y="1193787"/>
                  </a:lnTo>
                  <a:lnTo>
                    <a:pt x="569383" y="4204"/>
                  </a:lnTo>
                  <a:close/>
                </a:path>
              </a:pathLst>
            </a:custGeom>
            <a:solidFill>
              <a:srgbClr val="52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3C255441-FC24-1C43-8E63-501875B45991}"/>
                </a:ext>
              </a:extLst>
            </p:cNvPr>
            <p:cNvSpPr/>
            <p:nvPr userDrawn="1"/>
          </p:nvSpPr>
          <p:spPr>
            <a:xfrm>
              <a:off x="2817355" y="4363503"/>
              <a:ext cx="9442149" cy="2538776"/>
            </a:xfrm>
            <a:custGeom>
              <a:avLst/>
              <a:gdLst>
                <a:gd name="connsiteX0" fmla="*/ 6968416 w 9436035"/>
                <a:gd name="connsiteY0" fmla="*/ 0 h 2559969"/>
                <a:gd name="connsiteX1" fmla="*/ 9436035 w 9436035"/>
                <a:gd name="connsiteY1" fmla="*/ 1295163 h 2559969"/>
                <a:gd name="connsiteX2" fmla="*/ 9436035 w 9436035"/>
                <a:gd name="connsiteY2" fmla="*/ 2559969 h 2559969"/>
                <a:gd name="connsiteX3" fmla="*/ 0 w 9436035"/>
                <a:gd name="connsiteY3" fmla="*/ 2559969 h 2559969"/>
                <a:gd name="connsiteX4" fmla="*/ 6968416 w 9436035"/>
                <a:gd name="connsiteY4" fmla="*/ 0 h 255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6035" h="2559969">
                  <a:moveTo>
                    <a:pt x="6968416" y="0"/>
                  </a:moveTo>
                  <a:lnTo>
                    <a:pt x="9436035" y="1295163"/>
                  </a:lnTo>
                  <a:lnTo>
                    <a:pt x="9436035" y="2559969"/>
                  </a:lnTo>
                  <a:lnTo>
                    <a:pt x="0" y="2559969"/>
                  </a:lnTo>
                  <a:lnTo>
                    <a:pt x="6968416" y="0"/>
                  </a:lnTo>
                  <a:close/>
                </a:path>
              </a:pathLst>
            </a:custGeom>
            <a:solidFill>
              <a:srgbClr val="52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080E99BC-5742-8445-9561-4C4AFFF23D02}"/>
                </a:ext>
              </a:extLst>
            </p:cNvPr>
            <p:cNvSpPr/>
            <p:nvPr userDrawn="1"/>
          </p:nvSpPr>
          <p:spPr>
            <a:xfrm>
              <a:off x="823771" y="5199307"/>
              <a:ext cx="1474559" cy="1702971"/>
            </a:xfrm>
            <a:custGeom>
              <a:avLst/>
              <a:gdLst>
                <a:gd name="connsiteX0" fmla="*/ 816711 w 1473604"/>
                <a:gd name="connsiteY0" fmla="*/ 0 h 1717187"/>
                <a:gd name="connsiteX1" fmla="*/ 1473604 w 1473604"/>
                <a:gd name="connsiteY1" fmla="*/ 1717187 h 1717187"/>
                <a:gd name="connsiteX2" fmla="*/ 0 w 1473604"/>
                <a:gd name="connsiteY2" fmla="*/ 1717187 h 1717187"/>
                <a:gd name="connsiteX3" fmla="*/ 816711 w 1473604"/>
                <a:gd name="connsiteY3" fmla="*/ 0 h 17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604" h="1717187">
                  <a:moveTo>
                    <a:pt x="816711" y="0"/>
                  </a:moveTo>
                  <a:lnTo>
                    <a:pt x="1473604" y="1717187"/>
                  </a:lnTo>
                  <a:lnTo>
                    <a:pt x="0" y="1717187"/>
                  </a:lnTo>
                  <a:lnTo>
                    <a:pt x="816711" y="0"/>
                  </a:lnTo>
                  <a:close/>
                </a:path>
              </a:pathLst>
            </a:custGeom>
            <a:solidFill>
              <a:srgbClr val="81C8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sp>
        <p:nvSpPr>
          <p:cNvPr id="24" name="Freeform 26">
            <a:extLst>
              <a:ext uri="{FF2B5EF4-FFF2-40B4-BE49-F238E27FC236}">
                <a16:creationId xmlns:a16="http://schemas.microsoft.com/office/drawing/2014/main" id="{080E99BC-5742-8445-9561-4C4AFFF23D02}"/>
              </a:ext>
            </a:extLst>
          </p:cNvPr>
          <p:cNvSpPr/>
          <p:nvPr userDrawn="1"/>
        </p:nvSpPr>
        <p:spPr>
          <a:xfrm rot="6475466">
            <a:off x="39588883" y="11956471"/>
            <a:ext cx="2336232" cy="3522718"/>
          </a:xfrm>
          <a:custGeom>
            <a:avLst/>
            <a:gdLst>
              <a:gd name="connsiteX0" fmla="*/ 816711 w 1473604"/>
              <a:gd name="connsiteY0" fmla="*/ 0 h 1717187"/>
              <a:gd name="connsiteX1" fmla="*/ 1473604 w 1473604"/>
              <a:gd name="connsiteY1" fmla="*/ 1717187 h 1717187"/>
              <a:gd name="connsiteX2" fmla="*/ 0 w 1473604"/>
              <a:gd name="connsiteY2" fmla="*/ 1717187 h 1717187"/>
              <a:gd name="connsiteX3" fmla="*/ 816711 w 1473604"/>
              <a:gd name="connsiteY3" fmla="*/ 0 h 171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604" h="1717187">
                <a:moveTo>
                  <a:pt x="816711" y="0"/>
                </a:moveTo>
                <a:lnTo>
                  <a:pt x="1473604" y="1717187"/>
                </a:lnTo>
                <a:lnTo>
                  <a:pt x="0" y="1717187"/>
                </a:lnTo>
                <a:lnTo>
                  <a:pt x="816711" y="0"/>
                </a:lnTo>
                <a:close/>
              </a:path>
            </a:pathLst>
          </a:custGeom>
          <a:solidFill>
            <a:srgbClr val="81C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sz="251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39A4A11-53E6-E449-9EE1-BD5CD8A662A7}"/>
              </a:ext>
            </a:extLst>
          </p:cNvPr>
          <p:cNvSpPr/>
          <p:nvPr userDrawn="1"/>
        </p:nvSpPr>
        <p:spPr>
          <a:xfrm>
            <a:off x="29282453" y="12102430"/>
            <a:ext cx="12911384" cy="4174753"/>
          </a:xfrm>
          <a:custGeom>
            <a:avLst/>
            <a:gdLst>
              <a:gd name="connsiteX0" fmla="*/ 1947634 w 8143998"/>
              <a:gd name="connsiteY0" fmla="*/ 0 h 5812214"/>
              <a:gd name="connsiteX1" fmla="*/ 8143998 w 8143998"/>
              <a:gd name="connsiteY1" fmla="*/ 3252245 h 5812214"/>
              <a:gd name="connsiteX2" fmla="*/ 1175582 w 8143998"/>
              <a:gd name="connsiteY2" fmla="*/ 5812214 h 5812214"/>
              <a:gd name="connsiteX3" fmla="*/ 656893 w 8143998"/>
              <a:gd name="connsiteY3" fmla="*/ 5812214 h 5812214"/>
              <a:gd name="connsiteX4" fmla="*/ 0 w 8143998"/>
              <a:gd name="connsiteY4" fmla="*/ 4095026 h 5812214"/>
              <a:gd name="connsiteX5" fmla="*/ 1947634 w 8143998"/>
              <a:gd name="connsiteY5" fmla="*/ 0 h 581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3998" h="5812214">
                <a:moveTo>
                  <a:pt x="1947634" y="0"/>
                </a:moveTo>
                <a:lnTo>
                  <a:pt x="8143998" y="3252245"/>
                </a:lnTo>
                <a:lnTo>
                  <a:pt x="1175582" y="5812214"/>
                </a:lnTo>
                <a:lnTo>
                  <a:pt x="656893" y="5812214"/>
                </a:lnTo>
                <a:lnTo>
                  <a:pt x="0" y="4095026"/>
                </a:lnTo>
                <a:lnTo>
                  <a:pt x="1947634" y="0"/>
                </a:lnTo>
                <a:close/>
              </a:path>
            </a:pathLst>
          </a:cu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sz="251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-38095" y="14230980"/>
            <a:ext cx="43726104" cy="147142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</p:spTree>
    <p:extLst>
      <p:ext uri="{BB962C8B-B14F-4D97-AF65-F5344CB8AC3E}">
        <p14:creationId xmlns:p14="http://schemas.microsoft.com/office/powerpoint/2010/main" val="44841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27332" y="-10974"/>
            <a:ext cx="43753436" cy="131606"/>
          </a:xfrm>
          <a:prstGeom prst="rect">
            <a:avLst/>
          </a:prstGeom>
          <a:solidFill>
            <a:srgbClr val="FB3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" y="14230980"/>
            <a:ext cx="43726104" cy="147142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</p:spTree>
    <p:extLst>
      <p:ext uri="{BB962C8B-B14F-4D97-AF65-F5344CB8AC3E}">
        <p14:creationId xmlns:p14="http://schemas.microsoft.com/office/powerpoint/2010/main" val="390692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76"/>
          <a:stretch/>
        </p:blipFill>
        <p:spPr>
          <a:xfrm>
            <a:off x="0" y="1"/>
            <a:ext cx="43726100" cy="143263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7332" y="-10974"/>
            <a:ext cx="43753436" cy="131606"/>
          </a:xfrm>
          <a:prstGeom prst="rect">
            <a:avLst/>
          </a:prstGeom>
          <a:solidFill>
            <a:srgbClr val="CD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" y="14230980"/>
            <a:ext cx="43726104" cy="147142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</p:spTree>
    <p:extLst>
      <p:ext uri="{BB962C8B-B14F-4D97-AF65-F5344CB8AC3E}">
        <p14:creationId xmlns:p14="http://schemas.microsoft.com/office/powerpoint/2010/main" val="367523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6170" y="763805"/>
            <a:ext cx="37713761" cy="27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6170" y="3819022"/>
            <a:ext cx="37713761" cy="910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6169" y="13296838"/>
            <a:ext cx="9838373" cy="76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B9D0-057A-467F-8751-77E434E8DBF6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84271" y="13296838"/>
            <a:ext cx="14757559" cy="76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81558" y="13296838"/>
            <a:ext cx="9838373" cy="76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6A00-BA17-49EB-81E9-B89F925CA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0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5" r:id="rId2"/>
    <p:sldLayoutId id="2147483684" r:id="rId3"/>
    <p:sldLayoutId id="2147483673" r:id="rId4"/>
    <p:sldLayoutId id="2147483683" r:id="rId5"/>
  </p:sldLayoutIdLst>
  <p:txStyles>
    <p:titleStyle>
      <a:lvl1pPr algn="l" defTabSz="1912833" rtl="0" eaLnBrk="1" latinLnBrk="0" hangingPunct="1">
        <a:lnSpc>
          <a:spcPct val="90000"/>
        </a:lnSpc>
        <a:spcBef>
          <a:spcPct val="0"/>
        </a:spcBef>
        <a:buNone/>
        <a:defRPr sz="92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8208" indent="-478208" algn="l" defTabSz="1912833" rtl="0" eaLnBrk="1" latinLnBrk="0" hangingPunct="1">
        <a:lnSpc>
          <a:spcPct val="90000"/>
        </a:lnSpc>
        <a:spcBef>
          <a:spcPts val="2092"/>
        </a:spcBef>
        <a:buFont typeface="Arial" panose="020B0604020202020204" pitchFamily="34" charset="0"/>
        <a:buChar char="•"/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34625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5021" kern="1200">
          <a:solidFill>
            <a:schemeClr val="tx1"/>
          </a:solidFill>
          <a:latin typeface="+mn-lt"/>
          <a:ea typeface="+mn-ea"/>
          <a:cs typeface="+mn-cs"/>
        </a:defRPr>
      </a:lvl2pPr>
      <a:lvl3pPr marL="2391042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4184" kern="1200">
          <a:solidFill>
            <a:schemeClr val="tx1"/>
          </a:solidFill>
          <a:latin typeface="+mn-lt"/>
          <a:ea typeface="+mn-ea"/>
          <a:cs typeface="+mn-cs"/>
        </a:defRPr>
      </a:lvl3pPr>
      <a:lvl4pPr marL="3347458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4pPr>
      <a:lvl5pPr marL="4303875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5pPr>
      <a:lvl6pPr marL="5260292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6pPr>
      <a:lvl7pPr marL="6216708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7pPr>
      <a:lvl8pPr marL="7173125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8pPr>
      <a:lvl9pPr marL="8129542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1pPr>
      <a:lvl2pPr marL="956417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2pPr>
      <a:lvl3pPr marL="1912833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3pPr>
      <a:lvl4pPr marL="2869250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4pPr>
      <a:lvl5pPr marL="3825667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5pPr>
      <a:lvl6pPr marL="4782083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6pPr>
      <a:lvl7pPr marL="5738500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7pPr>
      <a:lvl8pPr marL="6694917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8pPr>
      <a:lvl9pPr marL="7651333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59" Type="http://schemas.openxmlformats.org/officeDocument/2006/relationships/image" Target="../media/image22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60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9" Type="http://schemas.microsoft.com/office/2007/relationships/hdphoto" Target="../media/hdphoto4.wdp"/><Relationship Id="rId3" Type="http://schemas.openxmlformats.org/officeDocument/2006/relationships/image" Target="../media/image15.png"/><Relationship Id="rId89" Type="http://schemas.microsoft.com/office/2007/relationships/hdphoto" Target="../media/hdphoto5.wdp"/><Relationship Id="rId138" Type="http://schemas.microsoft.com/office/2007/relationships/hdphoto" Target="../media/hdphoto7.wdp"/><Relationship Id="rId7" Type="http://schemas.microsoft.com/office/2007/relationships/hdphoto" Target="../media/hdphoto3.wdp"/><Relationship Id="rId38" Type="http://schemas.openxmlformats.org/officeDocument/2006/relationships/image" Target="../media/image18.png"/><Relationship Id="rId137" Type="http://schemas.openxmlformats.org/officeDocument/2006/relationships/image" Target="../media/image21.png"/><Relationship Id="rId2" Type="http://schemas.openxmlformats.org/officeDocument/2006/relationships/image" Target="../media/image14.jpeg"/><Relationship Id="rId8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37" Type="http://schemas.openxmlformats.org/officeDocument/2006/relationships/image" Target="../media/image412.svg"/><Relationship Id="rId87" Type="http://schemas.openxmlformats.org/officeDocument/2006/relationships/image" Target="../media/image102.svg"/><Relationship Id="rId136" Type="http://schemas.microsoft.com/office/2007/relationships/hdphoto" Target="../media/hdphoto6.wdp"/><Relationship Id="rId53" Type="http://schemas.openxmlformats.org/officeDocument/2006/relationships/image" Target="../media/image68.svg"/><Relationship Id="rId5" Type="http://schemas.openxmlformats.org/officeDocument/2006/relationships/image" Target="../media/image16.png"/><Relationship Id="rId135" Type="http://schemas.openxmlformats.org/officeDocument/2006/relationships/image" Target="../media/image20.png"/><Relationship Id="rId4" Type="http://schemas.openxmlformats.org/officeDocument/2006/relationships/hyperlink" Target="https://prof.kirovipk.ru/" TargetMode="External"/><Relationship Id="rId134" Type="http://schemas.openxmlformats.org/officeDocument/2006/relationships/image" Target="../media/image148.svg"/><Relationship Id="rId13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microsoft.com/office/2007/relationships/hdphoto" Target="../media/hdphoto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0" Type="http://schemas.microsoft.com/office/2007/relationships/hdphoto" Target="../media/hdphoto8.wdp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0.wdp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microsoft.com/office/2007/relationships/hdphoto" Target="../media/hdphoto9.wdp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63" Type="http://schemas.microsoft.com/office/2007/relationships/hdphoto" Target="../media/hdphoto7.wdp"/><Relationship Id="rId59" Type="http://schemas.openxmlformats.org/officeDocument/2006/relationships/image" Target="../media/image224.svg"/><Relationship Id="rId2" Type="http://schemas.openxmlformats.org/officeDocument/2006/relationships/image" Target="../media/image42.png"/><Relationship Id="rId6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61" Type="http://schemas.openxmlformats.org/officeDocument/2006/relationships/image" Target="../media/image46.png"/><Relationship Id="rId60" Type="http://schemas.openxmlformats.org/officeDocument/2006/relationships/image" Target="../media/image45.jpeg"/><Relationship Id="rId65" Type="http://schemas.openxmlformats.org/officeDocument/2006/relationships/image" Target="../media/image47.png"/><Relationship Id="rId4" Type="http://schemas.openxmlformats.org/officeDocument/2006/relationships/image" Target="../media/image44.jpeg"/><Relationship Id="rId64" Type="http://schemas.openxmlformats.org/officeDocument/2006/relationships/hyperlink" Target="https://prof.kirovipk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125" Type="http://schemas.microsoft.com/office/2007/relationships/hdphoto" Target="../media/hdphoto12.wdp"/><Relationship Id="rId124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23" Type="http://schemas.openxmlformats.org/officeDocument/2006/relationships/image" Target="../media/image138.svg"/><Relationship Id="rId37" Type="http://schemas.openxmlformats.org/officeDocument/2006/relationships/image" Target="../media/image52.svg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12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7090"/>
          <a:stretch/>
        </p:blipFill>
        <p:spPr>
          <a:xfrm>
            <a:off x="14230350" y="-3330"/>
            <a:ext cx="29495750" cy="143479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228600" y="0"/>
            <a:ext cx="14687550" cy="14346238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" name="TextBox 3"/>
          <p:cNvSpPr txBox="1"/>
          <p:nvPr/>
        </p:nvSpPr>
        <p:spPr>
          <a:xfrm>
            <a:off x="405325" y="3503284"/>
            <a:ext cx="13882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Интеграция региональных </a:t>
            </a:r>
            <a:r>
              <a:rPr lang="ru-RU" sz="6000" b="1" dirty="0" err="1" smtClean="0">
                <a:solidFill>
                  <a:schemeClr val="bg1"/>
                </a:solidFill>
              </a:rPr>
              <a:t>профориентационных</a:t>
            </a:r>
            <a:r>
              <a:rPr lang="ru-RU" sz="6000" b="1" dirty="0" smtClean="0">
                <a:solidFill>
                  <a:schemeClr val="bg1"/>
                </a:solidFill>
              </a:rPr>
              <a:t> решений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в Единую модель профессиональной ориентации школьников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659" y="10861520"/>
            <a:ext cx="11171904" cy="2023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857" b="1" dirty="0" err="1" smtClean="0">
                <a:solidFill>
                  <a:schemeClr val="bg1"/>
                </a:solidFill>
              </a:rPr>
              <a:t>Шумайлова</a:t>
            </a:r>
            <a:r>
              <a:rPr lang="ru-RU" sz="5857" b="1" dirty="0" smtClean="0">
                <a:solidFill>
                  <a:schemeClr val="bg1"/>
                </a:solidFill>
              </a:rPr>
              <a:t> Светлана Витальевна</a:t>
            </a:r>
          </a:p>
          <a:p>
            <a:r>
              <a:rPr lang="ru-RU" sz="3347" dirty="0">
                <a:solidFill>
                  <a:schemeClr val="bg1"/>
                </a:solidFill>
              </a:rPr>
              <a:t>з</a:t>
            </a:r>
            <a:r>
              <a:rPr lang="ru-RU" sz="3347" dirty="0" smtClean="0">
                <a:solidFill>
                  <a:schemeClr val="bg1"/>
                </a:solidFill>
              </a:rPr>
              <a:t>аместитель Председателя Правительства</a:t>
            </a:r>
          </a:p>
          <a:p>
            <a:r>
              <a:rPr lang="ru-RU" sz="3347" dirty="0" smtClean="0">
                <a:solidFill>
                  <a:schemeClr val="bg1"/>
                </a:solidFill>
              </a:rPr>
              <a:t>Кировской области</a:t>
            </a:r>
            <a:endParaRPr lang="ru-RU" sz="3347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8343" y="13381809"/>
            <a:ext cx="2170338" cy="736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84" b="1" dirty="0">
                <a:solidFill>
                  <a:srgbClr val="FFFFFF"/>
                </a:solidFill>
              </a:rPr>
              <a:t>2025 год</a:t>
            </a:r>
            <a:endParaRPr lang="ru-RU" sz="11478" dirty="0">
              <a:solidFill>
                <a:srgbClr val="FFFFFF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4250796" y="0"/>
            <a:ext cx="461079" cy="143462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4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3006" y="6141988"/>
            <a:ext cx="25504422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31" b="1" dirty="0">
                <a:solidFill>
                  <a:schemeClr val="bg1"/>
                </a:solidFill>
              </a:rPr>
              <a:t>С началом нового учебного года!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428" y="11391900"/>
            <a:ext cx="1936347" cy="249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5962671" y="10269095"/>
            <a:ext cx="11812229" cy="1532292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524000"/>
            <a:ext cx="13373100" cy="152551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353000" y="1524000"/>
            <a:ext cx="13373100" cy="152551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323850"/>
            <a:ext cx="4372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D3F54"/>
                </a:solidFill>
              </a:rPr>
              <a:t>ЕДИНАЯ МОДЕЛЬ ПРОФЕССИОНАЛЬНОЙ ОРИЕНТАЦИИ ШКОЛЬНИКОВ</a:t>
            </a:r>
            <a:endParaRPr lang="ru-RU" sz="5400" b="1" dirty="0">
              <a:solidFill>
                <a:srgbClr val="CD3F54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12488750"/>
              </p:ext>
            </p:extLst>
          </p:nvPr>
        </p:nvGraphicFramePr>
        <p:xfrm>
          <a:off x="29694339" y="3741354"/>
          <a:ext cx="13715999" cy="742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359213" y="1524000"/>
            <a:ext cx="13339613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ИЗМЕНЕНИЯ В 2025/26 УЧЕБНОМ ГОДУ: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rgbClr val="1B3C9B"/>
                </a:solidFill>
              </a:rPr>
              <a:t>региональный компонент курса внеурочной деятельности «Россия - мои горизонты» - 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до 17 </a:t>
            </a:r>
            <a:r>
              <a:rPr lang="ru-RU" sz="3600" b="1" dirty="0" smtClean="0">
                <a:solidFill>
                  <a:srgbClr val="1B3C9B"/>
                </a:solidFill>
              </a:rPr>
              <a:t>академических часов</a:t>
            </a:r>
          </a:p>
          <a:p>
            <a:pPr>
              <a:spcAft>
                <a:spcPts val="12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акцент – на возможностях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дополнительного образования </a:t>
            </a:r>
            <a:r>
              <a:rPr lang="ru-RU" sz="3600" b="1" dirty="0" smtClean="0">
                <a:solidFill>
                  <a:srgbClr val="1B3C9B"/>
                </a:solidFill>
              </a:rPr>
              <a:t>в общеобразовательной организации</a:t>
            </a:r>
          </a:p>
          <a:p>
            <a:pPr>
              <a:spcAft>
                <a:spcPts val="12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включены рекомендации по использованию сервиса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«Конструктор программ профессиональных проб» </a:t>
            </a:r>
            <a:r>
              <a:rPr lang="ru-RU" sz="3600" b="1" dirty="0" smtClean="0">
                <a:solidFill>
                  <a:srgbClr val="1B3C9B"/>
                </a:solidFill>
              </a:rPr>
              <a:t>портала «Билет в будущее»</a:t>
            </a:r>
          </a:p>
          <a:p>
            <a:pPr>
              <a:spcAft>
                <a:spcPts val="12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включены рекомендации по обеспечению условий для участия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обучающихся с ОВЗ и инвалидностью </a:t>
            </a:r>
            <a:r>
              <a:rPr lang="ru-RU" sz="3600" b="1" dirty="0" smtClean="0">
                <a:solidFill>
                  <a:srgbClr val="1B3C9B"/>
                </a:solidFill>
              </a:rPr>
              <a:t>в </a:t>
            </a:r>
            <a:r>
              <a:rPr lang="ru-RU" sz="3600" b="1" dirty="0" err="1" smtClean="0">
                <a:solidFill>
                  <a:srgbClr val="1B3C9B"/>
                </a:solidFill>
              </a:rPr>
              <a:t>профориентационных</a:t>
            </a:r>
            <a:r>
              <a:rPr lang="ru-RU" sz="3600" b="1" dirty="0" smtClean="0">
                <a:solidFill>
                  <a:srgbClr val="1B3C9B"/>
                </a:solidFill>
              </a:rPr>
              <a:t> мероприятиях</a:t>
            </a:r>
          </a:p>
          <a:p>
            <a:pPr>
              <a:spcAft>
                <a:spcPts val="12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оценка уровня реализации Единой модели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- по количеству направлений, реализуемых школой, </a:t>
            </a:r>
            <a:r>
              <a:rPr lang="ru-RU" sz="3600" b="1" dirty="0" smtClean="0">
                <a:solidFill>
                  <a:srgbClr val="1B3C9B"/>
                </a:solidFill>
              </a:rPr>
              <a:t>с учетом указанных в методических рекомендациях часов и охвата обучающихся</a:t>
            </a:r>
            <a:endParaRPr lang="ru-RU" sz="3600" b="1" dirty="0">
              <a:solidFill>
                <a:srgbClr val="1B3C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57507" y="10435076"/>
            <a:ext cx="10117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D3F54"/>
                </a:solidFill>
              </a:rPr>
              <a:t>04.09.2025  </a:t>
            </a:r>
          </a:p>
          <a:p>
            <a:r>
              <a:rPr lang="ru-RU" sz="3600" b="1" dirty="0" smtClean="0">
                <a:solidFill>
                  <a:srgbClr val="CD3F54"/>
                </a:solidFill>
              </a:rPr>
              <a:t>Установочное занятие «Россия – мои горизонты»</a:t>
            </a:r>
            <a:endParaRPr lang="ru-RU" sz="3600" b="1" dirty="0">
              <a:solidFill>
                <a:srgbClr val="CD3F5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17520" y="1625039"/>
            <a:ext cx="1064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РЕАЛИЗАЦИЯ ЕДИНОЙ МОДЕЛИ ПРОФОРИЕНТАЦИИ В КИРОВСКОЙ ОБЛАСТИ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47048839"/>
              </p:ext>
            </p:extLst>
          </p:nvPr>
        </p:nvGraphicFramePr>
        <p:xfrm>
          <a:off x="0" y="3009900"/>
          <a:ext cx="13049250" cy="862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8437" y="1625039"/>
            <a:ext cx="12976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D3F54"/>
                </a:solidFill>
              </a:rPr>
              <a:t>СТРАТЕГИЯ СОЦИАЛЬНО-ЭКОНОМИЧЕСКОГО РАЗВИТИЯ </a:t>
            </a:r>
          </a:p>
          <a:p>
            <a:pPr algn="ctr"/>
            <a:r>
              <a:rPr lang="ru-RU" sz="4000" b="1" dirty="0" smtClean="0">
                <a:solidFill>
                  <a:srgbClr val="CD3F54"/>
                </a:solidFill>
              </a:rPr>
              <a:t>КИРОВСКОЙ ОБЛАСТИ ДО 2036 ГОДА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5825" y="3192334"/>
            <a:ext cx="4371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Доля выпускников 11-х классов, поступивших в колледжи, техникумы и вузы, расположенные на территории Кировской 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825" y="5706934"/>
            <a:ext cx="4371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Доля школьников, охваченных </a:t>
            </a:r>
            <a:r>
              <a:rPr lang="ru-RU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профориентационными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мероприятиями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525" y="7454296"/>
            <a:ext cx="4719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Количество выпускников профессиональных образовательных организаций, трудоустроившихся в Кировской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525" y="9742381"/>
            <a:ext cx="4371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Доля молодых людей, верящих в возможности самореализации в Кировской области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4863913" y="10269095"/>
            <a:ext cx="2804655" cy="1532292"/>
            <a:chOff x="10943" y="6514846"/>
            <a:chExt cx="5868648" cy="1917958"/>
          </a:xfrm>
        </p:grpSpPr>
        <p:sp>
          <p:nvSpPr>
            <p:cNvPr id="17" name="Нашивка 16"/>
            <p:cNvSpPr/>
            <p:nvPr/>
          </p:nvSpPr>
          <p:spPr>
            <a:xfrm>
              <a:off x="10943" y="6514846"/>
              <a:ext cx="5868648" cy="1917958"/>
            </a:xfrm>
            <a:prstGeom prst="homePlate">
              <a:avLst/>
            </a:prstGeom>
            <a:solidFill>
              <a:srgbClr val="CD3F5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969922" y="6514846"/>
              <a:ext cx="3950690" cy="1917958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i="0" kern="1200" dirty="0">
                <a:latin typeface="+mn-lt"/>
                <a:ea typeface="Verdana" panose="020B0604030504040204" pitchFamily="34" charset="0"/>
              </a:endParaRPr>
            </a:p>
          </p:txBody>
        </p:sp>
      </p:grpSp>
      <p:pic>
        <p:nvPicPr>
          <p:cNvPr id="23" name="Graphic 84">
            <a:extLst>
              <a:ext uri="{FF2B5EF4-FFF2-40B4-BE49-F238E27FC236}">
                <a16:creationId xmlns:a16="http://schemas.microsoft.com/office/drawing/2014/main" id="{88C0D7A7-10FF-EA4C-B8B1-2E188195FC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59"/>
              </a:ext>
            </a:extLst>
          </a:blip>
          <a:stretch>
            <a:fillRect/>
          </a:stretch>
        </p:blipFill>
        <p:spPr>
          <a:xfrm>
            <a:off x="15427102" y="10435076"/>
            <a:ext cx="1071138" cy="10711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3753" y="2286758"/>
            <a:ext cx="490729" cy="5394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3753" y="3596084"/>
            <a:ext cx="490729" cy="5394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2985" y="4861577"/>
            <a:ext cx="490729" cy="5394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2985" y="6637514"/>
            <a:ext cx="490729" cy="5394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8484" y="8403261"/>
            <a:ext cx="490729" cy="539497"/>
          </a:xfrm>
          <a:prstGeom prst="rect">
            <a:avLst/>
          </a:prstGeom>
        </p:spPr>
      </p:pic>
      <p:sp>
        <p:nvSpPr>
          <p:cNvPr id="29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2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550" y="3359804"/>
            <a:ext cx="1390650" cy="8561505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46205" y="3364706"/>
            <a:ext cx="7431268" cy="8556604"/>
            <a:chOff x="5420801" y="856787"/>
            <a:chExt cx="3132650" cy="5859123"/>
          </a:xfrm>
        </p:grpSpPr>
        <p:sp>
          <p:nvSpPr>
            <p:cNvPr id="43" name="TextBox 18"/>
            <p:cNvSpPr txBox="1"/>
            <p:nvPr/>
          </p:nvSpPr>
          <p:spPr>
            <a:xfrm>
              <a:off x="5424117" y="856787"/>
              <a:ext cx="990600" cy="4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47%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89169" y="859343"/>
              <a:ext cx="2064282" cy="4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Вятскополянский</a:t>
              </a:r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89169" y="1453283"/>
              <a:ext cx="2064282" cy="4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Санчурский</a:t>
              </a:r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89169" y="1920308"/>
              <a:ext cx="2064282" cy="677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Малмыжский</a:t>
              </a:r>
              <a:r>
                <a:rPr lang="ru-RU" sz="3600" dirty="0">
                  <a:solidFill>
                    <a:srgbClr val="01267F"/>
                  </a:solidFill>
                  <a:ea typeface="Verdana" panose="020B0604030504040204" pitchFamily="34" charset="0"/>
                </a:rPr>
                <a:t>, </a:t>
              </a:r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Кильмезский</a:t>
              </a:r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89169" y="2590832"/>
              <a:ext cx="2064282" cy="4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solidFill>
                    <a:srgbClr val="01267F"/>
                  </a:solidFill>
                  <a:ea typeface="Verdana" panose="020B0604030504040204" pitchFamily="34" charset="0"/>
                </a:rPr>
                <a:t>г. Вятские-Поляны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1320" y="3161997"/>
              <a:ext cx="2064282" cy="4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Кикнурский</a:t>
              </a:r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89169" y="3768785"/>
              <a:ext cx="2064282" cy="4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Яранский</a:t>
              </a:r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89169" y="4348186"/>
              <a:ext cx="2064282" cy="4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Лузский</a:t>
              </a:r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20801" y="1457210"/>
              <a:ext cx="990600" cy="4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43%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22619" y="2036371"/>
              <a:ext cx="990600" cy="4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38%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22619" y="2610704"/>
              <a:ext cx="990600" cy="4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37%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22620" y="3202907"/>
              <a:ext cx="990600" cy="4425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36%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22619" y="3790285"/>
              <a:ext cx="990600" cy="4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33%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45507" y="4356402"/>
              <a:ext cx="990600" cy="4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ea typeface="Verdana" panose="020B0604030504040204" pitchFamily="34" charset="0"/>
                </a:rPr>
                <a:t>27%</a:t>
              </a:r>
              <a:endParaRPr lang="ru-RU" sz="3600" b="1" dirty="0">
                <a:solidFill>
                  <a:schemeClr val="bg1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21833" y="4969868"/>
              <a:ext cx="990600" cy="4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23%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30603" y="5522941"/>
              <a:ext cx="990600" cy="4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18%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47275" y="6159800"/>
              <a:ext cx="972771" cy="4425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17%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89169" y="4932377"/>
              <a:ext cx="2064282" cy="4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Тужинский</a:t>
              </a:r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89169" y="5502928"/>
              <a:ext cx="2064282" cy="4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Подосиновский</a:t>
              </a:r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89169" y="6037999"/>
              <a:ext cx="2064282" cy="677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Уржумский</a:t>
              </a:r>
              <a:r>
                <a:rPr lang="ru-RU" sz="3600" dirty="0" smtClean="0">
                  <a:solidFill>
                    <a:srgbClr val="01267F"/>
                  </a:solidFill>
                  <a:ea typeface="Verdana" panose="020B0604030504040204" pitchFamily="34" charset="0"/>
                </a:rPr>
                <a:t>,</a:t>
              </a:r>
            </a:p>
            <a:p>
              <a:pPr>
                <a:lnSpc>
                  <a:spcPts val="3500"/>
                </a:lnSpc>
              </a:pPr>
              <a:r>
                <a:rPr lang="ru-RU" sz="3600" dirty="0" smtClean="0">
                  <a:solidFill>
                    <a:srgbClr val="01267F"/>
                  </a:solidFill>
                  <a:ea typeface="Verdana" panose="020B0604030504040204" pitchFamily="34" charset="0"/>
                </a:rPr>
                <a:t> </a:t>
              </a:r>
              <a:r>
                <a:rPr lang="ru-RU" sz="3600" dirty="0">
                  <a:solidFill>
                    <a:srgbClr val="01267F"/>
                  </a:solidFill>
                  <a:ea typeface="Verdana" panose="020B0604030504040204" pitchFamily="34" charset="0"/>
                </a:rPr>
                <a:t>г. Кирово-Чепецк</a:t>
              </a: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7467973" y="3359804"/>
            <a:ext cx="1390650" cy="8561505"/>
          </a:xfrm>
          <a:prstGeom prst="rect">
            <a:avLst/>
          </a:prstGeom>
          <a:solidFill>
            <a:srgbClr val="CD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7019925" y="3359805"/>
            <a:ext cx="7162800" cy="8535959"/>
            <a:chOff x="8987107" y="914931"/>
            <a:chExt cx="3168294" cy="5821780"/>
          </a:xfrm>
        </p:grpSpPr>
        <p:sp>
          <p:nvSpPr>
            <p:cNvPr id="84" name="TextBox 83"/>
            <p:cNvSpPr txBox="1"/>
            <p:nvPr/>
          </p:nvSpPr>
          <p:spPr>
            <a:xfrm>
              <a:off x="9006484" y="918274"/>
              <a:ext cx="990600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55%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079331" y="914931"/>
              <a:ext cx="2064282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Санчурский</a:t>
              </a:r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060005" y="1545745"/>
              <a:ext cx="2064282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solidFill>
                    <a:srgbClr val="01267F"/>
                  </a:solidFill>
                  <a:ea typeface="Verdana" panose="020B0604030504040204" pitchFamily="34" charset="0"/>
                </a:rPr>
                <a:t>г. Вятские-Поляны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91119" y="2128151"/>
              <a:ext cx="2064282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Яранский</a:t>
              </a:r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071536" y="2645938"/>
              <a:ext cx="2064282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Вятскополянский</a:t>
              </a:r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071536" y="3255079"/>
              <a:ext cx="2064282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Малмыжский</a:t>
              </a:r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071536" y="3847511"/>
              <a:ext cx="2064282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Кикнурский</a:t>
              </a:r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079331" y="4468343"/>
              <a:ext cx="2064282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Лузский</a:t>
              </a:r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987107" y="1535677"/>
              <a:ext cx="990600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43%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014540" y="2125108"/>
              <a:ext cx="990600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40%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004986" y="2693308"/>
              <a:ext cx="990600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38%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004200" y="3301848"/>
              <a:ext cx="990600" cy="4408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36%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029520" y="3847511"/>
              <a:ext cx="990600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29%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011813" y="4468343"/>
              <a:ext cx="990600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23%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014540" y="5047624"/>
              <a:ext cx="990600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21%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004200" y="5720328"/>
              <a:ext cx="990600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19%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029520" y="6295894"/>
              <a:ext cx="990600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a typeface="Verdana" panose="020B0604030504040204" pitchFamily="34" charset="0"/>
                </a:rPr>
                <a:t>18%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091119" y="4937423"/>
              <a:ext cx="2064282" cy="67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ru-RU" sz="3600" dirty="0">
                  <a:solidFill>
                    <a:srgbClr val="01267F"/>
                  </a:solidFill>
                  <a:ea typeface="Verdana" panose="020B0604030504040204" pitchFamily="34" charset="0"/>
                </a:rPr>
                <a:t>Кирово-Чепецкий, </a:t>
              </a:r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Кильмезский</a:t>
              </a:r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079331" y="5618612"/>
              <a:ext cx="2064282" cy="67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Тужинский</a:t>
              </a:r>
              <a:r>
                <a:rPr lang="ru-RU" sz="3600" dirty="0">
                  <a:solidFill>
                    <a:srgbClr val="01267F"/>
                  </a:solidFill>
                  <a:ea typeface="Verdana" panose="020B0604030504040204" pitchFamily="34" charset="0"/>
                </a:rPr>
                <a:t>, </a:t>
              </a:r>
              <a:endParaRPr lang="ru-RU" sz="3600" dirty="0" smtClean="0">
                <a:solidFill>
                  <a:srgbClr val="01267F"/>
                </a:solidFill>
                <a:ea typeface="Verdana" panose="020B0604030504040204" pitchFamily="34" charset="0"/>
              </a:endParaRPr>
            </a:p>
            <a:p>
              <a:pPr>
                <a:lnSpc>
                  <a:spcPts val="3500"/>
                </a:lnSpc>
              </a:pPr>
              <a:r>
                <a:rPr lang="ru-RU" sz="3600" dirty="0" smtClean="0">
                  <a:solidFill>
                    <a:srgbClr val="01267F"/>
                  </a:solidFill>
                  <a:ea typeface="Verdana" panose="020B0604030504040204" pitchFamily="34" charset="0"/>
                </a:rPr>
                <a:t>г</a:t>
              </a:r>
              <a:r>
                <a:rPr lang="ru-RU" sz="3600" dirty="0">
                  <a:solidFill>
                    <a:srgbClr val="01267F"/>
                  </a:solidFill>
                  <a:ea typeface="Verdana" panose="020B0604030504040204" pitchFamily="34" charset="0"/>
                </a:rPr>
                <a:t>. Кирово-Чепецк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079331" y="6284745"/>
              <a:ext cx="2064282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solidFill>
                    <a:srgbClr val="01267F"/>
                  </a:solidFill>
                  <a:ea typeface="Verdana" panose="020B0604030504040204" pitchFamily="34" charset="0"/>
                </a:rPr>
                <a:t>Даровской</a:t>
              </a:r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060005" y="1509019"/>
              <a:ext cx="2064282" cy="44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3600" dirty="0">
                <a:solidFill>
                  <a:srgbClr val="01267F"/>
                </a:solidFill>
                <a:ea typeface="Verdana" panose="020B0604030504040204" pitchFamily="34" charset="0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14754225" y="1524000"/>
            <a:ext cx="13373100" cy="68583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-18414" y="1528557"/>
            <a:ext cx="13373100" cy="68583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0353000" y="1524000"/>
            <a:ext cx="13373100" cy="68583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9277350" y="247650"/>
            <a:ext cx="23945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D3F54"/>
                </a:solidFill>
              </a:rPr>
              <a:t>ПРОБЛЕМНЫЕ ЗОНЫ ПОДГОТОВКИ КАДРОВ ДЛЯ ЭКОНОМИКИ РЕГИОНА</a:t>
            </a:r>
            <a:endParaRPr lang="ru-RU" sz="5400" b="1" dirty="0">
              <a:solidFill>
                <a:srgbClr val="CD3F54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222425" y="2418950"/>
            <a:ext cx="326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B3C9B"/>
                </a:solidFill>
                <a:ea typeface="Verdana" panose="020B0604030504040204" pitchFamily="34" charset="0"/>
              </a:rPr>
              <a:t>2024 год</a:t>
            </a:r>
            <a:endParaRPr lang="ru-RU" sz="3600" b="1" dirty="0">
              <a:solidFill>
                <a:srgbClr val="1B3C9B"/>
              </a:solidFill>
              <a:ea typeface="Verdana" panose="020B060403050404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534996" y="2299097"/>
            <a:ext cx="4504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D3F54"/>
                </a:solidFill>
                <a:ea typeface="Verdana" panose="020B0604030504040204" pitchFamily="34" charset="0"/>
              </a:rPr>
              <a:t>2025 год</a:t>
            </a:r>
          </a:p>
          <a:p>
            <a:pPr algn="ctr"/>
            <a:r>
              <a:rPr lang="ru-RU" sz="2800" b="1" dirty="0">
                <a:solidFill>
                  <a:srgbClr val="CD3F54"/>
                </a:solidFill>
                <a:ea typeface="Verdana" panose="020B0604030504040204" pitchFamily="34" charset="0"/>
              </a:rPr>
              <a:t>(планы выпускников)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057275" y="1529888"/>
            <a:ext cx="11791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МИГРАЦИЯ ВЫПУСКНИКОВ ЗА ПРЕДЕЛЫ РЕГИОНА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30956250" y="9595707"/>
            <a:ext cx="125590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80000"/>
            </a:pPr>
            <a:r>
              <a:rPr lang="ru-RU" sz="3600" b="1" dirty="0" smtClean="0">
                <a:solidFill>
                  <a:srgbClr val="1B3C9B"/>
                </a:solidFill>
              </a:rPr>
              <a:t>Недостаточная </a:t>
            </a:r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вовлеченность работодателей </a:t>
            </a:r>
          </a:p>
          <a:p>
            <a:pPr>
              <a:buClr>
                <a:srgbClr val="C00000"/>
              </a:buClr>
              <a:buSzPct val="180000"/>
            </a:pPr>
            <a:r>
              <a:rPr lang="ru-RU" sz="3600" b="1" dirty="0" smtClean="0">
                <a:solidFill>
                  <a:srgbClr val="1B3C9B"/>
                </a:solidFill>
              </a:rPr>
              <a:t>Проблемы </a:t>
            </a:r>
            <a:r>
              <a:rPr lang="ru-RU" sz="3600" b="1" dirty="0">
                <a:solidFill>
                  <a:srgbClr val="1B3C9B"/>
                </a:solidFill>
              </a:rPr>
              <a:t>с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информированием</a:t>
            </a:r>
            <a:r>
              <a:rPr lang="ru-RU" sz="3600" b="1" dirty="0" smtClean="0">
                <a:solidFill>
                  <a:srgbClr val="1B3C9B"/>
                </a:solidFill>
              </a:rPr>
              <a:t> </a:t>
            </a:r>
            <a:r>
              <a:rPr lang="ru-RU" sz="3600" b="1" dirty="0">
                <a:solidFill>
                  <a:srgbClr val="1B3C9B"/>
                </a:solidFill>
              </a:rPr>
              <a:t>учащихся и </a:t>
            </a:r>
            <a:r>
              <a:rPr lang="ru-RU" sz="3600" b="1" dirty="0" smtClean="0">
                <a:solidFill>
                  <a:srgbClr val="1B3C9B"/>
                </a:solidFill>
              </a:rPr>
              <a:t>их родителей</a:t>
            </a:r>
            <a:endParaRPr lang="ru-RU" sz="3600" b="1" dirty="0">
              <a:solidFill>
                <a:srgbClr val="1B3C9B"/>
              </a:solidFill>
            </a:endParaRPr>
          </a:p>
          <a:p>
            <a:pPr>
              <a:buClr>
                <a:srgbClr val="C00000"/>
              </a:buClr>
              <a:buSzPct val="180000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Невысокая 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мотивация </a:t>
            </a:r>
            <a:r>
              <a:rPr lang="ru-RU" sz="3600" b="1" dirty="0">
                <a:solidFill>
                  <a:srgbClr val="1B3C9B"/>
                </a:solidFill>
              </a:rPr>
              <a:t>и заинтересованность самих </a:t>
            </a:r>
            <a:r>
              <a:rPr lang="ru-RU" sz="3600" b="1" dirty="0" smtClean="0">
                <a:solidFill>
                  <a:srgbClr val="1B3C9B"/>
                </a:solidFill>
              </a:rPr>
              <a:t>учащихся и </a:t>
            </a:r>
            <a:r>
              <a:rPr lang="ru-RU" sz="3600" b="1" dirty="0">
                <a:solidFill>
                  <a:srgbClr val="1B3C9B"/>
                </a:solidFill>
              </a:rPr>
              <a:t>их </a:t>
            </a:r>
            <a:r>
              <a:rPr lang="ru-RU" sz="3600" b="1" dirty="0" smtClean="0">
                <a:solidFill>
                  <a:srgbClr val="1B3C9B"/>
                </a:solidFill>
              </a:rPr>
              <a:t>родителей</a:t>
            </a:r>
            <a:endParaRPr lang="ru-RU" sz="3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7049750" y="1486992"/>
            <a:ext cx="878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СОЦИОЛОГИЧЕСКОЕ ИССЛЕДОВАНИЕ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1800800" y="1503587"/>
            <a:ext cx="1153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ВЫЯВЛЕННАЯ ПРОБЛЕМАТИКА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1280100" y="2190380"/>
            <a:ext cx="621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D3F54"/>
                </a:solidFill>
              </a:rPr>
              <a:t>ДЕТИ И РОДИТЕЛИ</a:t>
            </a:r>
            <a:endParaRPr lang="ru-RU" sz="4400" b="1" i="1" dirty="0">
              <a:solidFill>
                <a:srgbClr val="CD3F54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0946956" y="2874126"/>
            <a:ext cx="1238544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Недостаточный уровень информированности обучающихся и их родителей о доступных мероприятиях и программах,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возможности бесплатного посещения таких мероприятий</a:t>
            </a:r>
          </a:p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У</a:t>
            </a:r>
            <a:r>
              <a:rPr lang="ru-RU" sz="3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600" b="1" dirty="0">
                <a:solidFill>
                  <a:srgbClr val="1B3C9B"/>
                </a:solidFill>
              </a:rPr>
              <a:t>родителей нет полного представления о всех возможностях подготовки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в системах СПО и ВО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Кировской области</a:t>
            </a:r>
          </a:p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Недостаточная интеграция </a:t>
            </a:r>
            <a:r>
              <a:rPr lang="ru-RU" sz="3600" b="1" dirty="0" smtClean="0">
                <a:solidFill>
                  <a:srgbClr val="1B3C9B"/>
                </a:solidFill>
              </a:rPr>
              <a:t>и связь между школами, высшими учебными заведениями СПО и бизнесом</a:t>
            </a:r>
          </a:p>
          <a:p>
            <a:pPr>
              <a:spcAft>
                <a:spcPts val="6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У школьников нет понимания связи между выбранной специальностью и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сдачей конкретных предметов на ЕГЭ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1280100" y="8831467"/>
            <a:ext cx="621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D3F54"/>
                </a:solidFill>
              </a:rPr>
              <a:t>ПЕДАГОГИ</a:t>
            </a:r>
            <a:endParaRPr lang="ru-RU" sz="4400" b="1" i="1" dirty="0">
              <a:solidFill>
                <a:srgbClr val="CD3F54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98625" y="3904604"/>
            <a:ext cx="293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D3F54"/>
                </a:solidFill>
              </a:rPr>
              <a:t>5 774 </a:t>
            </a:r>
            <a:r>
              <a:rPr lang="ru-RU" sz="3200" b="1" dirty="0" smtClean="0">
                <a:solidFill>
                  <a:srgbClr val="1B3C9B"/>
                </a:solidFill>
              </a:rPr>
              <a:t>учащихся </a:t>
            </a:r>
          </a:p>
          <a:p>
            <a:pPr algn="ctr"/>
            <a:r>
              <a:rPr lang="ru-RU" sz="3200" b="1" dirty="0" smtClean="0">
                <a:solidFill>
                  <a:srgbClr val="1B3C9B"/>
                </a:solidFill>
              </a:rPr>
              <a:t>8-11 классов</a:t>
            </a:r>
            <a:endParaRPr lang="ru-RU" sz="3200" dirty="0"/>
          </a:p>
        </p:txBody>
      </p:sp>
      <p:sp>
        <p:nvSpPr>
          <p:cNvPr id="71" name="TextBox 70"/>
          <p:cNvSpPr txBox="1"/>
          <p:nvPr/>
        </p:nvSpPr>
        <p:spPr>
          <a:xfrm>
            <a:off x="16344900" y="5227076"/>
            <a:ext cx="101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D3F54"/>
                </a:solidFill>
              </a:rPr>
              <a:t>«Когда ты определился с будущей профессией?»</a:t>
            </a:r>
            <a:endParaRPr lang="ru-RU" sz="6000" dirty="0">
              <a:solidFill>
                <a:srgbClr val="CD3F54"/>
              </a:solidFill>
            </a:endParaRPr>
          </a:p>
        </p:txBody>
      </p:sp>
      <p:pic>
        <p:nvPicPr>
          <p:cNvPr id="10243" name="Picture 3" descr="C:\Users\voronkina\Desktop\1000_F_287415504_Lu3MhTx4i5jLSjAgczqiitb6X4PZV02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5545" y="2268622"/>
            <a:ext cx="1542118" cy="1636003"/>
          </a:xfrm>
          <a:prstGeom prst="rect">
            <a:avLst/>
          </a:prstGeom>
          <a:noFill/>
        </p:spPr>
      </p:pic>
      <p:pic>
        <p:nvPicPr>
          <p:cNvPr id="73" name="Picture 3" descr="C:\Users\voronkina\Desktop\1000_F_287415504_Lu3MhTx4i5jLSjAgczqiitb6X4PZV02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1733" y="2268623"/>
            <a:ext cx="1387483" cy="1635981"/>
          </a:xfrm>
          <a:prstGeom prst="rect">
            <a:avLst/>
          </a:prstGeom>
          <a:noFill/>
        </p:spPr>
      </p:pic>
      <p:pic>
        <p:nvPicPr>
          <p:cNvPr id="10244" name="Picture 4" descr="C:\Users\voronkina\Desktop\scale_1200.jf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0728" y="2252027"/>
            <a:ext cx="1537578" cy="1591213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0484079" y="3904604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D3F54"/>
                </a:solidFill>
              </a:rPr>
              <a:t>2001</a:t>
            </a:r>
            <a:r>
              <a:rPr lang="ru-RU" sz="3200" b="1" dirty="0" smtClean="0">
                <a:solidFill>
                  <a:srgbClr val="1B3C9B"/>
                </a:solidFill>
              </a:rPr>
              <a:t> педагог</a:t>
            </a:r>
            <a:endParaRPr lang="ru-RU" sz="6600" dirty="0"/>
          </a:p>
        </p:txBody>
      </p:sp>
      <p:sp>
        <p:nvSpPr>
          <p:cNvPr id="79" name="TextBox 78"/>
          <p:cNvSpPr txBox="1"/>
          <p:nvPr/>
        </p:nvSpPr>
        <p:spPr>
          <a:xfrm>
            <a:off x="24110890" y="3904604"/>
            <a:ext cx="2995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D3F54"/>
                </a:solidFill>
              </a:rPr>
              <a:t>9025</a:t>
            </a:r>
            <a:r>
              <a:rPr lang="ru-RU" sz="3200" b="1" dirty="0" smtClean="0">
                <a:solidFill>
                  <a:srgbClr val="1B3C9B"/>
                </a:solidFill>
              </a:rPr>
              <a:t> родителей</a:t>
            </a:r>
            <a:endParaRPr lang="ru-RU" sz="6600" dirty="0"/>
          </a:p>
        </p:txBody>
      </p:sp>
      <p:graphicFrame>
        <p:nvGraphicFramePr>
          <p:cNvPr id="83" name="Диаграмма 82"/>
          <p:cNvGraphicFramePr/>
          <p:nvPr>
            <p:extLst>
              <p:ext uri="{D42A27DB-BD31-4B8C-83A1-F6EECF244321}">
                <p14:modId xmlns:p14="http://schemas.microsoft.com/office/powerpoint/2010/main" val="499734275"/>
              </p:ext>
            </p:extLst>
          </p:nvPr>
        </p:nvGraphicFramePr>
        <p:xfrm>
          <a:off x="14112383" y="5836676"/>
          <a:ext cx="15586567" cy="638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4148" y="3045072"/>
            <a:ext cx="490729" cy="454153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4148" y="4773068"/>
            <a:ext cx="490729" cy="454153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8984" y="6516629"/>
            <a:ext cx="490729" cy="454153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8984" y="7639852"/>
            <a:ext cx="490729" cy="454153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8984" y="9735910"/>
            <a:ext cx="490729" cy="45415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8984" y="10334120"/>
            <a:ext cx="490729" cy="454153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8278" y="10931296"/>
            <a:ext cx="490729" cy="454153"/>
          </a:xfrm>
          <a:prstGeom prst="rect">
            <a:avLst/>
          </a:prstGeom>
        </p:spPr>
      </p:pic>
      <p:sp>
        <p:nvSpPr>
          <p:cNvPr id="88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3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9926" y="4347505"/>
            <a:ext cx="5036519" cy="503651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5253641" y="7200901"/>
            <a:ext cx="12274342" cy="4250663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154883" y="7200901"/>
            <a:ext cx="2914378" cy="4250663"/>
            <a:chOff x="10943" y="6514846"/>
            <a:chExt cx="5868648" cy="1917958"/>
          </a:xfrm>
        </p:grpSpPr>
        <p:sp>
          <p:nvSpPr>
            <p:cNvPr id="37" name="Нашивка 16"/>
            <p:cNvSpPr/>
            <p:nvPr/>
          </p:nvSpPr>
          <p:spPr>
            <a:xfrm>
              <a:off x="10943" y="6514846"/>
              <a:ext cx="5868648" cy="1917958"/>
            </a:xfrm>
            <a:prstGeom prst="homePlate">
              <a:avLst/>
            </a:prstGeom>
            <a:solidFill>
              <a:srgbClr val="CD3F5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Нашивка 4"/>
            <p:cNvSpPr/>
            <p:nvPr/>
          </p:nvSpPr>
          <p:spPr>
            <a:xfrm>
              <a:off x="969922" y="6514846"/>
              <a:ext cx="3950690" cy="1917958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i="0" kern="1200" dirty="0">
                <a:latin typeface="+mn-lt"/>
                <a:ea typeface="Verdana" panose="020B0604030504040204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4154883" y="1124661"/>
            <a:ext cx="13373100" cy="68583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675012" y="1129914"/>
            <a:ext cx="13373100" cy="68583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1357" y="7534275"/>
            <a:ext cx="3581400" cy="3581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069261" y="10058398"/>
            <a:ext cx="700488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1B3C9B"/>
                </a:solidFill>
                <a:ea typeface="Verdana" panose="020B0604030504040204" pitchFamily="34" charset="0"/>
                <a:hlinkClick r:id="rId4"/>
              </a:rPr>
              <a:t>https://prof.kirovipk.ru</a:t>
            </a:r>
            <a:r>
              <a:rPr lang="en-US" sz="3600" b="1" dirty="0" smtClean="0">
                <a:solidFill>
                  <a:srgbClr val="1B3C9B"/>
                </a:solidFill>
                <a:ea typeface="Verdana" panose="020B0604030504040204" pitchFamily="34" charset="0"/>
                <a:hlinkClick r:id="rId4"/>
              </a:rPr>
              <a:t>/</a:t>
            </a:r>
            <a:endParaRPr lang="ru-RU" sz="1600" b="1" dirty="0">
              <a:solidFill>
                <a:srgbClr val="1B3C9B"/>
              </a:solidFill>
              <a:ea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11000" y="0"/>
            <a:ext cx="21050250" cy="93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D3F54"/>
                </a:solidFill>
              </a:rPr>
              <a:t>ЦИФРОВОЙ АТЛАС ПРОФЕССИЙ</a:t>
            </a:r>
            <a:endParaRPr lang="ru-RU" sz="5400" b="1" dirty="0">
              <a:solidFill>
                <a:srgbClr val="CD3F5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9706" y="7749697"/>
            <a:ext cx="11620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D3F54"/>
                </a:solidFill>
              </a:rPr>
              <a:t>Региональная платформа профориентации </a:t>
            </a:r>
          </a:p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для обучающихся, педагогов и родителей</a:t>
            </a:r>
          </a:p>
          <a:p>
            <a:endParaRPr lang="ru-RU" sz="3600" b="1" dirty="0" smtClean="0">
              <a:solidFill>
                <a:srgbClr val="1B3C9B"/>
              </a:solidFill>
            </a:endParaRPr>
          </a:p>
          <a:p>
            <a:r>
              <a:rPr lang="ru-RU" sz="3600" b="1" dirty="0" smtClean="0">
                <a:solidFill>
                  <a:srgbClr val="CD3F54"/>
                </a:solidFill>
              </a:rPr>
              <a:t>Проектирование профессионального маршрута</a:t>
            </a:r>
            <a:r>
              <a:rPr lang="ru-RU" sz="3600" b="1" dirty="0" smtClean="0">
                <a:solidFill>
                  <a:srgbClr val="1B3C9B"/>
                </a:solidFill>
              </a:rPr>
              <a:t/>
            </a:r>
            <a:br>
              <a:rPr lang="ru-RU" sz="3600" b="1" dirty="0" smtClean="0">
                <a:solidFill>
                  <a:srgbClr val="1B3C9B"/>
                </a:solidFill>
              </a:rPr>
            </a:b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с учетом индивидуальных способностей, интересов </a:t>
            </a:r>
            <a:b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и целей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43183" y="2423277"/>
            <a:ext cx="11068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1B3C9B"/>
                </a:solidFill>
              </a:rPr>
              <a:t>определение типа мышления</a:t>
            </a:r>
          </a:p>
          <a:p>
            <a:endParaRPr lang="ru-RU" sz="3600" b="1" dirty="0">
              <a:solidFill>
                <a:srgbClr val="1B3C9B"/>
              </a:solidFill>
            </a:endParaRPr>
          </a:p>
          <a:p>
            <a:r>
              <a:rPr lang="ru-RU" sz="3600" b="1" dirty="0">
                <a:solidFill>
                  <a:srgbClr val="1B3C9B"/>
                </a:solidFill>
              </a:rPr>
              <a:t>карта интересов</a:t>
            </a:r>
          </a:p>
          <a:p>
            <a:endParaRPr lang="ru-RU" sz="3600" b="1" dirty="0">
              <a:solidFill>
                <a:srgbClr val="1B3C9B"/>
              </a:solidFill>
            </a:endParaRPr>
          </a:p>
          <a:p>
            <a:r>
              <a:rPr lang="ru-RU" sz="3600" b="1" dirty="0">
                <a:solidFill>
                  <a:srgbClr val="1B3C9B"/>
                </a:solidFill>
              </a:rPr>
              <a:t>определение профессионального типа личности</a:t>
            </a:r>
          </a:p>
          <a:p>
            <a:endParaRPr lang="ru-RU" sz="3600" b="1" dirty="0">
              <a:solidFill>
                <a:srgbClr val="1B3C9B"/>
              </a:solidFill>
            </a:endParaRPr>
          </a:p>
          <a:p>
            <a:r>
              <a:rPr lang="ru-RU" sz="3600" b="1" dirty="0">
                <a:solidFill>
                  <a:srgbClr val="1B3C9B"/>
                </a:solidFill>
              </a:rPr>
              <a:t>профессиональные </a:t>
            </a:r>
            <a:r>
              <a:rPr lang="ru-RU" sz="3600" b="1" dirty="0" smtClean="0">
                <a:solidFill>
                  <a:srgbClr val="1B3C9B"/>
                </a:solidFill>
              </a:rPr>
              <a:t>склонности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83" y="1155930"/>
            <a:ext cx="11791950" cy="604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31610022" y="1141482"/>
            <a:ext cx="7503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ОБРАЗОВАТЕЛЬНАЯ ТРАЕКТОРИЯ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408254" y="2850598"/>
            <a:ext cx="4743450" cy="2228850"/>
          </a:xfrm>
          <a:prstGeom prst="roundRect">
            <a:avLst/>
          </a:prstGeom>
          <a:solidFill>
            <a:srgbClr val="1B3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ПРЕДМЕТЫ</a:t>
            </a:r>
          </a:p>
          <a:p>
            <a:pPr algn="ctr"/>
            <a:r>
              <a:rPr lang="ru-RU" sz="4000" b="1" i="1" dirty="0" smtClean="0"/>
              <a:t>какие предметы мне нравятся?</a:t>
            </a:r>
            <a:endParaRPr lang="ru-RU" sz="4000" b="1" i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8483204" y="2850598"/>
            <a:ext cx="4743450" cy="2228850"/>
          </a:xfrm>
          <a:prstGeom prst="roundRect">
            <a:avLst/>
          </a:prstGeom>
          <a:solidFill>
            <a:srgbClr val="1B3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ПРОФЕССИИ</a:t>
            </a:r>
          </a:p>
          <a:p>
            <a:pPr algn="ctr"/>
            <a:r>
              <a:rPr lang="ru-RU" sz="4000" b="1" i="1" dirty="0" smtClean="0"/>
              <a:t>на кого я хочу учиться?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465403" y="8565598"/>
            <a:ext cx="4743450" cy="2228850"/>
          </a:xfrm>
          <a:prstGeom prst="roundRect">
            <a:avLst/>
          </a:prstGeom>
          <a:solidFill>
            <a:srgbClr val="1B3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ПРЕДПРИЯТИЯ</a:t>
            </a:r>
          </a:p>
          <a:p>
            <a:pPr algn="ctr"/>
            <a:r>
              <a:rPr lang="ru-RU" sz="4000" b="1" i="1" dirty="0" smtClean="0"/>
              <a:t>где я хочу работать?</a:t>
            </a:r>
            <a:endParaRPr lang="ru-RU" sz="4000" b="1" i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349854" y="8565598"/>
            <a:ext cx="4972050" cy="2228850"/>
          </a:xfrm>
          <a:prstGeom prst="roundRect">
            <a:avLst/>
          </a:prstGeom>
          <a:solidFill>
            <a:srgbClr val="1B3C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ОБРАЗОВАТЕЛЬНЫЕ ОРГАНИЗАЦИИ</a:t>
            </a:r>
          </a:p>
          <a:p>
            <a:pPr algn="ctr"/>
            <a:r>
              <a:rPr lang="ru-RU" sz="4000" b="1" i="1" dirty="0" smtClean="0"/>
              <a:t>где я хочу учиться?</a:t>
            </a:r>
            <a:endParaRPr lang="ru-RU" sz="40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5583" y="1155930"/>
            <a:ext cx="11791950" cy="10293120"/>
          </a:xfrm>
          <a:prstGeom prst="rect">
            <a:avLst/>
          </a:prstGeom>
          <a:noFill/>
          <a:ln w="57150">
            <a:solidFill>
              <a:srgbClr val="CD3F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5583" y="7200901"/>
            <a:ext cx="11791950" cy="4248149"/>
          </a:xfrm>
          <a:prstGeom prst="rect">
            <a:avLst/>
          </a:prstGeom>
          <a:noFill/>
          <a:ln w="57150">
            <a:solidFill>
              <a:srgbClr val="CD3F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365594" y="1067512"/>
            <a:ext cx="4951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ПРОФТЕСТИРОВАНИЕ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168079" y="7926854"/>
            <a:ext cx="6417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D3F54"/>
                </a:solidFill>
              </a:rPr>
              <a:t>Официальный сайт Цифрового атласа профессий:</a:t>
            </a:r>
            <a:endParaRPr lang="ru-RU" sz="4000" b="1" dirty="0">
              <a:solidFill>
                <a:srgbClr val="CD3F54"/>
              </a:solidFill>
            </a:endParaRPr>
          </a:p>
        </p:txBody>
      </p:sp>
      <p:pic>
        <p:nvPicPr>
          <p:cNvPr id="43" name="Graphic 84">
            <a:extLst>
              <a:ext uri="{FF2B5EF4-FFF2-40B4-BE49-F238E27FC236}">
                <a16:creationId xmlns:a16="http://schemas.microsoft.com/office/drawing/2014/main" id="{6FD54342-25D2-C944-86D0-3C15F8C528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4393293" y="3438525"/>
            <a:ext cx="908980" cy="908980"/>
          </a:xfrm>
          <a:prstGeom prst="rect">
            <a:avLst/>
          </a:prstGeom>
        </p:spPr>
      </p:pic>
      <p:pic>
        <p:nvPicPr>
          <p:cNvPr id="44" name="Graphic 142">
            <a:extLst>
              <a:ext uri="{FF2B5EF4-FFF2-40B4-BE49-F238E27FC236}">
                <a16:creationId xmlns:a16="http://schemas.microsoft.com/office/drawing/2014/main" id="{6BA9372C-5C73-3741-9B13-EDC96FAB9AAA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7"/>
              </a:ext>
            </a:extLst>
          </a:blip>
          <a:stretch>
            <a:fillRect/>
          </a:stretch>
        </p:blipFill>
        <p:spPr>
          <a:xfrm>
            <a:off x="14445758" y="5586634"/>
            <a:ext cx="875554" cy="875554"/>
          </a:xfrm>
          <a:prstGeom prst="rect">
            <a:avLst/>
          </a:prstGeom>
        </p:spPr>
      </p:pic>
      <p:pic>
        <p:nvPicPr>
          <p:cNvPr id="49" name="Graphic 171">
            <a:extLst>
              <a:ext uri="{FF2B5EF4-FFF2-40B4-BE49-F238E27FC236}">
                <a16:creationId xmlns:a16="http://schemas.microsoft.com/office/drawing/2014/main" id="{CE941BEE-EE0C-8646-9179-B4F1B1A69E24}"/>
              </a:ext>
            </a:extLst>
          </p:cNvPr>
          <p:cNvPicPr>
            <a:picLocks noChangeAspect="1"/>
          </p:cNvPicPr>
          <p:nvPr/>
        </p:nvPicPr>
        <p:blipFill>
          <a:blip r:embed="rId88" cstate="print">
            <a:extLst>
              <a:ext uri="{BEBA8EAE-BF5A-486C-A8C5-ECC9F3942E4B}">
                <a14:imgProps xmlns:a14="http://schemas.microsoft.com/office/drawing/2010/main">
                  <a14:imgLayer r:embed="rId89">
                    <a14:imgEffect>
                      <a14:brightnessContrast bright="-40000" contrast="4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34"/>
              </a:ext>
            </a:extLst>
          </a:blip>
          <a:stretch>
            <a:fillRect/>
          </a:stretch>
        </p:blipFill>
        <p:spPr>
          <a:xfrm>
            <a:off x="14360305" y="2334191"/>
            <a:ext cx="961007" cy="961007"/>
          </a:xfrm>
          <a:prstGeom prst="rect">
            <a:avLst/>
          </a:prstGeom>
        </p:spPr>
      </p:pic>
      <p:pic>
        <p:nvPicPr>
          <p:cNvPr id="50" name="Graphic 123">
            <a:extLst>
              <a:ext uri="{FF2B5EF4-FFF2-40B4-BE49-F238E27FC236}">
                <a16:creationId xmlns:a16="http://schemas.microsoft.com/office/drawing/2014/main" id="{7271F08F-FC18-A740-8448-63663A65AE52}"/>
              </a:ext>
            </a:extLst>
          </p:cNvPr>
          <p:cNvPicPr>
            <a:picLocks noChangeAspect="1"/>
          </p:cNvPicPr>
          <p:nvPr/>
        </p:nvPicPr>
        <p:blipFill>
          <a:blip r:embed="rId135" cstate="email">
            <a:extLst>
              <a:ext uri="{BEBA8EAE-BF5A-486C-A8C5-ECC9F3942E4B}">
                <a14:imgProps xmlns:a14="http://schemas.microsoft.com/office/drawing/2010/main">
                  <a14:imgLayer r:embed="rId13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3"/>
              </a:ext>
            </a:extLst>
          </a:blip>
          <a:stretch>
            <a:fillRect/>
          </a:stretch>
        </p:blipFill>
        <p:spPr>
          <a:xfrm>
            <a:off x="14432833" y="4634158"/>
            <a:ext cx="829900" cy="829900"/>
          </a:xfrm>
          <a:prstGeom prst="rect">
            <a:avLst/>
          </a:prstGeom>
        </p:spPr>
      </p:pic>
      <p:sp>
        <p:nvSpPr>
          <p:cNvPr id="51" name="Стрелка вправо 50"/>
          <p:cNvSpPr/>
          <p:nvPr/>
        </p:nvSpPr>
        <p:spPr>
          <a:xfrm>
            <a:off x="33226654" y="3295198"/>
            <a:ext cx="5145001" cy="685830"/>
          </a:xfrm>
          <a:prstGeom prst="rightArrow">
            <a:avLst/>
          </a:prstGeom>
          <a:solidFill>
            <a:srgbClr val="1B3C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 rot="10800000">
            <a:off x="33320402" y="9682725"/>
            <a:ext cx="5145001" cy="685830"/>
          </a:xfrm>
          <a:prstGeom prst="rightArrow">
            <a:avLst/>
          </a:prstGeom>
          <a:solidFill>
            <a:srgbClr val="1B3C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5400000">
            <a:off x="39538265" y="6474845"/>
            <a:ext cx="3459508" cy="685830"/>
          </a:xfrm>
          <a:prstGeom prst="rightArrow">
            <a:avLst/>
          </a:prstGeom>
          <a:solidFill>
            <a:srgbClr val="1B3C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16200000">
            <a:off x="28906742" y="6506250"/>
            <a:ext cx="3486150" cy="685830"/>
          </a:xfrm>
          <a:prstGeom prst="rightArrow">
            <a:avLst/>
          </a:prstGeom>
          <a:solidFill>
            <a:srgbClr val="1B3C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10800000">
            <a:off x="33263253" y="3868134"/>
            <a:ext cx="5145001" cy="685830"/>
          </a:xfrm>
          <a:prstGeom prst="rightArrow">
            <a:avLst/>
          </a:prstGeom>
          <a:solidFill>
            <a:srgbClr val="CD3F5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33320403" y="9085323"/>
            <a:ext cx="5145001" cy="685830"/>
          </a:xfrm>
          <a:prstGeom prst="rightArrow">
            <a:avLst/>
          </a:prstGeom>
          <a:solidFill>
            <a:srgbClr val="CD3F5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 rot="5400000">
            <a:off x="29524265" y="6492929"/>
            <a:ext cx="3476624" cy="685830"/>
          </a:xfrm>
          <a:prstGeom prst="rightArrow">
            <a:avLst/>
          </a:prstGeom>
          <a:solidFill>
            <a:srgbClr val="CD3F5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 rot="16200000">
            <a:off x="38862528" y="6470082"/>
            <a:ext cx="3486150" cy="685830"/>
          </a:xfrm>
          <a:prstGeom prst="rightArrow">
            <a:avLst/>
          </a:prstGeom>
          <a:solidFill>
            <a:srgbClr val="CD3F5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37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13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1386" y="8357584"/>
            <a:ext cx="608466" cy="193478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912" y="7926291"/>
            <a:ext cx="271273" cy="86258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97" y="9771153"/>
            <a:ext cx="271273" cy="862586"/>
          </a:xfrm>
          <a:prstGeom prst="rect">
            <a:avLst/>
          </a:prstGeom>
        </p:spPr>
      </p:pic>
      <p:sp>
        <p:nvSpPr>
          <p:cNvPr id="39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4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трелка вправо 40"/>
          <p:cNvSpPr/>
          <p:nvPr/>
        </p:nvSpPr>
        <p:spPr>
          <a:xfrm>
            <a:off x="10908510" y="1206912"/>
            <a:ext cx="17113425" cy="1313988"/>
          </a:xfrm>
          <a:prstGeom prst="rightArrow">
            <a:avLst/>
          </a:prstGeom>
          <a:solidFill>
            <a:srgbClr val="2BB1F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8" descr="C:\Users\voronkina\Desktop\I1wunLPJne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58621" y="2546235"/>
            <a:ext cx="7861130" cy="4949926"/>
          </a:xfrm>
          <a:prstGeom prst="rect">
            <a:avLst/>
          </a:prstGeom>
          <a:noFill/>
        </p:spPr>
      </p:pic>
      <p:pic>
        <p:nvPicPr>
          <p:cNvPr id="50" name="Picture 9" descr="C:\Users\voronkina\Desktop\IMG_19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97061" y="7058025"/>
            <a:ext cx="8534841" cy="5094645"/>
          </a:xfrm>
          <a:prstGeom prst="rect">
            <a:avLst/>
          </a:prstGeom>
          <a:noFill/>
        </p:spPr>
      </p:pic>
      <p:sp>
        <p:nvSpPr>
          <p:cNvPr id="43" name="Стрелка вправо 42"/>
          <p:cNvSpPr/>
          <p:nvPr/>
        </p:nvSpPr>
        <p:spPr>
          <a:xfrm>
            <a:off x="34493611" y="1206912"/>
            <a:ext cx="9232489" cy="1313988"/>
          </a:xfrm>
          <a:prstGeom prst="rightArrow">
            <a:avLst/>
          </a:prstGeom>
          <a:solidFill>
            <a:srgbClr val="CD3F5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ашивка 25"/>
          <p:cNvSpPr/>
          <p:nvPr/>
        </p:nvSpPr>
        <p:spPr>
          <a:xfrm>
            <a:off x="27432000" y="120270"/>
            <a:ext cx="10471355" cy="12032401"/>
          </a:xfrm>
          <a:prstGeom prst="chevron">
            <a:avLst>
              <a:gd name="adj" fmla="val 18715"/>
            </a:avLst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27343100" y="1206912"/>
            <a:ext cx="9114912" cy="1313988"/>
          </a:xfrm>
          <a:prstGeom prst="rightArrow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8373928" y="1509963"/>
            <a:ext cx="3309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РЕГИСТРАЦИЯ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98758" y="7303803"/>
            <a:ext cx="9815053" cy="4250663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7303803"/>
            <a:ext cx="2241755" cy="4250663"/>
            <a:chOff x="10943" y="6514846"/>
            <a:chExt cx="5868648" cy="1917958"/>
          </a:xfrm>
        </p:grpSpPr>
        <p:sp>
          <p:nvSpPr>
            <p:cNvPr id="35" name="Нашивка 16"/>
            <p:cNvSpPr/>
            <p:nvPr/>
          </p:nvSpPr>
          <p:spPr>
            <a:xfrm>
              <a:off x="10943" y="6514846"/>
              <a:ext cx="5868648" cy="1917958"/>
            </a:xfrm>
            <a:prstGeom prst="homePlate">
              <a:avLst/>
            </a:prstGeom>
            <a:solidFill>
              <a:srgbClr val="CD3F5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Нашивка 4"/>
            <p:cNvSpPr/>
            <p:nvPr/>
          </p:nvSpPr>
          <p:spPr>
            <a:xfrm>
              <a:off x="969922" y="6514846"/>
              <a:ext cx="3950690" cy="1917958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i="0" kern="1200" dirty="0">
                <a:latin typeface="+mn-lt"/>
                <a:ea typeface="Verdana" panose="020B060403050404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913811" y="120270"/>
            <a:ext cx="351993" cy="12032400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43726100" cy="93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1B3C9B"/>
                </a:solidFill>
              </a:rPr>
              <a:t>МЕРОПРИЯТИЯ В ОБРАЗОВАНИИ</a:t>
            </a:r>
            <a:endParaRPr lang="ru-RU" sz="5400" b="1" dirty="0">
              <a:solidFill>
                <a:srgbClr val="1B3C9B"/>
              </a:solidFill>
            </a:endParaRPr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0" t="6389" r="3819" b="14722"/>
          <a:stretch>
            <a:fillRect/>
          </a:stretch>
        </p:blipFill>
        <p:spPr bwMode="auto">
          <a:xfrm>
            <a:off x="0" y="139320"/>
            <a:ext cx="10913811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873" y="7815280"/>
            <a:ext cx="3227708" cy="322770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4454" y="10329231"/>
            <a:ext cx="750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B3C9B"/>
                </a:solidFill>
                <a:ea typeface="Verdana" panose="020B0604030504040204" pitchFamily="34" charset="0"/>
              </a:rPr>
              <a:t>https://events.43edu.ru/</a:t>
            </a:r>
            <a:r>
              <a:rPr lang="ru-RU" sz="3600" b="1" dirty="0">
                <a:solidFill>
                  <a:srgbClr val="1B3C9B"/>
                </a:solidFill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90725" y="7707260"/>
            <a:ext cx="55625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D3F54"/>
                </a:solidFill>
              </a:rPr>
              <a:t>Официальный сайт Мероприятий в образовании Кировской области:</a:t>
            </a:r>
            <a:endParaRPr lang="ru-RU" sz="4000" b="1" dirty="0">
              <a:solidFill>
                <a:srgbClr val="CD3F54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472281" y="1509963"/>
            <a:ext cx="3560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1B3C9B"/>
                </a:solidFill>
              </a:rPr>
              <a:t>ИНФОРМАЦИЯ</a:t>
            </a:r>
            <a:endParaRPr lang="ru-RU" sz="4000" b="1" dirty="0">
              <a:solidFill>
                <a:srgbClr val="1B3C9B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822867" y="1509963"/>
            <a:ext cx="2160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D3F54"/>
                </a:solidFill>
              </a:rPr>
              <a:t>УЧАСТИЕ</a:t>
            </a:r>
            <a:endParaRPr lang="ru-RU" sz="4000" b="1" dirty="0">
              <a:solidFill>
                <a:srgbClr val="CD3F5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5542" y="2288636"/>
            <a:ext cx="5170493" cy="972212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09746" y="2375541"/>
            <a:ext cx="5171927" cy="705359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7740357" y="5553122"/>
            <a:ext cx="55569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B3C9B"/>
                </a:solidFill>
              </a:rPr>
              <a:t>Дата проведения:</a:t>
            </a:r>
          </a:p>
          <a:p>
            <a:r>
              <a:rPr lang="ru-RU" sz="3600" b="1" dirty="0" smtClean="0">
                <a:solidFill>
                  <a:srgbClr val="1B3C9B"/>
                </a:solidFill>
              </a:rPr>
              <a:t>Тип:</a:t>
            </a:r>
          </a:p>
          <a:p>
            <a:r>
              <a:rPr lang="ru-RU" sz="3600" b="1" dirty="0" smtClean="0">
                <a:solidFill>
                  <a:srgbClr val="1B3C9B"/>
                </a:solidFill>
              </a:rPr>
              <a:t>Уровень:</a:t>
            </a:r>
          </a:p>
          <a:p>
            <a:r>
              <a:rPr lang="ru-RU" sz="3600" b="1" dirty="0" smtClean="0">
                <a:solidFill>
                  <a:srgbClr val="1B3C9B"/>
                </a:solidFill>
              </a:rPr>
              <a:t>Класс (группа):</a:t>
            </a:r>
          </a:p>
          <a:p>
            <a:r>
              <a:rPr lang="ru-RU" sz="3600" b="1" dirty="0" smtClean="0">
                <a:solidFill>
                  <a:srgbClr val="1B3C9B"/>
                </a:solidFill>
              </a:rPr>
              <a:t>Направление:</a:t>
            </a:r>
          </a:p>
          <a:p>
            <a:r>
              <a:rPr lang="ru-RU" sz="3600" b="1" dirty="0" smtClean="0">
                <a:solidFill>
                  <a:srgbClr val="1B3C9B"/>
                </a:solidFill>
              </a:rPr>
              <a:t>Форма участия:</a:t>
            </a:r>
          </a:p>
          <a:p>
            <a:r>
              <a:rPr lang="ru-RU" sz="3600" b="1" dirty="0" smtClean="0">
                <a:solidFill>
                  <a:srgbClr val="1B3C9B"/>
                </a:solidFill>
              </a:rPr>
              <a:t>Форма проведения:</a:t>
            </a:r>
          </a:p>
          <a:p>
            <a:r>
              <a:rPr lang="ru-RU" sz="3600" b="1" dirty="0" smtClean="0">
                <a:solidFill>
                  <a:srgbClr val="1B3C9B"/>
                </a:solidFill>
              </a:rPr>
              <a:t>Доступно для детей с ОВЗ: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405157" y="4082745"/>
            <a:ext cx="6894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B3C9B"/>
                </a:solidFill>
              </a:rPr>
              <a:t>Каждое мероприятие содержит описание и обязательные поля: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4185" y="5165594"/>
            <a:ext cx="5121198" cy="141274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5" name="Picture 6" descr="Picture background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285" b="89844" l="9961" r="89844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5077" y="5902337"/>
            <a:ext cx="2919413" cy="2919413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00" y="8461743"/>
            <a:ext cx="608466" cy="1934782"/>
          </a:xfrm>
          <a:prstGeom prst="rect">
            <a:avLst/>
          </a:prstGeom>
        </p:spPr>
      </p:pic>
      <p:sp>
        <p:nvSpPr>
          <p:cNvPr id="29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5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0119" y="2387830"/>
            <a:ext cx="2013654" cy="130529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" y="1429629"/>
            <a:ext cx="14620874" cy="68583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620875" y="3579877"/>
            <a:ext cx="14620874" cy="68583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9241749" y="5672419"/>
            <a:ext cx="14484351" cy="68583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3726100" cy="93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D3F54"/>
                </a:solidFill>
              </a:rPr>
              <a:t>РЕШЕНИЯ ПО ОРГАНИЗАЦИИ РАННЕЙ  ПРОФОРИЕНТАЦИИ</a:t>
            </a:r>
            <a:endParaRPr lang="ru-RU" sz="5400" b="1" dirty="0">
              <a:solidFill>
                <a:srgbClr val="CD3F54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1458204"/>
            <a:ext cx="4045383" cy="10715778"/>
            <a:chOff x="10945" y="6514846"/>
            <a:chExt cx="4909670" cy="1917958"/>
          </a:xfrm>
        </p:grpSpPr>
        <p:sp>
          <p:nvSpPr>
            <p:cNvPr id="19" name="Нашивка 16"/>
            <p:cNvSpPr/>
            <p:nvPr/>
          </p:nvSpPr>
          <p:spPr>
            <a:xfrm>
              <a:off x="10945" y="6514846"/>
              <a:ext cx="4909670" cy="1917958"/>
            </a:xfrm>
            <a:prstGeom prst="homePlate">
              <a:avLst/>
            </a:prstGeom>
            <a:solidFill>
              <a:srgbClr val="CD3F5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Нашивка 4"/>
            <p:cNvSpPr/>
            <p:nvPr/>
          </p:nvSpPr>
          <p:spPr>
            <a:xfrm>
              <a:off x="969922" y="6514846"/>
              <a:ext cx="3950690" cy="1917958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i="0" kern="1200" dirty="0">
                <a:latin typeface="+mn-lt"/>
                <a:ea typeface="Verdana" panose="020B060403050404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7220" y="5079358"/>
            <a:ext cx="33718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Недостаточная мотивация школьников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к раннему выбору профессии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43323" y="1407573"/>
            <a:ext cx="9440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МАТЕРИАЛЫ ДЛЯ РАБОТЫ В 1-5 КЛАССАХ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351704" y="3557821"/>
            <a:ext cx="7956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МАТЕРИАЛЫ ДЛЯ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РУКОВОДИТЕЛЯ 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985070" y="5649264"/>
            <a:ext cx="97779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МАТЕРИАЛЫ ДЛЯ РАБОТЫ С РОДИТЕЛЯМИ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46846" y="2647923"/>
            <a:ext cx="9459473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Рекомендации по организации </a:t>
            </a:r>
            <a:r>
              <a:rPr lang="ru-RU" sz="3600" b="1" dirty="0" err="1" smtClean="0">
                <a:solidFill>
                  <a:srgbClr val="1B3C9B"/>
                </a:solidFill>
              </a:rPr>
              <a:t>профориентационной</a:t>
            </a:r>
            <a:r>
              <a:rPr lang="ru-RU" sz="3600" b="1" dirty="0" smtClean="0">
                <a:solidFill>
                  <a:srgbClr val="1B3C9B"/>
                </a:solidFill>
              </a:rPr>
              <a:t> работы в 1-5 классах</a:t>
            </a:r>
          </a:p>
          <a:p>
            <a:pPr>
              <a:spcAft>
                <a:spcPts val="24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Рабочая программа курса внеурочной деятельности «</a:t>
            </a:r>
            <a:r>
              <a:rPr lang="ru-RU" sz="3600" b="1" dirty="0" err="1" smtClean="0">
                <a:solidFill>
                  <a:srgbClr val="1B3C9B"/>
                </a:solidFill>
              </a:rPr>
              <a:t>ПРОФгид</a:t>
            </a:r>
            <a:r>
              <a:rPr lang="ru-RU" sz="3600" b="1" dirty="0" smtClean="0">
                <a:solidFill>
                  <a:srgbClr val="1B3C9B"/>
                </a:solidFill>
              </a:rPr>
              <a:t>: путешествие в страну профессий» для 5 класса</a:t>
            </a:r>
          </a:p>
          <a:p>
            <a:pPr>
              <a:spcAft>
                <a:spcPts val="24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Формы и методы </a:t>
            </a:r>
            <a:r>
              <a:rPr lang="ru-RU" sz="3600" b="1" dirty="0" err="1" smtClean="0">
                <a:solidFill>
                  <a:srgbClr val="1B3C9B"/>
                </a:solidFill>
              </a:rPr>
              <a:t>профориентационной</a:t>
            </a:r>
            <a:r>
              <a:rPr lang="ru-RU" sz="3600" b="1" dirty="0" smtClean="0">
                <a:solidFill>
                  <a:srgbClr val="1B3C9B"/>
                </a:solidFill>
              </a:rPr>
              <a:t> работы</a:t>
            </a:r>
          </a:p>
          <a:p>
            <a:pPr>
              <a:spcAft>
                <a:spcPts val="24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Роль учителя и родителей в </a:t>
            </a:r>
            <a:r>
              <a:rPr lang="ru-RU" sz="3600" b="1" dirty="0" err="1" smtClean="0">
                <a:solidFill>
                  <a:srgbClr val="1B3C9B"/>
                </a:solidFill>
              </a:rPr>
              <a:t>профориентационной</a:t>
            </a:r>
            <a:r>
              <a:rPr lang="ru-RU" sz="3600" b="1" dirty="0" smtClean="0">
                <a:solidFill>
                  <a:srgbClr val="1B3C9B"/>
                </a:solidFill>
              </a:rPr>
              <a:t> работе</a:t>
            </a:r>
          </a:p>
          <a:p>
            <a:pPr>
              <a:spcAft>
                <a:spcPts val="24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Примерный план </a:t>
            </a:r>
            <a:r>
              <a:rPr lang="ru-RU" sz="3600" b="1" dirty="0" err="1" smtClean="0">
                <a:solidFill>
                  <a:srgbClr val="1B3C9B"/>
                </a:solidFill>
              </a:rPr>
              <a:t>профориентационной</a:t>
            </a:r>
            <a:r>
              <a:rPr lang="ru-RU" sz="3600" b="1" dirty="0" smtClean="0">
                <a:solidFill>
                  <a:srgbClr val="1B3C9B"/>
                </a:solidFill>
              </a:rPr>
              <a:t> работы на учебный год</a:t>
            </a:r>
          </a:p>
          <a:p>
            <a:pPr>
              <a:spcAft>
                <a:spcPts val="24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Примеры </a:t>
            </a:r>
            <a:r>
              <a:rPr lang="ru-RU" sz="3600" b="1" dirty="0" err="1" smtClean="0">
                <a:solidFill>
                  <a:srgbClr val="1B3C9B"/>
                </a:solidFill>
              </a:rPr>
              <a:t>профориентационных</a:t>
            </a:r>
            <a:r>
              <a:rPr lang="ru-RU" sz="3600" b="1" dirty="0" smtClean="0">
                <a:solidFill>
                  <a:srgbClr val="1B3C9B"/>
                </a:solidFill>
              </a:rPr>
              <a:t> мероприятий для 1-5 классов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4608381" y="3586396"/>
            <a:ext cx="4070370" cy="8587586"/>
            <a:chOff x="10945" y="6514846"/>
            <a:chExt cx="4909670" cy="1917958"/>
          </a:xfrm>
        </p:grpSpPr>
        <p:sp>
          <p:nvSpPr>
            <p:cNvPr id="38" name="Нашивка 16"/>
            <p:cNvSpPr/>
            <p:nvPr/>
          </p:nvSpPr>
          <p:spPr>
            <a:xfrm>
              <a:off x="10945" y="6514846"/>
              <a:ext cx="4909670" cy="1917958"/>
            </a:xfrm>
            <a:prstGeom prst="homePlate">
              <a:avLst/>
            </a:prstGeom>
            <a:solidFill>
              <a:srgbClr val="CD3F5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Нашивка 4"/>
            <p:cNvSpPr/>
            <p:nvPr/>
          </p:nvSpPr>
          <p:spPr>
            <a:xfrm>
              <a:off x="969922" y="6514846"/>
              <a:ext cx="3950690" cy="1917958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i="0" kern="1200" dirty="0">
                <a:latin typeface="+mn-lt"/>
                <a:ea typeface="Verdana" panose="020B060403050404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9241747" y="5672419"/>
            <a:ext cx="4048128" cy="6495044"/>
            <a:chOff x="10945" y="6514846"/>
            <a:chExt cx="4909670" cy="1917958"/>
          </a:xfrm>
        </p:grpSpPr>
        <p:sp>
          <p:nvSpPr>
            <p:cNvPr id="41" name="Нашивка 16"/>
            <p:cNvSpPr/>
            <p:nvPr/>
          </p:nvSpPr>
          <p:spPr>
            <a:xfrm>
              <a:off x="10945" y="6514846"/>
              <a:ext cx="4909670" cy="1917958"/>
            </a:xfrm>
            <a:prstGeom prst="homePlate">
              <a:avLst/>
            </a:prstGeom>
            <a:solidFill>
              <a:srgbClr val="CD3F5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Нашивка 4"/>
            <p:cNvSpPr/>
            <p:nvPr/>
          </p:nvSpPr>
          <p:spPr>
            <a:xfrm>
              <a:off x="969922" y="6514846"/>
              <a:ext cx="3950690" cy="1917958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i="0" kern="1200" dirty="0">
                <a:latin typeface="+mn-lt"/>
                <a:ea typeface="Verdana" panose="020B060403050404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4633364" y="6787518"/>
            <a:ext cx="3768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Недостаточное </a:t>
            </a:r>
            <a:r>
              <a:rPr lang="ru-RU" sz="3600" b="1" dirty="0">
                <a:solidFill>
                  <a:schemeClr val="bg1"/>
                </a:solidFill>
              </a:rPr>
              <a:t>организационно-методическое обеспечение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241747" y="8042778"/>
            <a:ext cx="3768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Невысокая </a:t>
            </a:r>
            <a:r>
              <a:rPr lang="ru-RU" sz="3600" b="1" dirty="0" smtClean="0">
                <a:solidFill>
                  <a:schemeClr val="bg1"/>
                </a:solidFill>
              </a:rPr>
              <a:t>заинтересован-</a:t>
            </a:r>
            <a:r>
              <a:rPr lang="ru-RU" sz="3600" b="1" dirty="0" err="1" smtClean="0">
                <a:solidFill>
                  <a:schemeClr val="bg1"/>
                </a:solidFill>
              </a:rPr>
              <a:t>ность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родителей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380863" y="5835677"/>
            <a:ext cx="96884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Оценка </a:t>
            </a:r>
            <a:r>
              <a:rPr lang="ru-RU" sz="3600" b="1" dirty="0" err="1" smtClean="0">
                <a:solidFill>
                  <a:srgbClr val="1B3C9B"/>
                </a:solidFill>
              </a:rPr>
              <a:t>профориентационной</a:t>
            </a:r>
            <a:r>
              <a:rPr lang="ru-RU" sz="3600" b="1" dirty="0" smtClean="0">
                <a:solidFill>
                  <a:srgbClr val="1B3C9B"/>
                </a:solidFill>
              </a:rPr>
              <a:t> деятельности  </a:t>
            </a:r>
            <a:br>
              <a:rPr lang="ru-RU" sz="3600" b="1" dirty="0" smtClean="0">
                <a:solidFill>
                  <a:srgbClr val="1B3C9B"/>
                </a:solidFill>
              </a:rPr>
            </a:br>
            <a:r>
              <a:rPr lang="ru-RU" sz="3600" b="1" dirty="0" smtClean="0">
                <a:solidFill>
                  <a:srgbClr val="1B3C9B"/>
                </a:solidFill>
              </a:rPr>
              <a:t>в школе</a:t>
            </a:r>
          </a:p>
          <a:p>
            <a:pPr>
              <a:spcAft>
                <a:spcPts val="24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Оценка готовности обучающихся к профессиональному самоопределению</a:t>
            </a:r>
          </a:p>
          <a:p>
            <a:pPr>
              <a:spcAft>
                <a:spcPts val="24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Оценка вклада педагога в </a:t>
            </a:r>
            <a:r>
              <a:rPr lang="ru-RU" sz="3600" b="1" dirty="0" err="1" smtClean="0">
                <a:solidFill>
                  <a:srgbClr val="1B3C9B"/>
                </a:solidFill>
              </a:rPr>
              <a:t>профориентационную</a:t>
            </a:r>
            <a:r>
              <a:rPr lang="ru-RU" sz="3600" b="1" dirty="0" smtClean="0">
                <a:solidFill>
                  <a:srgbClr val="1B3C9B"/>
                </a:solidFill>
              </a:rPr>
              <a:t> деятельность в школе</a:t>
            </a:r>
            <a:endParaRPr lang="ru-RU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34090925" y="7779666"/>
            <a:ext cx="97723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Комплекс сценариев мероприятий для родителей </a:t>
            </a:r>
          </a:p>
          <a:p>
            <a:pPr>
              <a:spcAft>
                <a:spcPts val="2400"/>
              </a:spcAft>
            </a:pPr>
            <a:r>
              <a:rPr lang="ru-RU" sz="3600" b="1" dirty="0" smtClean="0">
                <a:solidFill>
                  <a:srgbClr val="1B3C9B"/>
                </a:solidFill>
              </a:rPr>
              <a:t>Рекомендации по проведению родительских собраний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28" y="2230837"/>
            <a:ext cx="1214219" cy="112371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6027" y="4151089"/>
            <a:ext cx="1214219" cy="112371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0042" y="6187439"/>
            <a:ext cx="1214219" cy="112371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0411" y="2608640"/>
            <a:ext cx="2126439" cy="216896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8791" y="823412"/>
            <a:ext cx="1675133" cy="142386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0350" y="1867352"/>
            <a:ext cx="2239850" cy="140684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2239" y="921297"/>
            <a:ext cx="5460789" cy="78672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2709" y="1865471"/>
            <a:ext cx="2239850" cy="14068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2076" y="1865471"/>
            <a:ext cx="2193569" cy="136056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928" y="2823478"/>
            <a:ext cx="490729" cy="539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928" y="4173451"/>
            <a:ext cx="490729" cy="53949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928" y="6187439"/>
            <a:ext cx="490729" cy="53949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928" y="7581864"/>
            <a:ext cx="490729" cy="53949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928" y="8919941"/>
            <a:ext cx="490729" cy="5394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928" y="10355041"/>
            <a:ext cx="490729" cy="53949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0133" y="6015334"/>
            <a:ext cx="490729" cy="53949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0133" y="7396176"/>
            <a:ext cx="490729" cy="539497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0133" y="8777018"/>
            <a:ext cx="490729" cy="539497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3467" y="7923201"/>
            <a:ext cx="490729" cy="53949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3467" y="9319751"/>
            <a:ext cx="490729" cy="539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34" b="93283" l="7584" r="95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2338" y="1708022"/>
            <a:ext cx="3838007" cy="3838007"/>
          </a:xfrm>
          <a:prstGeom prst="rect">
            <a:avLst/>
          </a:prstGeom>
        </p:spPr>
      </p:pic>
      <p:sp>
        <p:nvSpPr>
          <p:cNvPr id="47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6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971535"/>
            <a:ext cx="11934825" cy="68583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160375" y="952470"/>
            <a:ext cx="16729075" cy="68583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895925" y="971535"/>
            <a:ext cx="12830175" cy="68583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5">
            <a:extLst>
              <a:ext uri="{FF2B5EF4-FFF2-40B4-BE49-F238E27FC236}">
                <a16:creationId xmlns:a16="http://schemas.microsoft.com/office/drawing/2014/main" id="{03B639CF-4F3C-4E11-9C3D-A4A61F2BAE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604726"/>
              </p:ext>
            </p:extLst>
          </p:nvPr>
        </p:nvGraphicFramePr>
        <p:xfrm>
          <a:off x="0" y="1990725"/>
          <a:ext cx="11906250" cy="947591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426710">
                  <a:extLst>
                    <a:ext uri="{9D8B030D-6E8A-4147-A177-3AD203B41FA5}">
                      <a16:colId xmlns:a16="http://schemas.microsoft.com/office/drawing/2014/main" val="2267429523"/>
                    </a:ext>
                  </a:extLst>
                </a:gridCol>
                <a:gridCol w="4479540">
                  <a:extLst>
                    <a:ext uri="{9D8B030D-6E8A-4147-A177-3AD203B41FA5}">
                      <a16:colId xmlns:a16="http://schemas.microsoft.com/office/drawing/2014/main" val="1156911018"/>
                    </a:ext>
                  </a:extLst>
                </a:gridCol>
              </a:tblGrid>
              <a:tr h="578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r>
                        <a:rPr lang="ru-RU" sz="32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ОТРАСЛИ</a:t>
                      </a:r>
                      <a:endParaRPr lang="ru-RU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B3C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ПРЕДПРИЯТИЙ</a:t>
                      </a:r>
                      <a:endParaRPr lang="ru-RU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B3C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873209"/>
                  </a:ext>
                </a:extLst>
              </a:tr>
              <a:tr h="213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9619260"/>
                  </a:ext>
                </a:extLst>
              </a:tr>
              <a:tr h="3823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Информационные технологии и наука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5911081"/>
                  </a:ext>
                </a:extLst>
              </a:tr>
              <a:tr h="213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Легкая промышленность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3900012"/>
                  </a:ext>
                </a:extLst>
              </a:tr>
              <a:tr h="213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Лесная промышленность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4623689"/>
                  </a:ext>
                </a:extLst>
              </a:tr>
              <a:tr h="213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Машиностроение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0624791"/>
                  </a:ext>
                </a:extLst>
              </a:tr>
              <a:tr h="213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Металлургия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388905"/>
                  </a:ext>
                </a:extLst>
              </a:tr>
              <a:tr h="3134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Пищевая промышленность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6597930"/>
                  </a:ext>
                </a:extLst>
              </a:tr>
              <a:tr h="3823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Радиоэлектронная промышленность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0327043"/>
                  </a:ext>
                </a:extLst>
              </a:tr>
              <a:tr h="213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Сельское хозяйство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0643163"/>
                  </a:ext>
                </a:extLst>
              </a:tr>
              <a:tr h="213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Строительная отрасль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1189720"/>
                  </a:ext>
                </a:extLst>
              </a:tr>
              <a:tr h="3823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Топливно-энергетический комплекс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5599612"/>
                  </a:ext>
                </a:extLst>
              </a:tr>
              <a:tr h="3823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Фармацевтическая отрасль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2096751"/>
                  </a:ext>
                </a:extLst>
              </a:tr>
              <a:tr h="213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Химическая отрасль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5667806"/>
                  </a:ext>
                </a:extLst>
              </a:tr>
              <a:tr h="3823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Электротехническая промышленность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661237"/>
                  </a:ext>
                </a:extLst>
              </a:tr>
              <a:tr h="213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(вуз)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ru-RU" sz="3200" b="1" dirty="0">
                        <a:solidFill>
                          <a:srgbClr val="CD3F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5348561"/>
                  </a:ext>
                </a:extLst>
              </a:tr>
              <a:tr h="213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(</a:t>
                      </a:r>
                      <a:r>
                        <a:rPr lang="ru-RU" sz="3200" b="1" kern="1200" dirty="0" err="1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спо</a:t>
                      </a: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ru-RU" sz="3200" b="1" dirty="0">
                        <a:solidFill>
                          <a:srgbClr val="CD3F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34987"/>
                  </a:ext>
                </a:extLst>
              </a:tr>
              <a:tr h="2139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1B3C9B"/>
                          </a:solidFill>
                          <a:latin typeface="+mn-lt"/>
                          <a:ea typeface="+mn-ea"/>
                          <a:cs typeface="+mn-cs"/>
                        </a:rPr>
                        <a:t>Иные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D3F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819381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43726100" cy="93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D3F54"/>
                </a:solidFill>
              </a:rPr>
              <a:t>ВЗАИМОДЕЙСТВИЕ С РАБОТОДАТЕЛЯМИ</a:t>
            </a:r>
            <a:endParaRPr lang="ru-RU" sz="5400" b="1" dirty="0">
              <a:solidFill>
                <a:srgbClr val="CD3F54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0375" y="1981199"/>
            <a:ext cx="12782550" cy="993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50647" y="949494"/>
            <a:ext cx="5633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РЕЕСТР РАБОТОДАТЕЛЕЙ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52450" y="1952625"/>
            <a:ext cx="3937000" cy="720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12833">
              <a:lnSpc>
                <a:spcPct val="107000"/>
              </a:lnSpc>
            </a:pPr>
            <a:r>
              <a:rPr lang="ru-RU" sz="3600" b="1" dirty="0" smtClean="0">
                <a:solidFill>
                  <a:srgbClr val="1B3C9B"/>
                </a:solidFill>
              </a:rPr>
              <a:t>о вакансиях</a:t>
            </a:r>
          </a:p>
          <a:p>
            <a:pPr defTabSz="1912833">
              <a:lnSpc>
                <a:spcPct val="107000"/>
              </a:lnSpc>
            </a:pPr>
            <a:endParaRPr lang="ru-RU" sz="3600" b="1" dirty="0" smtClean="0">
              <a:solidFill>
                <a:srgbClr val="1B3C9B"/>
              </a:solidFill>
            </a:endParaRPr>
          </a:p>
          <a:p>
            <a:pPr defTabSz="1912833">
              <a:lnSpc>
                <a:spcPct val="107000"/>
              </a:lnSpc>
            </a:pPr>
            <a:r>
              <a:rPr lang="ru-RU" sz="3600" b="1" dirty="0" smtClean="0">
                <a:solidFill>
                  <a:srgbClr val="1B3C9B"/>
                </a:solidFill>
              </a:rPr>
              <a:t>о востребованных специальностях </a:t>
            </a:r>
          </a:p>
          <a:p>
            <a:pPr defTabSz="1912833">
              <a:lnSpc>
                <a:spcPct val="107000"/>
              </a:lnSpc>
            </a:pPr>
            <a:endParaRPr lang="ru-RU" sz="3600" b="1" dirty="0" smtClean="0">
              <a:solidFill>
                <a:srgbClr val="1B3C9B"/>
              </a:solidFill>
            </a:endParaRPr>
          </a:p>
          <a:p>
            <a:pPr defTabSz="1912833">
              <a:lnSpc>
                <a:spcPct val="107000"/>
              </a:lnSpc>
            </a:pPr>
            <a:r>
              <a:rPr lang="ru-RU" sz="3600" b="1" dirty="0" smtClean="0">
                <a:solidFill>
                  <a:srgbClr val="1B3C9B"/>
                </a:solidFill>
              </a:rPr>
              <a:t>об уровне заработной платы</a:t>
            </a:r>
          </a:p>
          <a:p>
            <a:pPr defTabSz="1912833">
              <a:lnSpc>
                <a:spcPct val="107000"/>
              </a:lnSpc>
            </a:pPr>
            <a:endParaRPr lang="ru-RU" sz="3600" b="1" dirty="0" smtClean="0">
              <a:solidFill>
                <a:srgbClr val="1B3C9B"/>
              </a:solidFill>
            </a:endParaRPr>
          </a:p>
          <a:p>
            <a:pPr defTabSz="1912833">
              <a:lnSpc>
                <a:spcPct val="107000"/>
              </a:lnSpc>
            </a:pPr>
            <a:r>
              <a:rPr lang="ru-RU" sz="3600" b="1" dirty="0" smtClean="0">
                <a:solidFill>
                  <a:srgbClr val="1B3C9B"/>
                </a:solidFill>
              </a:rPr>
              <a:t>о мерах социальной поддержки</a:t>
            </a:r>
          </a:p>
          <a:p>
            <a:pPr defTabSz="1912833">
              <a:lnSpc>
                <a:spcPct val="107000"/>
              </a:lnSpc>
            </a:pPr>
            <a:endParaRPr lang="ru-RU" sz="3600" b="1" dirty="0">
              <a:solidFill>
                <a:srgbClr val="1B3C9B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8475325" y="2457450"/>
            <a:ext cx="7010400" cy="2000250"/>
          </a:xfrm>
          <a:prstGeom prst="straightConnector1">
            <a:avLst/>
          </a:prstGeom>
          <a:ln w="28575">
            <a:solidFill>
              <a:srgbClr val="CD3F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2113875" y="3657600"/>
            <a:ext cx="3771900" cy="2076450"/>
          </a:xfrm>
          <a:prstGeom prst="straightConnector1">
            <a:avLst/>
          </a:prstGeom>
          <a:ln w="28575">
            <a:solidFill>
              <a:srgbClr val="CD3F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5161875" y="5200650"/>
            <a:ext cx="723900" cy="742950"/>
          </a:xfrm>
          <a:prstGeom prst="straightConnector1">
            <a:avLst/>
          </a:prstGeom>
          <a:ln w="28575">
            <a:solidFill>
              <a:srgbClr val="CD3F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6665575" y="6905625"/>
            <a:ext cx="9220200" cy="2162175"/>
          </a:xfrm>
          <a:prstGeom prst="straightConnector1">
            <a:avLst/>
          </a:prstGeom>
          <a:ln w="28575">
            <a:solidFill>
              <a:srgbClr val="CD3F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509437" y="2261484"/>
            <a:ext cx="12555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B3C9B"/>
                </a:solidFill>
              </a:rPr>
              <a:t>Рекомендации по организации взаимодействия </a:t>
            </a:r>
            <a:br>
              <a:rPr lang="ru-RU" sz="3600" b="1" dirty="0" smtClean="0">
                <a:solidFill>
                  <a:srgbClr val="1B3C9B"/>
                </a:solidFill>
              </a:rPr>
            </a:br>
            <a:r>
              <a:rPr lang="ru-RU" sz="3600" b="1" dirty="0" smtClean="0">
                <a:solidFill>
                  <a:srgbClr val="1B3C9B"/>
                </a:solidFill>
              </a:rPr>
              <a:t>с предприятиями  </a:t>
            </a:r>
          </a:p>
          <a:p>
            <a:endParaRPr lang="ru-RU" sz="3600" b="1" dirty="0" smtClean="0">
              <a:solidFill>
                <a:srgbClr val="1B3C9B"/>
              </a:solidFill>
            </a:endParaRPr>
          </a:p>
          <a:p>
            <a:r>
              <a:rPr lang="ru-RU" sz="3600" b="1" dirty="0" smtClean="0">
                <a:solidFill>
                  <a:srgbClr val="1B3C9B"/>
                </a:solidFill>
              </a:rPr>
              <a:t>Проект типового соглашения о сотрудничестве</a:t>
            </a:r>
          </a:p>
        </p:txBody>
      </p:sp>
      <p:pic>
        <p:nvPicPr>
          <p:cNvPr id="6149" name="Picture 5" descr="C:\Users\voronkina\Desktop\image-1685707162_9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95924" y="5263451"/>
            <a:ext cx="12830175" cy="688922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8882605" y="930414"/>
            <a:ext cx="3560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ИНФОРМАЦИЯ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286450" y="949494"/>
            <a:ext cx="12165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В ПОМОЩЬ ОБЩЕОБРАЗОВАТЕЛЬНОЙ ОРГАНИЗАЦИИ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4410" y="2378014"/>
            <a:ext cx="490729" cy="5394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4410" y="3918203"/>
            <a:ext cx="490729" cy="539497"/>
          </a:xfrm>
          <a:prstGeom prst="rect">
            <a:avLst/>
          </a:prstGeom>
        </p:spPr>
      </p:pic>
      <p:sp>
        <p:nvSpPr>
          <p:cNvPr id="25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7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5260" y="1689078"/>
            <a:ext cx="11076262" cy="633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29609226" y="8289811"/>
            <a:ext cx="12564010" cy="3515409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8210173" y="8278457"/>
            <a:ext cx="2799079" cy="3526764"/>
            <a:chOff x="10943" y="6514846"/>
            <a:chExt cx="5868648" cy="1917958"/>
          </a:xfrm>
        </p:grpSpPr>
        <p:sp>
          <p:nvSpPr>
            <p:cNvPr id="31" name="Нашивка 16"/>
            <p:cNvSpPr/>
            <p:nvPr/>
          </p:nvSpPr>
          <p:spPr>
            <a:xfrm>
              <a:off x="10943" y="6514846"/>
              <a:ext cx="5868648" cy="1917958"/>
            </a:xfrm>
            <a:prstGeom prst="homePlate">
              <a:avLst/>
            </a:prstGeom>
            <a:solidFill>
              <a:srgbClr val="CD3F5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Нашивка 4"/>
            <p:cNvSpPr/>
            <p:nvPr/>
          </p:nvSpPr>
          <p:spPr>
            <a:xfrm>
              <a:off x="969922" y="6514846"/>
              <a:ext cx="3950690" cy="1917958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i="0" kern="1200" dirty="0">
                <a:latin typeface="+mn-lt"/>
                <a:ea typeface="Verdana" panose="020B0604030504040204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8345745" y="1457324"/>
            <a:ext cx="11256705" cy="685830"/>
          </a:xfrm>
          <a:prstGeom prst="rect">
            <a:avLst/>
          </a:prstGeom>
          <a:solidFill>
            <a:srgbClr val="CD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43726100" cy="93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D3F54"/>
                </a:solidFill>
              </a:rPr>
              <a:t>ПОДДЕРЖКА ПЕДАГОГОВ </a:t>
            </a:r>
            <a:endParaRPr lang="ru-RU" sz="5400" dirty="0">
              <a:solidFill>
                <a:srgbClr val="CD3F5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520" y="1457325"/>
            <a:ext cx="7172325" cy="10347896"/>
          </a:xfrm>
          <a:prstGeom prst="rect">
            <a:avLst/>
          </a:prstGeom>
          <a:ln w="38100">
            <a:solidFill>
              <a:srgbClr val="CD3F54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069998" y="2579405"/>
            <a:ext cx="1045399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 </a:t>
            </a:r>
            <a:r>
              <a:rPr lang="ru-RU" sz="3600" b="1" dirty="0" smtClean="0">
                <a:solidFill>
                  <a:srgbClr val="CD3F54"/>
                </a:solidFill>
              </a:rPr>
              <a:t>5 тысяч рублей </a:t>
            </a:r>
            <a:r>
              <a:rPr lang="ru-RU" sz="3600" b="1" dirty="0" smtClean="0">
                <a:solidFill>
                  <a:srgbClr val="1B3C9B"/>
                </a:solidFill>
              </a:rPr>
              <a:t>– за каждого выпускника, поступившего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в</a:t>
            </a:r>
            <a:r>
              <a:rPr lang="ru-RU" sz="3600" b="1" dirty="0" smtClean="0">
                <a:solidFill>
                  <a:srgbClr val="1B3C9B"/>
                </a:solidFill>
              </a:rPr>
              <a:t>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вуз или учреждение СПО</a:t>
            </a:r>
            <a:r>
              <a:rPr lang="ru-RU" sz="3600" b="1" dirty="0" smtClean="0">
                <a:solidFill>
                  <a:srgbClr val="1B3C9B"/>
                </a:solidFill>
              </a:rPr>
              <a:t>, расположенные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на</a:t>
            </a:r>
            <a:r>
              <a:rPr lang="ru-RU" sz="3600" b="1" dirty="0" smtClean="0">
                <a:solidFill>
                  <a:srgbClr val="1B3C9B"/>
                </a:solidFill>
              </a:rPr>
              <a:t>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территории Кировской области </a:t>
            </a:r>
          </a:p>
          <a:p>
            <a:endParaRPr lang="ru-RU" sz="2000" b="1" dirty="0" smtClean="0">
              <a:solidFill>
                <a:srgbClr val="CD3F54"/>
              </a:solidFill>
            </a:endParaRPr>
          </a:p>
          <a:p>
            <a:r>
              <a:rPr lang="ru-RU" sz="3600" b="1" dirty="0" smtClean="0">
                <a:solidFill>
                  <a:srgbClr val="CD3F54"/>
                </a:solidFill>
              </a:rPr>
              <a:t>10 тысяч рублей </a:t>
            </a:r>
            <a:r>
              <a:rPr lang="ru-RU" sz="3600" b="1" dirty="0" smtClean="0">
                <a:solidFill>
                  <a:srgbClr val="002060"/>
                </a:solidFill>
              </a:rPr>
              <a:t>– </a:t>
            </a:r>
            <a:r>
              <a:rPr lang="ru-RU" sz="3600" b="1" dirty="0" smtClean="0">
                <a:solidFill>
                  <a:srgbClr val="1B3C9B"/>
                </a:solidFill>
              </a:rPr>
              <a:t>за каждого выпускника,  выбравшего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специальность, приоритетную для экономики</a:t>
            </a:r>
            <a:r>
              <a:rPr lang="ru-RU" sz="3600" b="1" dirty="0" smtClean="0">
                <a:solidFill>
                  <a:srgbClr val="1B3C9B"/>
                </a:solidFill>
              </a:rPr>
              <a:t> области</a:t>
            </a:r>
          </a:p>
          <a:p>
            <a:endParaRPr lang="ru-RU" sz="2000" b="1" dirty="0" smtClean="0">
              <a:solidFill>
                <a:srgbClr val="1B3C9B"/>
              </a:solidFill>
            </a:endParaRPr>
          </a:p>
          <a:p>
            <a:pPr algn="just"/>
            <a:r>
              <a:rPr lang="ru-RU" sz="3600" b="1" dirty="0" smtClean="0">
                <a:solidFill>
                  <a:srgbClr val="CD3F54"/>
                </a:solidFill>
              </a:rPr>
              <a:t>15 тысяч рублей </a:t>
            </a:r>
            <a:r>
              <a:rPr lang="ru-RU" sz="3600" b="1" dirty="0" smtClean="0">
                <a:solidFill>
                  <a:srgbClr val="1B3C9B"/>
                </a:solidFill>
              </a:rPr>
              <a:t>- за каждого выпускника, принятого на работу в организации и на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предприятия, </a:t>
            </a:r>
            <a:r>
              <a:rPr lang="ru-RU" sz="3600" b="1" dirty="0" smtClean="0">
                <a:solidFill>
                  <a:srgbClr val="1B3C9B"/>
                </a:solidFill>
              </a:rPr>
              <a:t>расположенные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на территории Кировской области, после завершения обучения</a:t>
            </a:r>
            <a:r>
              <a:rPr lang="ru-RU" sz="3600" b="1" dirty="0" smtClean="0">
                <a:solidFill>
                  <a:srgbClr val="1B3C9B"/>
                </a:solidFill>
              </a:rPr>
              <a:t> в ведущих российских вузах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949275" y="1435268"/>
            <a:ext cx="560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НОВОЕ!</a:t>
            </a:r>
          </a:p>
        </p:txBody>
      </p:sp>
      <p:pic>
        <p:nvPicPr>
          <p:cNvPr id="3073" name="Picture 1" descr="C:\Users\voronkina\Desktop\ab2a70786eb14dbaa1e9855cd73944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07463" y="1457324"/>
            <a:ext cx="6987396" cy="49434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444503" y="9974856"/>
            <a:ext cx="10157947" cy="1830365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139339" y="9943826"/>
            <a:ext cx="8463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D3F54"/>
                </a:solidFill>
              </a:rPr>
              <a:t>Срок приема документов от общеобразовательных организаций – </a:t>
            </a:r>
            <a:r>
              <a:rPr lang="ru-RU" sz="3600" b="1" dirty="0" smtClean="0">
                <a:solidFill>
                  <a:srgbClr val="CD3F54"/>
                </a:solidFill>
              </a:rPr>
              <a:t/>
            </a:r>
            <a:br>
              <a:rPr lang="ru-RU" sz="3600" b="1" dirty="0" smtClean="0">
                <a:solidFill>
                  <a:srgbClr val="CD3F54"/>
                </a:solidFill>
              </a:rPr>
            </a:br>
            <a:r>
              <a:rPr lang="ru-RU" sz="3600" b="1" dirty="0" smtClean="0">
                <a:solidFill>
                  <a:srgbClr val="CD3F54"/>
                </a:solidFill>
              </a:rPr>
              <a:t>до </a:t>
            </a:r>
            <a:r>
              <a:rPr lang="ru-RU" sz="3600" b="1" dirty="0">
                <a:solidFill>
                  <a:srgbClr val="CD3F54"/>
                </a:solidFill>
              </a:rPr>
              <a:t>30.09.2025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8345745" y="9974856"/>
            <a:ext cx="2804655" cy="1830365"/>
            <a:chOff x="10943" y="6514846"/>
            <a:chExt cx="5868648" cy="1917958"/>
          </a:xfrm>
        </p:grpSpPr>
        <p:sp>
          <p:nvSpPr>
            <p:cNvPr id="14" name="Нашивка 16"/>
            <p:cNvSpPr/>
            <p:nvPr/>
          </p:nvSpPr>
          <p:spPr>
            <a:xfrm>
              <a:off x="10943" y="6514846"/>
              <a:ext cx="5868648" cy="1917958"/>
            </a:xfrm>
            <a:prstGeom prst="homePlate">
              <a:avLst/>
            </a:prstGeom>
            <a:solidFill>
              <a:srgbClr val="CD3F5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Нашивка 4"/>
            <p:cNvSpPr/>
            <p:nvPr/>
          </p:nvSpPr>
          <p:spPr>
            <a:xfrm>
              <a:off x="969922" y="6514846"/>
              <a:ext cx="3950690" cy="1917958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i="0" kern="1200" dirty="0">
                <a:latin typeface="+mn-lt"/>
                <a:ea typeface="Verdana" panose="020B0604030504040204" pitchFamily="34" charset="0"/>
              </a:endParaRPr>
            </a:p>
          </p:txBody>
        </p:sp>
      </p:grpSp>
      <p:pic>
        <p:nvPicPr>
          <p:cNvPr id="16" name="Graphic 84">
            <a:extLst>
              <a:ext uri="{FF2B5EF4-FFF2-40B4-BE49-F238E27FC236}">
                <a16:creationId xmlns:a16="http://schemas.microsoft.com/office/drawing/2014/main" id="{88C0D7A7-10FF-EA4C-B8B1-2E188195FC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59"/>
              </a:ext>
            </a:extLst>
          </a:blip>
          <a:stretch>
            <a:fillRect/>
          </a:stretch>
        </p:blipFill>
        <p:spPr>
          <a:xfrm>
            <a:off x="8753729" y="10285420"/>
            <a:ext cx="1071138" cy="10711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07463" y="6755011"/>
            <a:ext cx="6987396" cy="50502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714" y="2809434"/>
            <a:ext cx="451105" cy="4632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046" y="6631273"/>
            <a:ext cx="451105" cy="4632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679" y="4726047"/>
            <a:ext cx="451105" cy="46329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8214361" y="1439970"/>
            <a:ext cx="13958875" cy="685830"/>
          </a:xfrm>
          <a:prstGeom prst="rect">
            <a:avLst/>
          </a:prstGeom>
          <a:solidFill>
            <a:srgbClr val="CD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8278325" y="1445622"/>
            <a:ext cx="1343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ОБУЧЕНИЕ ПЕДАГОГОВ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2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6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0760" y="9154587"/>
            <a:ext cx="608466" cy="193478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31006699" y="9113583"/>
            <a:ext cx="7375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D3F54"/>
                </a:solidFill>
              </a:rPr>
              <a:t>Платформа «Билет в будущее»</a:t>
            </a:r>
            <a:endParaRPr lang="ru-RU" sz="4000" b="1" dirty="0">
              <a:solidFill>
                <a:srgbClr val="CD3F54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452555" y="10090902"/>
            <a:ext cx="700488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1B3C9B"/>
                </a:solidFill>
                <a:ea typeface="Verdana" panose="020B0604030504040204" pitchFamily="34" charset="0"/>
                <a:hlinkClick r:id="rId64"/>
              </a:rPr>
              <a:t>https://bvbinfo.ru/</a:t>
            </a:r>
            <a:endParaRPr lang="ru-RU" sz="3600" b="1" dirty="0">
              <a:solidFill>
                <a:srgbClr val="1B3C9B"/>
              </a:solidFill>
              <a:ea typeface="Verdana" panose="020B0604030504040204" pitchFamily="34" charset="0"/>
              <a:hlinkClick r:id="rId6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12277" y="8661924"/>
            <a:ext cx="2806123" cy="280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8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29770159" y="7244334"/>
            <a:ext cx="13444508" cy="708407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" y="1428228"/>
            <a:ext cx="14187947" cy="708407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4769076" y="1428227"/>
            <a:ext cx="14187947" cy="708407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9538151" y="1428226"/>
            <a:ext cx="14187947" cy="708407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29"/>
          <p:cNvSpPr txBox="1"/>
          <p:nvPr/>
        </p:nvSpPr>
        <p:spPr>
          <a:xfrm>
            <a:off x="7974861" y="2986383"/>
            <a:ext cx="6335915" cy="922111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1B3C9B"/>
                </a:solidFill>
              </a:rPr>
              <a:t>Оператор БПЛА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1B3C9B"/>
                </a:solidFill>
              </a:rPr>
              <a:t>Лаборант химического анализа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1B3C9B"/>
                </a:solidFill>
              </a:rPr>
              <a:t>Электрик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1B3C9B"/>
                </a:solidFill>
              </a:rPr>
              <a:t>Швея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1B3C9B"/>
                </a:solidFill>
              </a:rPr>
              <a:t>Кондитер</a:t>
            </a:r>
            <a:endParaRPr lang="ru-RU" sz="3200" b="1" dirty="0">
              <a:solidFill>
                <a:srgbClr val="1B3C9B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1B3C9B"/>
                </a:solidFill>
              </a:rPr>
              <a:t>Повар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1B3C9B"/>
                </a:solidFill>
              </a:rPr>
              <a:t>Тракторист-машинист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1B3C9B"/>
                </a:solidFill>
              </a:rPr>
              <a:t>Контролер станочных и слесарных работ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1B3C9B"/>
                </a:solidFill>
              </a:rPr>
              <a:t>Слесарь по ремонту автомобилей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1B3C9B"/>
                </a:solidFill>
              </a:rPr>
              <a:t>Младшая медицинская сестра по уходу за больными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1B3C9B"/>
                </a:solidFill>
              </a:rPr>
              <a:t>Слесарь механосборочных работ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1B3C9B"/>
                </a:solidFill>
              </a:rPr>
              <a:t>Чертежник  и др.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3726100" cy="93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D3F54"/>
                </a:solidFill>
              </a:rPr>
              <a:t>РЕГИОНАЛЬНЫЕ ПРАКТИКИ</a:t>
            </a:r>
            <a:endParaRPr lang="ru-RU" sz="5400" b="1" dirty="0">
              <a:solidFill>
                <a:srgbClr val="CD3F5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6986" y="1428747"/>
            <a:ext cx="821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ПРОЕКТ «ПЕРВАЯ ПРОФЕССИЯ»</a:t>
            </a:r>
          </a:p>
        </p:txBody>
      </p:sp>
      <p:pic>
        <p:nvPicPr>
          <p:cNvPr id="4098" name="Picture 2" descr="https://vemst.ru/assets/images/katalog/fotka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49" y="7297687"/>
            <a:ext cx="6613525" cy="4370438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39903694"/>
              </p:ext>
            </p:extLst>
          </p:nvPr>
        </p:nvGraphicFramePr>
        <p:xfrm>
          <a:off x="0" y="2952750"/>
          <a:ext cx="8629650" cy="400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2419350"/>
            <a:ext cx="622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B3C9B"/>
                </a:solidFill>
              </a:rPr>
              <a:t>ЧИСЛО УЧАСТНИКОВ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0218" y="6409819"/>
            <a:ext cx="220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D3F54"/>
                </a:solidFill>
                <a:ea typeface="Verdana" panose="020B0604030504040204" pitchFamily="34" charset="0"/>
              </a:rPr>
              <a:t>2024 год</a:t>
            </a:r>
            <a:endParaRPr lang="ru-RU" sz="3600" b="1" dirty="0">
              <a:solidFill>
                <a:srgbClr val="CD3F54"/>
              </a:solidFill>
              <a:ea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6700" y="2381250"/>
            <a:ext cx="67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B3C9B"/>
                </a:solidFill>
              </a:rPr>
              <a:t>ПРОГРАММЫ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10450" y="1411110"/>
            <a:ext cx="821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ДОПОЛНИТЕЛЬНОЕ ОБРАЗОВАНИЕ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70158" y="7297687"/>
            <a:ext cx="109537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1267F"/>
                </a:solidFill>
                <a:ea typeface="Verdana" panose="020B0604030504040204" pitchFamily="34" charset="0"/>
              </a:rPr>
              <a:t>ИСПОЛЬЗОВАНИЕ РЕСУРСОВ:</a:t>
            </a:r>
          </a:p>
          <a:p>
            <a:endParaRPr lang="ru-RU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rgbClr val="1B3C9B"/>
                </a:solidFill>
              </a:rPr>
              <a:t>          Точек роста</a:t>
            </a:r>
          </a:p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rgbClr val="1B3C9B"/>
                </a:solidFill>
              </a:rPr>
              <a:t>          </a:t>
            </a:r>
            <a:r>
              <a:rPr lang="ru-RU" sz="3200" b="1" dirty="0" err="1" smtClean="0">
                <a:solidFill>
                  <a:srgbClr val="1B3C9B"/>
                </a:solidFill>
              </a:rPr>
              <a:t>Кванториумов</a:t>
            </a:r>
            <a:endParaRPr lang="ru-RU" sz="3200" b="1" dirty="0">
              <a:solidFill>
                <a:srgbClr val="1B3C9B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rgbClr val="1B3C9B"/>
                </a:solidFill>
              </a:rPr>
              <a:t>          </a:t>
            </a:r>
            <a:r>
              <a:rPr lang="en-US" sz="3200" b="1" dirty="0" smtClean="0">
                <a:solidFill>
                  <a:srgbClr val="1B3C9B"/>
                </a:solidFill>
              </a:rPr>
              <a:t>IT</a:t>
            </a:r>
            <a:r>
              <a:rPr lang="ru-RU" sz="3200" b="1" dirty="0" smtClean="0">
                <a:solidFill>
                  <a:srgbClr val="1B3C9B"/>
                </a:solidFill>
              </a:rPr>
              <a:t>-кубов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18950" y="4248669"/>
            <a:ext cx="5095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1267F"/>
                </a:solidFill>
                <a:ea typeface="Verdana" panose="020B0604030504040204" pitchFamily="34" charset="0"/>
              </a:rPr>
              <a:t>ПРОФОРИЕНТАЦИОННЫХ ПРОГРАММ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348121" y="2582302"/>
            <a:ext cx="28733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>
                <a:solidFill>
                  <a:srgbClr val="CD3F54"/>
                </a:solidFill>
                <a:ea typeface="Verdana" panose="020B0604030504040204" pitchFamily="34" charset="0"/>
              </a:rPr>
              <a:t>170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922370" y="2582302"/>
            <a:ext cx="28630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CD3F54"/>
                </a:solidFill>
                <a:ea typeface="Verdana" panose="020B0604030504040204" pitchFamily="34" charset="0"/>
              </a:rPr>
              <a:t>107</a:t>
            </a:r>
            <a:endParaRPr lang="ru-RU" sz="11500" b="1" dirty="0">
              <a:solidFill>
                <a:srgbClr val="CD3F54"/>
              </a:solidFill>
              <a:ea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1068" y="4248669"/>
            <a:ext cx="5745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1267F"/>
                </a:solidFill>
                <a:ea typeface="Verdana" panose="020B0604030504040204" pitchFamily="34" charset="0"/>
              </a:rPr>
              <a:t>ОРГАНИЗАЦИЙ, РЕАЛИЗУЮЩИХ ПРОФОРИЕНТАЦИОННЫЕ ПРОГРАММЫ</a:t>
            </a:r>
          </a:p>
        </p:txBody>
      </p:sp>
      <p:pic>
        <p:nvPicPr>
          <p:cNvPr id="2049" name="Picture 1" descr="C:\Users\voronkina\Desktop\BtZvVQugoDcILQRib54qNAMR8JcpqiJYUHP2YFkJRJaYfeepBfXkgj-mncNjefSCG0ppjx8rSdcME6jOzkftQzA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4973" y="7250109"/>
            <a:ext cx="6859693" cy="441801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4769076" y="2210706"/>
            <a:ext cx="14061049" cy="4647426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1267F"/>
                </a:solidFill>
                <a:ea typeface="Verdana" panose="020B0604030504040204" pitchFamily="34" charset="0"/>
              </a:rPr>
              <a:t>УСПЕШНЫЕ ПРАКТИКИ СОТРУДНИЧЕСТВА ШКОЛА-ВУЗ/СПО-ПРЕДПРИЯТИЕ</a:t>
            </a:r>
            <a:r>
              <a:rPr lang="ru-RU" sz="3200" b="1" dirty="0">
                <a:solidFill>
                  <a:srgbClr val="01267F"/>
                </a:solidFill>
                <a:ea typeface="Verdana" panose="020B0604030504040204" pitchFamily="34" charset="0"/>
              </a:rPr>
              <a:t>»</a:t>
            </a:r>
            <a:endParaRPr lang="en-US" sz="3200" b="1" dirty="0">
              <a:solidFill>
                <a:srgbClr val="01267F"/>
              </a:solidFill>
              <a:ea typeface="Verdana" panose="020B0604030504040204" pitchFamily="34" charset="0"/>
            </a:endParaRPr>
          </a:p>
          <a:p>
            <a:pPr marL="285750" indent="-285750" algn="l"/>
            <a:endParaRPr lang="ru-RU" sz="3200" b="1" dirty="0" smtClean="0">
              <a:solidFill>
                <a:srgbClr val="01267F"/>
              </a:solidFill>
              <a:ea typeface="Verdana" panose="020B0604030504040204" pitchFamily="34" charset="0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1267F"/>
                </a:solidFill>
                <a:ea typeface="Verdana" panose="020B0604030504040204" pitchFamily="34" charset="0"/>
              </a:rPr>
              <a:t>Лицей </a:t>
            </a:r>
            <a:r>
              <a:rPr lang="ru-RU" sz="3200" b="1" dirty="0">
                <a:solidFill>
                  <a:srgbClr val="01267F"/>
                </a:solidFill>
                <a:ea typeface="Verdana" panose="020B0604030504040204" pitchFamily="34" charset="0"/>
              </a:rPr>
              <a:t>г. Советска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1267F"/>
                </a:solidFill>
                <a:ea typeface="Verdana" panose="020B0604030504040204" pitchFamily="34" charset="0"/>
              </a:rPr>
              <a:t>Вятский </a:t>
            </a:r>
            <a:r>
              <a:rPr lang="ru-RU" sz="3200" b="1" dirty="0">
                <a:solidFill>
                  <a:srgbClr val="01267F"/>
                </a:solidFill>
                <a:ea typeface="Verdana" panose="020B0604030504040204" pitchFamily="34" charset="0"/>
              </a:rPr>
              <a:t>многопрофильный лицей г. </a:t>
            </a:r>
            <a:r>
              <a:rPr lang="ru-RU" sz="3200" b="1" dirty="0" smtClean="0">
                <a:solidFill>
                  <a:srgbClr val="01267F"/>
                </a:solidFill>
                <a:ea typeface="Verdana" panose="020B0604030504040204" pitchFamily="34" charset="0"/>
              </a:rPr>
              <a:t>Вятские Поляны</a:t>
            </a:r>
            <a:endParaRPr lang="ru-RU" sz="3200" b="1" dirty="0">
              <a:solidFill>
                <a:srgbClr val="01267F"/>
              </a:solidFill>
              <a:ea typeface="Verdana" panose="020B0604030504040204" pitchFamily="34" charset="0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1267F"/>
                </a:solidFill>
                <a:ea typeface="Verdana" panose="020B0604030504040204" pitchFamily="34" charset="0"/>
              </a:rPr>
              <a:t>Инженерно-железнодорожный </a:t>
            </a:r>
            <a:r>
              <a:rPr lang="ru-RU" sz="3200" b="1" dirty="0">
                <a:solidFill>
                  <a:srgbClr val="01267F"/>
                </a:solidFill>
                <a:ea typeface="Verdana" panose="020B0604030504040204" pitchFamily="34" charset="0"/>
              </a:rPr>
              <a:t>лицей г. Кирова</a:t>
            </a:r>
            <a:endParaRPr lang="en-US" sz="3200" b="1" dirty="0">
              <a:solidFill>
                <a:srgbClr val="01267F"/>
              </a:solidFill>
              <a:ea typeface="Verdana" panose="020B0604030504040204" pitchFamily="34" charset="0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1267F"/>
                </a:solidFill>
                <a:ea typeface="Verdana" panose="020B0604030504040204" pitchFamily="34" charset="0"/>
              </a:rPr>
              <a:t>Вятский </a:t>
            </a:r>
            <a:r>
              <a:rPr lang="ru-RU" sz="3200" b="1" dirty="0">
                <a:solidFill>
                  <a:srgbClr val="01267F"/>
                </a:solidFill>
                <a:ea typeface="Verdana" panose="020B0604030504040204" pitchFamily="34" charset="0"/>
              </a:rPr>
              <a:t>технический </a:t>
            </a:r>
            <a:r>
              <a:rPr lang="ru-RU" sz="3200" b="1" dirty="0" smtClean="0">
                <a:solidFill>
                  <a:srgbClr val="01267F"/>
                </a:solidFill>
                <a:ea typeface="Verdana" panose="020B0604030504040204" pitchFamily="34" charset="0"/>
              </a:rPr>
              <a:t>лицей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1267F"/>
                </a:solidFill>
                <a:ea typeface="Verdana" panose="020B0604030504040204" pitchFamily="34" charset="0"/>
              </a:rPr>
              <a:t>Средняя общеобразовательная школа с углубленным изучением отдельных предметов </a:t>
            </a:r>
            <a:r>
              <a:rPr lang="ru-RU" sz="3200" b="1" dirty="0">
                <a:solidFill>
                  <a:srgbClr val="01267F"/>
                </a:solidFill>
                <a:ea typeface="Verdana" panose="020B0604030504040204" pitchFamily="34" charset="0"/>
              </a:rPr>
              <a:t>г. </a:t>
            </a:r>
            <a:r>
              <a:rPr lang="ru-RU" sz="3200" b="1" dirty="0" err="1">
                <a:solidFill>
                  <a:srgbClr val="01267F"/>
                </a:solidFill>
                <a:ea typeface="Verdana" panose="020B0604030504040204" pitchFamily="34" charset="0"/>
              </a:rPr>
              <a:t>Кирса</a:t>
            </a:r>
            <a:endParaRPr lang="ru-RU" sz="3200" b="1" dirty="0">
              <a:solidFill>
                <a:srgbClr val="01267F"/>
              </a:solidFill>
              <a:ea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26625" y="1428226"/>
            <a:ext cx="821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ПРОФИЛЬНЫЕ КЛАССЫ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73767" y="6409818"/>
            <a:ext cx="220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D3F54"/>
                </a:solidFill>
                <a:ea typeface="Verdana" panose="020B0604030504040204" pitchFamily="34" charset="0"/>
              </a:rPr>
              <a:t>2025 год</a:t>
            </a:r>
            <a:endParaRPr lang="ru-RU" sz="3600" b="1" dirty="0">
              <a:solidFill>
                <a:srgbClr val="CD3F54"/>
              </a:solidFill>
              <a:ea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867834" y="7250109"/>
            <a:ext cx="13089189" cy="221174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7500498" y="7421624"/>
            <a:ext cx="1145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D3F54"/>
                </a:solidFill>
              </a:rPr>
              <a:t>Увеличение численности программ </a:t>
            </a:r>
            <a:r>
              <a:rPr lang="ru-RU" sz="3600" b="1" dirty="0" err="1">
                <a:solidFill>
                  <a:srgbClr val="CD3F54"/>
                </a:solidFill>
              </a:rPr>
              <a:t>профориентационной</a:t>
            </a:r>
            <a:r>
              <a:rPr lang="ru-RU" sz="3600" b="1" dirty="0">
                <a:solidFill>
                  <a:srgbClr val="CD3F54"/>
                </a:solidFill>
              </a:rPr>
              <a:t> направленности, с учетом  перспективных и востребованных профессий в регионе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14769076" y="7250109"/>
            <a:ext cx="2804655" cy="2211740"/>
            <a:chOff x="10943" y="6514846"/>
            <a:chExt cx="5868648" cy="1917958"/>
          </a:xfrm>
        </p:grpSpPr>
        <p:sp>
          <p:nvSpPr>
            <p:cNvPr id="34" name="Нашивка 16"/>
            <p:cNvSpPr/>
            <p:nvPr/>
          </p:nvSpPr>
          <p:spPr>
            <a:xfrm>
              <a:off x="10943" y="6514846"/>
              <a:ext cx="5868648" cy="1917958"/>
            </a:xfrm>
            <a:prstGeom prst="homePlate">
              <a:avLst/>
            </a:prstGeom>
            <a:solidFill>
              <a:srgbClr val="CD3F5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Нашивка 4"/>
            <p:cNvSpPr/>
            <p:nvPr/>
          </p:nvSpPr>
          <p:spPr>
            <a:xfrm>
              <a:off x="969922" y="6514846"/>
              <a:ext cx="3950690" cy="1917958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i="0" kern="1200" dirty="0">
                <a:latin typeface="+mn-lt"/>
                <a:ea typeface="Verdana" panose="020B0604030504040204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5867834" y="9691699"/>
            <a:ext cx="13089189" cy="221174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14769076" y="9691699"/>
            <a:ext cx="2804655" cy="2211740"/>
            <a:chOff x="10943" y="6514846"/>
            <a:chExt cx="5868648" cy="1917958"/>
          </a:xfrm>
        </p:grpSpPr>
        <p:sp>
          <p:nvSpPr>
            <p:cNvPr id="39" name="Нашивка 16"/>
            <p:cNvSpPr/>
            <p:nvPr/>
          </p:nvSpPr>
          <p:spPr>
            <a:xfrm>
              <a:off x="10943" y="6514846"/>
              <a:ext cx="5868648" cy="1917958"/>
            </a:xfrm>
            <a:prstGeom prst="homePlate">
              <a:avLst/>
            </a:prstGeom>
            <a:solidFill>
              <a:srgbClr val="CD3F5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Нашивка 4"/>
            <p:cNvSpPr/>
            <p:nvPr/>
          </p:nvSpPr>
          <p:spPr>
            <a:xfrm>
              <a:off x="969922" y="6514846"/>
              <a:ext cx="3950690" cy="1917958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i="0" kern="1200" dirty="0">
                <a:latin typeface="+mn-lt"/>
                <a:ea typeface="Verdana" panose="020B060403050404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7621410" y="9633364"/>
            <a:ext cx="11383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D3F54"/>
                </a:solidFill>
              </a:rPr>
              <a:t>Определение профиля класса – в соответствии </a:t>
            </a:r>
            <a:r>
              <a:rPr lang="ru-RU" sz="3600" b="1" dirty="0" smtClean="0">
                <a:solidFill>
                  <a:srgbClr val="CD3F54"/>
                </a:solidFill>
              </a:rPr>
              <a:t/>
            </a:r>
            <a:br>
              <a:rPr lang="ru-RU" sz="3600" b="1" dirty="0" smtClean="0">
                <a:solidFill>
                  <a:srgbClr val="CD3F54"/>
                </a:solidFill>
              </a:rPr>
            </a:br>
            <a:r>
              <a:rPr lang="ru-RU" sz="3600" b="1" dirty="0" smtClean="0">
                <a:solidFill>
                  <a:srgbClr val="CD3F54"/>
                </a:solidFill>
              </a:rPr>
              <a:t>с </a:t>
            </a:r>
            <a:r>
              <a:rPr lang="ru-RU" sz="3600" b="1" dirty="0">
                <a:solidFill>
                  <a:srgbClr val="CD3F54"/>
                </a:solidFill>
              </a:rPr>
              <a:t>потребностями </a:t>
            </a:r>
            <a:r>
              <a:rPr lang="ru-RU" sz="3600" b="1" dirty="0" smtClean="0">
                <a:solidFill>
                  <a:srgbClr val="CD3F54"/>
                </a:solidFill>
              </a:rPr>
              <a:t>экономики и </a:t>
            </a:r>
            <a:r>
              <a:rPr lang="ru-RU" sz="3600" b="1" dirty="0">
                <a:solidFill>
                  <a:srgbClr val="CD3F54"/>
                </a:solidFill>
              </a:rPr>
              <a:t>задач </a:t>
            </a:r>
            <a:r>
              <a:rPr lang="ru-RU" sz="3600" b="1" dirty="0" smtClean="0">
                <a:solidFill>
                  <a:srgbClr val="CD3F54"/>
                </a:solidFill>
              </a:rPr>
              <a:t/>
            </a:r>
            <a:br>
              <a:rPr lang="ru-RU" sz="3600" b="1" dirty="0" smtClean="0">
                <a:solidFill>
                  <a:srgbClr val="CD3F54"/>
                </a:solidFill>
              </a:rPr>
            </a:br>
            <a:r>
              <a:rPr lang="ru-RU" sz="3600" b="1" dirty="0" smtClean="0">
                <a:solidFill>
                  <a:srgbClr val="CD3F54"/>
                </a:solidFill>
              </a:rPr>
              <a:t>Стратегии </a:t>
            </a:r>
            <a:r>
              <a:rPr lang="ru-RU" sz="3600" b="1" dirty="0">
                <a:solidFill>
                  <a:srgbClr val="CD3F54"/>
                </a:solidFill>
              </a:rPr>
              <a:t>социально-экономического развития </a:t>
            </a:r>
            <a:r>
              <a:rPr lang="ru-RU" sz="3600" b="1" dirty="0" smtClean="0">
                <a:solidFill>
                  <a:srgbClr val="CD3F54"/>
                </a:solidFill>
              </a:rPr>
              <a:t/>
            </a:r>
            <a:br>
              <a:rPr lang="ru-RU" sz="3600" b="1" dirty="0" smtClean="0">
                <a:solidFill>
                  <a:srgbClr val="CD3F54"/>
                </a:solidFill>
              </a:rPr>
            </a:br>
            <a:r>
              <a:rPr lang="ru-RU" sz="3600" b="1" dirty="0" smtClean="0">
                <a:solidFill>
                  <a:srgbClr val="CD3F54"/>
                </a:solidFill>
              </a:rPr>
              <a:t>Кировской </a:t>
            </a:r>
            <a:r>
              <a:rPr lang="ru-RU" sz="3600" b="1" dirty="0">
                <a:solidFill>
                  <a:srgbClr val="CD3F54"/>
                </a:solidFill>
              </a:rPr>
              <a:t>области</a:t>
            </a:r>
          </a:p>
        </p:txBody>
      </p:sp>
      <p:pic>
        <p:nvPicPr>
          <p:cNvPr id="42" name="Graphic 164">
            <a:extLst>
              <a:ext uri="{FF2B5EF4-FFF2-40B4-BE49-F238E27FC236}">
                <a16:creationId xmlns:a16="http://schemas.microsoft.com/office/drawing/2014/main" id="{440348F9-5DCB-9C46-8CED-2AEA48784D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23"/>
              </a:ext>
            </a:extLst>
          </a:blip>
          <a:stretch>
            <a:fillRect/>
          </a:stretch>
        </p:blipFill>
        <p:spPr>
          <a:xfrm>
            <a:off x="15269877" y="7753736"/>
            <a:ext cx="1195914" cy="1195914"/>
          </a:xfrm>
          <a:prstGeom prst="rect">
            <a:avLst/>
          </a:prstGeom>
        </p:spPr>
      </p:pic>
      <p:pic>
        <p:nvPicPr>
          <p:cNvPr id="43" name="Graphic 73">
            <a:extLst>
              <a:ext uri="{FF2B5EF4-FFF2-40B4-BE49-F238E27FC236}">
                <a16:creationId xmlns:a16="http://schemas.microsoft.com/office/drawing/2014/main" id="{FFDB8B93-A7AF-0841-8E59-A5A731CAD319}"/>
              </a:ext>
            </a:extLst>
          </p:cNvPr>
          <p:cNvPicPr>
            <a:picLocks noChangeAspect="1"/>
          </p:cNvPicPr>
          <p:nvPr/>
        </p:nvPicPr>
        <p:blipFill>
          <a:blip r:embed="rId124" cstate="print">
            <a:extLst>
              <a:ext uri="{BEBA8EAE-BF5A-486C-A8C5-ECC9F3942E4B}">
                <a14:imgProps xmlns:a14="http://schemas.microsoft.com/office/drawing/2010/main">
                  <a14:imgLayer r:embed="rId125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5136706" y="10020836"/>
            <a:ext cx="1553466" cy="155346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7037" y="8609928"/>
            <a:ext cx="490729" cy="53949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7037" y="9633364"/>
            <a:ext cx="490729" cy="53949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0339" y="10656800"/>
            <a:ext cx="490729" cy="539497"/>
          </a:xfrm>
          <a:prstGeom prst="rect">
            <a:avLst/>
          </a:prstGeom>
        </p:spPr>
      </p:pic>
      <p:sp>
        <p:nvSpPr>
          <p:cNvPr id="48" name="Номер слайда 9"/>
          <p:cNvSpPr txBox="1">
            <a:spLocks/>
          </p:cNvSpPr>
          <p:nvPr/>
        </p:nvSpPr>
        <p:spPr bwMode="auto">
          <a:xfrm>
            <a:off x="43204444" y="13817416"/>
            <a:ext cx="549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2BB1F6"/>
                </a:solidFill>
                <a:cs typeface="Times New Roman" panose="02020603050405020304" pitchFamily="18" charset="0"/>
              </a:rPr>
              <a:t>9</a:t>
            </a:r>
            <a:endParaRPr lang="ru-RU" altLang="ru-RU" sz="2400" b="1" dirty="0">
              <a:solidFill>
                <a:srgbClr val="2BB1F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3825</TotalTime>
  <Words>993</Words>
  <Application>Microsoft Office PowerPoint</Application>
  <PresentationFormat>Произвольный</PresentationFormat>
  <Paragraphs>265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DejaVu Sans</vt:lpstr>
      <vt:lpstr>Roboto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Судницына Виктория Михайловна</dc:creator>
  <cp:lastModifiedBy>Владыкина Екатерина Николаевна</cp:lastModifiedBy>
  <cp:revision>315</cp:revision>
  <cp:lastPrinted>2025-08-12T13:20:37Z</cp:lastPrinted>
  <dcterms:created xsi:type="dcterms:W3CDTF">2025-08-04T05:53:10Z</dcterms:created>
  <dcterms:modified xsi:type="dcterms:W3CDTF">2025-08-27T13:49:56Z</dcterms:modified>
</cp:coreProperties>
</file>