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1" r:id="rId7"/>
    <p:sldId id="267" r:id="rId8"/>
    <p:sldId id="268" r:id="rId9"/>
    <p:sldId id="258" r:id="rId10"/>
    <p:sldId id="269" r:id="rId11"/>
    <p:sldId id="283" r:id="rId12"/>
    <p:sldId id="284" r:id="rId13"/>
    <p:sldId id="270" r:id="rId14"/>
    <p:sldId id="286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65" r:id="rId23"/>
    <p:sldId id="278" r:id="rId24"/>
    <p:sldId id="266" r:id="rId25"/>
    <p:sldId id="281" r:id="rId26"/>
    <p:sldId id="282" r:id="rId27"/>
    <p:sldId id="285" r:id="rId28"/>
    <p:sldId id="277" r:id="rId29"/>
    <p:sldId id="28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AFA51A1-889A-F05D-DE4D-2AC0EB6B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129F9-329D-8828-754C-B1A3D640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EE025-2233-4DE0-3A04-B05E8D49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3B93C1-8718-A40D-A36B-E3A39CEDE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718" y="-2664718"/>
            <a:ext cx="6862563" cy="12191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9105A-57A2-994B-00E2-2AA2B0D70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43AB5-74B5-81F4-0322-423A64AD7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801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DF20-1EA6-0AF9-98D7-28DCD84A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484026-4EF2-B608-1D6C-8C31E638D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AC231-9CF4-F488-D857-A940ACDA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2D6E8-C730-9DC0-EE22-9DC716F0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84032-86BD-8E04-D1BE-DB52621B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9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718866-75CF-930C-B265-2A3F97226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E8ED9-4FDD-3E7B-2B52-39D04CAB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5AE2E-D654-5D46-D500-13B2C39E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C7AC7-3D06-04BB-6812-DAF3F982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C643D-89A4-7A14-D90A-1335D14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AED10A4-208E-440F-2991-9E3872C9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3DE56-D68A-CADA-0DFD-6156B372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2AD79-1C91-77B9-9675-262F93E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E3B905-07D0-E690-592C-687075913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718" y="-2664718"/>
            <a:ext cx="6862564" cy="1219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491F3-4A42-166E-3C2A-8F3F8F38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E4477-E6A2-919A-21BD-46CFE1C9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1D57C46-EF86-E881-164D-32916154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CF050-1AC0-BFD2-4BD2-9B787D6A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94200-9AC0-5E4E-6533-411C96EB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A502BE-28DF-5553-2EC3-04D651E06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290" y="-2661291"/>
            <a:ext cx="6869419" cy="1219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ACC58-5578-50B2-A3A1-80F5CDEE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803944-F5FB-3AC7-3919-28B051C4E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140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77F62-0B61-C879-AA98-293225C3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C4F5A-A648-95A7-FD12-4C17CD1E6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8EEE5-5129-4D6F-53A9-4AD6CAA1C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7DF1C2-93B9-F1A4-2BE6-E7526F94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7C1455-8F17-CD23-BFE6-C33258B2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0CABB-C455-7C9A-D9D7-C206C65E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2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3401-477F-0536-1305-5A8BB4B8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455729-5ED1-D931-EC67-B9C2AE9AA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D45F0-BF12-8254-23AB-8C297E568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90AC3A-9980-F71F-D279-6A9A0402A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6805F-0555-ECA0-910C-B9C699FDD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237FE-60F4-465D-E44A-AFE1D310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63C9DF-8EBD-1FA3-869E-B2E500F3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67B4B-9E0D-C72A-2C4C-04A85BC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9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651132D5-C63C-DD4D-C952-4B14095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06A72C-D5BA-84B8-F907-0B3B3868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6B169C-7D22-9A27-B484-1B8CF9E8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1586C-CC2C-03E0-7AD5-25E0F1C7B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087" y="-2661087"/>
            <a:ext cx="6858001" cy="121801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EBDB7-BEEF-D482-38EA-A47D05DA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19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B8194C-125D-906D-9433-FF7D31F4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871A50-FACC-8BA2-6F2B-C91F21BB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AD1470-A621-A889-AC3E-33BC3828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3FF58-133C-D6A3-4543-A344F07B4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290" y="-2661291"/>
            <a:ext cx="68694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8A9E-74C6-703B-61B3-0FDC3B66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8F69B-2036-D69E-09D3-4BE14408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CF9CA-3F0D-BC0E-5305-709996EB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DF290-3798-A356-046F-EA918FAF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C647C-BD95-C139-F577-C772A032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1158FE-1451-DFD1-46F8-46999EA0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60993-11B5-601E-FDE3-20035883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E895AA-F231-0B52-3D19-D030FD7B5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0A91CB-B7B5-A7B0-ECA8-D566016A6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EED708-5165-A574-21B7-A0226B6A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4DDE6-A495-BF67-151A-107D7129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335A6-F5C2-6BE2-B12B-74C9D7D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D5630-8D04-BDA5-DF84-A1659E90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4A702C-CBDC-5D68-579B-9F4045E6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9C660-28C4-30C6-1A61-8DB7DC16F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8C757-F375-4ABD-80CA-1C11B55403F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A4D20-92AA-CF14-72F8-339FB51D2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A39FA-FF36-6D36-33D2-3B25EB07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FBE26C-E80C-4475-BD56-D0A4A286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ioe.hse.ru/data/2019/10/30/1532896872/%D0%AF%D0%BD%D0%B4%D0%B5%D0%BA%D1%81_%D0%92%D0%A8%D0%AD%20%D0%B2%D1%82%D0%BE%D1%80%D0%BD%D0%B8%D1%87%D0%BD%D1%8B%D0%B9%20%D1%81%D0%B5%D0%BC%D0%B8%D0%BD%D0%B0%D1%80%2029.10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5;p14">
            <a:extLst>
              <a:ext uri="{FF2B5EF4-FFF2-40B4-BE49-F238E27FC236}">
                <a16:creationId xmlns:a16="http://schemas.microsoft.com/office/drawing/2014/main" id="{62590254-CF35-F317-8152-977EB5B24894}"/>
              </a:ext>
            </a:extLst>
          </p:cNvPr>
          <p:cNvSpPr txBox="1">
            <a:spLocks/>
          </p:cNvSpPr>
          <p:nvPr/>
        </p:nvSpPr>
        <p:spPr>
          <a:xfrm>
            <a:off x="-63696" y="128031"/>
            <a:ext cx="6423853" cy="8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sz="1400" dirty="0"/>
              <a:t>научно-методический семинар-практикум</a:t>
            </a:r>
          </a:p>
          <a:p>
            <a:pPr algn="ctr"/>
            <a:endParaRPr lang="ru-RU" sz="700" dirty="0"/>
          </a:p>
          <a:p>
            <a:pPr algn="ctr"/>
            <a:r>
              <a:rPr lang="ru-RU" sz="1400" dirty="0"/>
              <a:t>«УПРАВЛЕНИЕ ОБРАЗОВАНИЕМ В ИЗМЕНЯЮЩИХСЯ СОЦИО-КУЛЬТУРНЫХ УСЛОВИЯХ: ТЕНДЕНЦИИ И ПРИОРИТЕТЫ РАЗВИТИЯ»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BDA02431-DC51-9074-10FC-E9A25C86D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333" y="4409212"/>
            <a:ext cx="9144000" cy="1307207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Загидуллин Раис Рамазанович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заведующий лабораторией проблем непрерывного развития педагогических кадров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центра развития педагогического образования Российской академии образования (РАО),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научный руководитель Учебного центра Общероссийского Профсоюза образования,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кандидат педагогических наук, доцент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3E8D31-077E-9062-12F4-9A95243C5E8C}"/>
              </a:ext>
            </a:extLst>
          </p:cNvPr>
          <p:cNvSpPr/>
          <p:nvPr/>
        </p:nvSpPr>
        <p:spPr>
          <a:xfrm>
            <a:off x="0" y="2665379"/>
            <a:ext cx="12192000" cy="12354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420C-7BFD-3F56-EA62-AFF3F7E1D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315182"/>
            <a:ext cx="9144000" cy="173952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Кто и как управляет достижением образовательных результатов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0D9FD-E73A-1EC0-B2AC-974E0CAD7DE4}"/>
              </a:ext>
            </a:extLst>
          </p:cNvPr>
          <p:cNvSpPr txBox="1"/>
          <p:nvPr/>
        </p:nvSpPr>
        <p:spPr>
          <a:xfrm rot="16200000">
            <a:off x="-300022" y="2676997"/>
            <a:ext cx="2807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3. Проблемный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latin typeface="Lato"/>
                <a:ea typeface="Lato"/>
                <a:cs typeface="Lato"/>
              </a:rPr>
              <a:t>семинар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136369-717A-BD96-4AC3-186A86257BC4}"/>
              </a:ext>
            </a:extLst>
          </p:cNvPr>
          <p:cNvGrpSpPr/>
          <p:nvPr/>
        </p:nvGrpSpPr>
        <p:grpSpPr>
          <a:xfrm>
            <a:off x="7018070" y="109066"/>
            <a:ext cx="5089090" cy="891308"/>
            <a:chOff x="7018070" y="109066"/>
            <a:chExt cx="5089090" cy="891308"/>
          </a:xfrm>
        </p:grpSpPr>
        <p:pic>
          <p:nvPicPr>
            <p:cNvPr id="12" name="Picture 2" descr="РАО">
              <a:extLst>
                <a:ext uri="{FF2B5EF4-FFF2-40B4-BE49-F238E27FC236}">
                  <a16:creationId xmlns:a16="http://schemas.microsoft.com/office/drawing/2014/main" id="{F7D1F848-7238-28BC-A7BB-D2D8F0A68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250741-FEEB-87FE-44C0-1600AD889CA4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E6F328-762C-252B-4D76-89AA1534048D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18" name="Picture 2" descr="История Профсоюза">
              <a:extLst>
                <a:ext uri="{FF2B5EF4-FFF2-40B4-BE49-F238E27FC236}">
                  <a16:creationId xmlns:a16="http://schemas.microsoft.com/office/drawing/2014/main" id="{218D7534-F923-7382-1A10-21F087B1A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BF0F72-0B3E-1D4F-52A5-B256F5D4FBC8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0" name="Picture 6" descr="Picture background">
              <a:extLst>
                <a:ext uri="{FF2B5EF4-FFF2-40B4-BE49-F238E27FC236}">
                  <a16:creationId xmlns:a16="http://schemas.microsoft.com/office/drawing/2014/main" id="{F59EAE43-7442-DD9A-A366-6B9033F09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47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652D-BBBF-DB80-D407-06F7353F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1147DD-8906-8E6E-D4DC-C10AB664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5. «Семья ученика» (d =0,31)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C1F4B2F-611C-0BA0-9FE8-7F392713B7CF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1EDE7FD1-A09A-5326-8058-E82DEBA7C682}"/>
              </a:ext>
            </a:extLst>
          </p:cNvPr>
          <p:cNvSpPr txBox="1">
            <a:spLocks/>
          </p:cNvSpPr>
          <p:nvPr/>
        </p:nvSpPr>
        <p:spPr>
          <a:xfrm>
            <a:off x="945204" y="1593411"/>
            <a:ext cx="10515600" cy="4413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</a:rPr>
              <a:t>Факторы влияния Семьи на процесс учения: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социально-экономический статус семьи (</a:t>
            </a:r>
            <a:r>
              <a:rPr lang="en-US" dirty="0">
                <a:solidFill>
                  <a:schemeClr val="bg1"/>
                </a:solidFill>
              </a:rPr>
              <a:t>d =0,</a:t>
            </a:r>
            <a:r>
              <a:rPr lang="ru-RU" dirty="0">
                <a:solidFill>
                  <a:schemeClr val="bg1"/>
                </a:solidFill>
              </a:rPr>
              <a:t>57)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домашняя среда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0,57)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вовлеченность родителей в  учение детей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0,51)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Дополнительно: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ожидания родителей в отношении ребёнка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знание родителями языка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340924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27DE-3742-8BE7-1A0A-37362684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2DD2DFF4-5B50-52C0-74DA-3CFECCB64A73}"/>
              </a:ext>
            </a:extLst>
          </p:cNvPr>
          <p:cNvSpPr txBox="1">
            <a:spLocks/>
          </p:cNvSpPr>
          <p:nvPr/>
        </p:nvSpPr>
        <p:spPr>
          <a:xfrm>
            <a:off x="517143" y="1519446"/>
            <a:ext cx="11704320" cy="5534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Какое качество обучающегося (из представленных) </a:t>
            </a:r>
            <a:r>
              <a:rPr lang="ru-RU" b="1" i="1" dirty="0"/>
              <a:t>в наибольшей мере </a:t>
            </a:r>
            <a:r>
              <a:rPr lang="ru-RU" b="1" dirty="0"/>
              <a:t>влияет</a:t>
            </a:r>
            <a:r>
              <a:rPr lang="ru-RU" b="1" i="1" dirty="0"/>
              <a:t> </a:t>
            </a:r>
            <a:r>
              <a:rPr lang="ru-RU" b="1" dirty="0"/>
              <a:t>на его учебную успешность: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400" dirty="0"/>
              <a:t>А. Возраст или уровень развития</a:t>
            </a:r>
          </a:p>
          <a:p>
            <a:pPr marL="0" indent="0">
              <a:buNone/>
            </a:pPr>
            <a:r>
              <a:rPr lang="ru-RU" sz="3400" dirty="0"/>
              <a:t>Б. Прежние достижения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В. Мотивация, самооценка, готовность упорно добиваться целей обучения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354C8F-4789-0041-27AD-C726CE1A09AD}"/>
              </a:ext>
            </a:extLst>
          </p:cNvPr>
          <p:cNvSpPr txBox="1">
            <a:spLocks/>
          </p:cNvSpPr>
          <p:nvPr/>
        </p:nvSpPr>
        <p:spPr>
          <a:xfrm>
            <a:off x="428755" y="204555"/>
            <a:ext cx="11704320" cy="1625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618BF-1DAB-95C2-4E82-B135ED76E76D}"/>
              </a:ext>
            </a:extLst>
          </p:cNvPr>
          <p:cNvSpPr txBox="1"/>
          <p:nvPr/>
        </p:nvSpPr>
        <p:spPr>
          <a:xfrm>
            <a:off x="0" y="54867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Мини-тест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F493BB9-4539-F4FA-9655-A3C500ED6AEB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6BCE8A-CAD2-12D4-9FED-EB7BA25C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6" y="5262738"/>
            <a:ext cx="784465" cy="117669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6CB364-063D-9875-1B29-64E46CB7A289}"/>
              </a:ext>
            </a:extLst>
          </p:cNvPr>
          <p:cNvSpPr txBox="1">
            <a:spLocks/>
          </p:cNvSpPr>
          <p:nvPr/>
        </p:nvSpPr>
        <p:spPr>
          <a:xfrm>
            <a:off x="517143" y="5632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/>
              <a:t>Фактор 4. «Ученик» (d =0,40)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1256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903B-FD42-92D9-E654-BF817D13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2DC60E4C-646F-A453-C918-827D12CF980B}"/>
              </a:ext>
            </a:extLst>
          </p:cNvPr>
          <p:cNvSpPr txBox="1">
            <a:spLocks/>
          </p:cNvSpPr>
          <p:nvPr/>
        </p:nvSpPr>
        <p:spPr>
          <a:xfrm>
            <a:off x="466145" y="2280916"/>
            <a:ext cx="11704320" cy="5534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Какое качество обучающегося (из представленных) </a:t>
            </a:r>
            <a:r>
              <a:rPr lang="ru-RU" b="1" i="1" dirty="0"/>
              <a:t>в наибольшей мере </a:t>
            </a:r>
            <a:r>
              <a:rPr lang="ru-RU" b="1" dirty="0"/>
              <a:t>влияет</a:t>
            </a:r>
            <a:r>
              <a:rPr lang="ru-RU" b="1" i="1" dirty="0"/>
              <a:t> </a:t>
            </a:r>
            <a:r>
              <a:rPr lang="ru-RU" b="1" dirty="0"/>
              <a:t>на его учебную успешность: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А. Прежние достижения (</a:t>
            </a:r>
            <a:r>
              <a:rPr lang="en-US" sz="3400" dirty="0"/>
              <a:t>d =0,</a:t>
            </a:r>
            <a:r>
              <a:rPr lang="ru-RU" sz="3400" dirty="0"/>
              <a:t>67)</a:t>
            </a:r>
          </a:p>
          <a:p>
            <a:pPr marL="0" indent="0">
              <a:buNone/>
            </a:pPr>
            <a:r>
              <a:rPr lang="ru-RU" sz="3400" dirty="0"/>
              <a:t>Б. Возраст или уровень развития (</a:t>
            </a:r>
            <a:r>
              <a:rPr lang="en-US" sz="3400" dirty="0"/>
              <a:t>d =0,</a:t>
            </a:r>
            <a:r>
              <a:rPr lang="ru-RU" sz="3400" dirty="0"/>
              <a:t>52)</a:t>
            </a:r>
          </a:p>
          <a:p>
            <a:pPr marL="0" indent="0">
              <a:buNone/>
            </a:pPr>
            <a:r>
              <a:rPr lang="ru-RU" sz="3400" dirty="0"/>
              <a:t>В. Мотивация, самооценка, готовность упорно добиваться целей обучения (</a:t>
            </a:r>
            <a:r>
              <a:rPr lang="en-US" sz="3400" dirty="0"/>
              <a:t>d =0,</a:t>
            </a:r>
            <a:r>
              <a:rPr lang="ru-RU" sz="3400" dirty="0"/>
              <a:t>18)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8B318-3D5F-8A06-FBCE-A7DBB2DBDD7E}"/>
              </a:ext>
            </a:extLst>
          </p:cNvPr>
          <p:cNvSpPr txBox="1"/>
          <p:nvPr/>
        </p:nvSpPr>
        <p:spPr>
          <a:xfrm>
            <a:off x="0" y="90496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032FA80-B02C-5544-ADE8-0183CF8A358B}"/>
              </a:ext>
            </a:extLst>
          </p:cNvPr>
          <p:cNvSpPr/>
          <p:nvPr/>
        </p:nvSpPr>
        <p:spPr>
          <a:xfrm>
            <a:off x="7183010" y="3624697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AB71D1-36E5-5F07-875E-CF7F097C455F}"/>
              </a:ext>
            </a:extLst>
          </p:cNvPr>
          <p:cNvSpPr/>
          <p:nvPr/>
        </p:nvSpPr>
        <p:spPr>
          <a:xfrm>
            <a:off x="5635149" y="5320620"/>
            <a:ext cx="921702" cy="40964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F927B78-0F6B-659D-C3DC-95B79540B308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95F050-8A18-68CC-6F15-67D973C3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7" y="436149"/>
            <a:ext cx="784465" cy="11766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355B74-BE1F-9562-E085-7C8EF255145D}"/>
              </a:ext>
            </a:extLst>
          </p:cNvPr>
          <p:cNvSpPr/>
          <p:nvPr/>
        </p:nvSpPr>
        <p:spPr>
          <a:xfrm>
            <a:off x="8875622" y="4234970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960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AF607-7023-19E5-9E00-C4989CBE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A8682E-B825-F76A-8D5F-B00A7F66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4. «Ученик» (d =0,40)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0E16427-6784-E4F4-3A82-D9E7C328DDE1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B4883-33F6-8313-D27C-3797FC006194}"/>
              </a:ext>
            </a:extLst>
          </p:cNvPr>
          <p:cNvSpPr/>
          <p:nvPr/>
        </p:nvSpPr>
        <p:spPr>
          <a:xfrm>
            <a:off x="881162" y="5527241"/>
            <a:ext cx="10429673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Важна позитивная «Я-концепция» ученика (d=0,74)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DE3251CB-7549-6E26-B21A-BF622CB460D1}"/>
              </a:ext>
            </a:extLst>
          </p:cNvPr>
          <p:cNvSpPr txBox="1">
            <a:spLocks/>
          </p:cNvSpPr>
          <p:nvPr/>
        </p:nvSpPr>
        <p:spPr>
          <a:xfrm>
            <a:off x="1021541" y="1690688"/>
            <a:ext cx="10289294" cy="3759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</a:rPr>
              <a:t>Факторы влияния Ученика на процесс обучения: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представление ученика о своем уровне знаний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1,44)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стадии развития интеллекта по Пиаже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1,28)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прежние достижения учащихся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0,67) 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самооценка, мотивация, настойчивость (d &gt; 0,4)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раннее развитие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0,47)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дошкольное образование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0,45)</a:t>
            </a:r>
          </a:p>
        </p:txBody>
      </p:sp>
    </p:spTree>
    <p:extLst>
      <p:ext uri="{BB962C8B-B14F-4D97-AF65-F5344CB8AC3E}">
        <p14:creationId xmlns:p14="http://schemas.microsoft.com/office/powerpoint/2010/main" val="236268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011B-8292-8A56-EDAF-B26AC1E1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1B537-640D-7CF2-B3B0-2553BB98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8" y="1375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Важные «дополнительности»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EC591C0-B871-7228-093F-10D35896EA38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12A05BCB-6162-B6F6-88F0-417C5FA6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8" y="1365786"/>
            <a:ext cx="11617031" cy="4573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Личностные качества ребёнка, влияющие в большей мере на успешность его обучения:</a:t>
            </a:r>
          </a:p>
          <a:p>
            <a:pPr marL="390511" indent="0">
              <a:buNone/>
            </a:pPr>
            <a:r>
              <a:rPr lang="ru-RU" dirty="0"/>
              <a:t>1) открытость для нового опыта;</a:t>
            </a:r>
          </a:p>
          <a:p>
            <a:pPr marL="390511" indent="0">
              <a:buNone/>
            </a:pPr>
            <a:r>
              <a:rPr lang="ru-RU" dirty="0"/>
              <a:t>2) наличие у ребёнка представления о ценности образования;</a:t>
            </a:r>
          </a:p>
          <a:p>
            <a:pPr marL="390511" indent="0">
              <a:buNone/>
            </a:pPr>
            <a:r>
              <a:rPr lang="ru-RU" dirty="0"/>
              <a:t>3) наличие у ребёнка представления о необходимости прилагать усилия в ходе учения и усердие.</a:t>
            </a:r>
          </a:p>
          <a:p>
            <a:pPr marL="390511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dirty="0"/>
              <a:t>Для подросткового возраста важны дополнительно:</a:t>
            </a:r>
          </a:p>
          <a:p>
            <a:pPr marL="390511" indent="0">
              <a:buNone/>
            </a:pPr>
            <a:r>
              <a:rPr lang="ru-RU" dirty="0"/>
              <a:t>4) уверенность в себе;</a:t>
            </a:r>
          </a:p>
          <a:p>
            <a:pPr marL="390511" indent="0">
              <a:buNone/>
            </a:pPr>
            <a:r>
              <a:rPr lang="ru-RU" dirty="0"/>
              <a:t>5) репутация хорошего ученика.</a:t>
            </a:r>
          </a:p>
          <a:p>
            <a:pPr marL="390511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911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0D8A-7122-C53F-F754-C11A4C92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2FBE3EF-6818-908E-9BFF-042DE5B7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3. «Методика» (d =0,42)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AD02B0D-56E1-AB91-FB48-11C5E69C41D0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41D46F-D19D-D092-F101-4208317DA211}"/>
              </a:ext>
            </a:extLst>
          </p:cNvPr>
          <p:cNvSpPr/>
          <p:nvPr/>
        </p:nvSpPr>
        <p:spPr>
          <a:xfrm>
            <a:off x="881163" y="5167312"/>
            <a:ext cx="10429673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Пользу приносят менее объемные, регулярно выполняемые домашние задания, которые тщательно проверяются учителями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ABA9CC1B-F1DC-87EC-0BF0-61A691485B4F}"/>
              </a:ext>
            </a:extLst>
          </p:cNvPr>
          <p:cNvSpPr txBox="1">
            <a:spLocks/>
          </p:cNvSpPr>
          <p:nvPr/>
        </p:nvSpPr>
        <p:spPr>
          <a:xfrm>
            <a:off x="924126" y="1603139"/>
            <a:ext cx="10429674" cy="33871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</a:rPr>
              <a:t>Методики, влияющие на успешное обучение учеников:</a:t>
            </a:r>
            <a:br>
              <a:rPr lang="ru-RU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 err="1">
                <a:solidFill>
                  <a:schemeClr val="bg1"/>
                </a:solidFill>
              </a:rPr>
              <a:t>формативное</a:t>
            </a:r>
            <a:r>
              <a:rPr lang="ru-RU" dirty="0">
                <a:solidFill>
                  <a:schemeClr val="bg1"/>
                </a:solidFill>
              </a:rPr>
              <a:t> (формирующее) оценивание (d = 0,90)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обеспечение постоянной обратной связи (</a:t>
            </a:r>
            <a:r>
              <a:rPr lang="en-US" dirty="0">
                <a:solidFill>
                  <a:schemeClr val="bg1"/>
                </a:solidFill>
              </a:rPr>
              <a:t>d = 0,73)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 err="1">
                <a:solidFill>
                  <a:schemeClr val="bg1"/>
                </a:solidFill>
              </a:rPr>
              <a:t>метакогнитивные</a:t>
            </a:r>
            <a:r>
              <a:rPr lang="ru-RU" dirty="0">
                <a:solidFill>
                  <a:schemeClr val="bg1"/>
                </a:solidFill>
              </a:rPr>
              <a:t> стратегии (d = 0,69)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составление плана сочинения (d = 0,85)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выполнение домашних заданий (средний d = 0,29;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но: в начальной школе d = 0,15; в старшей школе d = 0,64) </a:t>
            </a:r>
          </a:p>
        </p:txBody>
      </p:sp>
    </p:spTree>
    <p:extLst>
      <p:ext uri="{BB962C8B-B14F-4D97-AF65-F5344CB8AC3E}">
        <p14:creationId xmlns:p14="http://schemas.microsoft.com/office/powerpoint/2010/main" val="70074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ADECF-022E-7530-C4B6-9674FDB55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A3E970A-0E67-0B1A-953F-DD76FE5B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3. «Методика» (d =0,42)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9DD5903-C879-10C0-F02F-2E271C64C6C6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6947B5F9-3C28-86F0-5D85-2CBF422D35DC}"/>
              </a:ext>
            </a:extLst>
          </p:cNvPr>
          <p:cNvSpPr txBox="1">
            <a:spLocks/>
          </p:cNvSpPr>
          <p:nvPr/>
        </p:nvSpPr>
        <p:spPr>
          <a:xfrm>
            <a:off x="838200" y="1453280"/>
            <a:ext cx="10630711" cy="4558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bg1"/>
                </a:solidFill>
              </a:rPr>
              <a:t>Особенности методик: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1050" b="1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особое внимание к учебным целям-смыслам и критериям успеха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постановка целей достаточной сложности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предоставление разнообразных возможностей для осознанной практики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знание, когда участник процесса обучения (и учитель и ученик) достигает поставленных целей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понимание того, что школьников важно научить подходящим учебным стратегиям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планирование и обсуждение уроков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sz="2400" dirty="0">
                <a:solidFill>
                  <a:schemeClr val="bg1"/>
                </a:solidFill>
              </a:rPr>
              <a:t>обеспечение постоянной обратной связи с учениками, направленной на подтверждение успешности преподавания</a:t>
            </a:r>
          </a:p>
        </p:txBody>
      </p:sp>
    </p:spTree>
    <p:extLst>
      <p:ext uri="{BB962C8B-B14F-4D97-AF65-F5344CB8AC3E}">
        <p14:creationId xmlns:p14="http://schemas.microsoft.com/office/powerpoint/2010/main" val="413054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4332-3EB8-4D8B-FCD5-8E064BB5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39251A-3DD5-31F7-8905-02663FB7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2. «Учебная программа» (d =0,45)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DE7FD5E-41D4-6078-FE39-FD5B323E7E94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648C18DF-6478-DE7E-9C8B-E22D6D264090}"/>
              </a:ext>
            </a:extLst>
          </p:cNvPr>
          <p:cNvSpPr txBox="1">
            <a:spLocks/>
          </p:cNvSpPr>
          <p:nvPr/>
        </p:nvSpPr>
        <p:spPr>
          <a:xfrm>
            <a:off x="986332" y="1475594"/>
            <a:ext cx="10219336" cy="3906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</a:rPr>
              <a:t>Факторы влияния Уч. программы на процесс учения: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b="1" dirty="0">
                <a:solidFill>
                  <a:schemeClr val="bg1"/>
                </a:solidFill>
              </a:rPr>
              <a:t>программы обучения чтению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(расширение словарного запаса (</a:t>
            </a:r>
            <a:r>
              <a:rPr lang="en-US" dirty="0">
                <a:solidFill>
                  <a:schemeClr val="bg1"/>
                </a:solidFill>
              </a:rPr>
              <a:t>d =0,</a:t>
            </a:r>
            <a:r>
              <a:rPr lang="ru-RU" dirty="0">
                <a:solidFill>
                  <a:schemeClr val="bg1"/>
                </a:solidFill>
              </a:rPr>
              <a:t>67) и понимание прочитанного (</a:t>
            </a:r>
            <a:r>
              <a:rPr lang="en-US" dirty="0">
                <a:solidFill>
                  <a:schemeClr val="bg1"/>
                </a:solidFill>
              </a:rPr>
              <a:t>d =0,</a:t>
            </a:r>
            <a:r>
              <a:rPr lang="ru-RU" dirty="0">
                <a:solidFill>
                  <a:schemeClr val="bg1"/>
                </a:solidFill>
              </a:rPr>
              <a:t>58))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b="1" dirty="0">
                <a:solidFill>
                  <a:schemeClr val="bg1"/>
                </a:solidFill>
              </a:rPr>
              <a:t>программы обучения математике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(акцент на использовании математики в повседневной жизни (</a:t>
            </a:r>
            <a:r>
              <a:rPr lang="en-US" dirty="0">
                <a:solidFill>
                  <a:schemeClr val="bg1"/>
                </a:solidFill>
              </a:rPr>
              <a:t>d =</a:t>
            </a:r>
            <a:r>
              <a:rPr lang="ru-RU" dirty="0">
                <a:solidFill>
                  <a:schemeClr val="bg1"/>
                </a:solidFill>
              </a:rPr>
              <a:t> – 0,04); метод структурированного, последовательного, ясного изложения основных понятий, законов и принципов предмета (прямого обучения), (</a:t>
            </a:r>
            <a:r>
              <a:rPr lang="en-US" dirty="0">
                <a:solidFill>
                  <a:schemeClr val="bg1"/>
                </a:solidFill>
              </a:rPr>
              <a:t>d = </a:t>
            </a:r>
            <a:r>
              <a:rPr lang="ru-RU" dirty="0">
                <a:solidFill>
                  <a:schemeClr val="bg1"/>
                </a:solidFill>
              </a:rPr>
              <a:t>0,59)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b="1" dirty="0">
                <a:solidFill>
                  <a:schemeClr val="bg1"/>
                </a:solidFill>
              </a:rPr>
              <a:t>программы обучения естествознанию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100970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BC7A8-7819-C2F1-4C68-9EC25931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52CC19E-8227-3079-C189-26F382F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2. «Учебная программа» (d =0,45)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F41C09A-23D6-00EF-D398-6502F9B39A7B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41CA6E76-0052-4B8C-00CA-05387A30E2B2}"/>
              </a:ext>
            </a:extLst>
          </p:cNvPr>
          <p:cNvSpPr txBox="1">
            <a:spLocks/>
          </p:cNvSpPr>
          <p:nvPr/>
        </p:nvSpPr>
        <p:spPr>
          <a:xfrm>
            <a:off x="935057" y="1690688"/>
            <a:ext cx="10321886" cy="43253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Важные характеристики программ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оптимальный баланс между поверхностным и глубоким пониманием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ориентация на учебные стратегии, позволяющие осмыслить новое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наличие структурированных, продуманных стратегий и работоспособных, </a:t>
            </a:r>
            <a:r>
              <a:rPr lang="ru-RU" dirty="0" err="1">
                <a:solidFill>
                  <a:schemeClr val="bg1"/>
                </a:solidFill>
              </a:rPr>
              <a:t>широкоохватных</a:t>
            </a:r>
            <a:r>
              <a:rPr lang="ru-RU" dirty="0">
                <a:solidFill>
                  <a:schemeClr val="bg1"/>
                </a:solidFill>
              </a:rPr>
              <a:t> программ, направленных на обучение конкретным навыкам и глубокому пониманию учебного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90106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887D-4E53-B83F-F912-8CB64B776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5DEB99-A36E-16C4-D622-B70D359F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1. «Учитель» (d =0,49)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9C57384-A0A8-2B5E-73D6-F037BE6C4144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1AB3616A-771B-F92F-5CB0-9BF2CE91A334}"/>
              </a:ext>
            </a:extLst>
          </p:cNvPr>
          <p:cNvSpPr txBox="1">
            <a:spLocks/>
          </p:cNvSpPr>
          <p:nvPr/>
        </p:nvSpPr>
        <p:spPr>
          <a:xfrm>
            <a:off x="935057" y="1690688"/>
            <a:ext cx="10321886" cy="43253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Факторы влияния Учителя на процесс учения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качество преподавания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ожидания Учителя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представления Учителя о преподавании, учении, успехах в учебе и об учениках; понимание прогресса в обучении и передача этого понимания ученикам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открытость учителя; готовность удивляться</a:t>
            </a:r>
          </a:p>
        </p:txBody>
      </p:sp>
    </p:spTree>
    <p:extLst>
      <p:ext uri="{BB962C8B-B14F-4D97-AF65-F5344CB8AC3E}">
        <p14:creationId xmlns:p14="http://schemas.microsoft.com/office/powerpoint/2010/main" val="404096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4663F-B934-DEF3-9B5D-7C6288D3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Факторы положительного влияния на </a:t>
            </a:r>
            <a:br>
              <a:rPr lang="ru-RU" sz="3200" b="1" dirty="0"/>
            </a:br>
            <a:r>
              <a:rPr lang="ru-RU" sz="3200" b="1" dirty="0"/>
              <a:t>успешность образования школьников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9386C-6511-5089-7F29-870DC743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84" y="1530242"/>
            <a:ext cx="9356831" cy="42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51512E93-7918-7B71-E737-6972CA5D53CE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15784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C8CF-0BA6-A5C0-24DF-92D9D929A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E6069B-EBFE-83DC-C4AA-2905B979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1. «Учитель» (d =0,49)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5216F6-60CC-3FF4-026C-D54E0CA7CBDB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4073CB54-8F6B-D332-A8B5-C1481A561A16}"/>
              </a:ext>
            </a:extLst>
          </p:cNvPr>
          <p:cNvSpPr txBox="1">
            <a:spLocks/>
          </p:cNvSpPr>
          <p:nvPr/>
        </p:nvSpPr>
        <p:spPr>
          <a:xfrm>
            <a:off x="935057" y="1690688"/>
            <a:ext cx="10321886" cy="43253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Факторы влияния Учителя на процесс учения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lnSpc>
                <a:spcPct val="80000"/>
              </a:lnSpc>
              <a:buFont typeface="+mj-lt"/>
              <a:buAutoNum type="arabicParenR" startAt="5"/>
            </a:pPr>
            <a:r>
              <a:rPr lang="ru-RU" dirty="0">
                <a:solidFill>
                  <a:schemeClr val="bg1"/>
                </a:solidFill>
              </a:rPr>
              <a:t>психологический климат в классе, благожелательная атмосфера, в которой дети не боятся сделать ошибки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 startAt="5"/>
            </a:pPr>
            <a:r>
              <a:rPr lang="ru-RU" dirty="0">
                <a:solidFill>
                  <a:schemeClr val="bg1"/>
                </a:solidFill>
              </a:rPr>
              <a:t>ясные и четкие формулировки критериев успеха и оценки достижений, предоставляемые учителем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 startAt="5"/>
            </a:pPr>
            <a:r>
              <a:rPr lang="ru-RU" dirty="0">
                <a:solidFill>
                  <a:schemeClr val="bg1"/>
                </a:solidFill>
              </a:rPr>
              <a:t>поощрение усилий школьников</a:t>
            </a:r>
          </a:p>
          <a:p>
            <a:pPr marL="731361" indent="-731361">
              <a:lnSpc>
                <a:spcPct val="80000"/>
              </a:lnSpc>
              <a:buFont typeface="+mj-lt"/>
              <a:buAutoNum type="arabicParenR" startAt="5"/>
            </a:pPr>
            <a:r>
              <a:rPr lang="ru-RU" dirty="0">
                <a:solidFill>
                  <a:schemeClr val="bg1"/>
                </a:solidFill>
              </a:rPr>
              <a:t>вовлечение в учебную деятельность всех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28618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6A2B6-6468-C9D4-04CB-4EFFF65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B8FC4918-5FD4-79FA-E5EB-9D1843AE10F9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BE1510-73B0-4077-A965-3344E9A6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911" y="1313585"/>
            <a:ext cx="6880300" cy="438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4EBF2-41BF-0884-99CF-9D3F603271D1}"/>
              </a:ext>
            </a:extLst>
          </p:cNvPr>
          <p:cNvSpPr txBox="1"/>
          <p:nvPr/>
        </p:nvSpPr>
        <p:spPr>
          <a:xfrm>
            <a:off x="294127" y="1313585"/>
            <a:ext cx="4550247" cy="2764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marL="273007" indent="-273007" algn="l">
              <a:spcAft>
                <a:spcPts val="600"/>
              </a:spcAft>
              <a:buFontTx/>
              <a:buChar char="−"/>
            </a:pPr>
            <a:r>
              <a:rPr lang="ru-RU" sz="2400" dirty="0"/>
              <a:t>«За 3 года разница в учебных достижениях учащихся, которым преподают только высококвалифицированные учителя или только учителя низкой квалификации, может составлять 53%»***.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1AB38-D8BD-2ABF-948E-30D045BEA156}"/>
              </a:ext>
            </a:extLst>
          </p:cNvPr>
          <p:cNvSpPr txBox="1"/>
          <p:nvPr/>
        </p:nvSpPr>
        <p:spPr>
          <a:xfrm>
            <a:off x="294127" y="5050729"/>
            <a:ext cx="4078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***  </a:t>
            </a:r>
            <a:r>
              <a:rPr lang="en-US" sz="1200" b="1" dirty="0"/>
              <a:t>Auguste, B., Kihn, P. &amp; Miller, M. (2010). </a:t>
            </a:r>
            <a:r>
              <a:rPr lang="en-US" sz="1200" dirty="0"/>
              <a:t>Closing the talent gap: Attracting and retaining top-third graduates to careers in teaching. </a:t>
            </a:r>
            <a:r>
              <a:rPr lang="ru-RU" sz="1200" dirty="0" err="1"/>
              <a:t>McKinsey&amp;Company</a:t>
            </a: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D7F5B-1377-0EA6-F8D9-021DC3EE4024}"/>
              </a:ext>
            </a:extLst>
          </p:cNvPr>
          <p:cNvSpPr txBox="1"/>
          <p:nvPr/>
        </p:nvSpPr>
        <p:spPr>
          <a:xfrm>
            <a:off x="411436" y="529925"/>
            <a:ext cx="12076309" cy="595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1" tIns="50791" rIns="50791" bIns="50791" numCol="1" spcCol="38094" rtlCol="0" anchor="ctr">
            <a:spAutoFit/>
          </a:bodyPr>
          <a:lstStyle/>
          <a:p>
            <a:pPr algn="l"/>
            <a:r>
              <a:rPr lang="ru-RU" sz="3200" b="1" dirty="0"/>
              <a:t>Влияние «качества учителя» на успеваемость ученика:</a:t>
            </a:r>
          </a:p>
        </p:txBody>
      </p:sp>
    </p:spTree>
    <p:extLst>
      <p:ext uri="{BB962C8B-B14F-4D97-AF65-F5344CB8AC3E}">
        <p14:creationId xmlns:p14="http://schemas.microsoft.com/office/powerpoint/2010/main" val="176030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6B7F-BAF0-CC2B-BC36-2798EE5D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2C19F7-77B8-1CA6-3FC0-EFB62368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8" y="8365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ТОП-10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67CB87A3-400E-8B81-9C8A-46866EFF6C7D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866915-BE11-10DF-B4DC-C07F61432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3"/>
          <a:stretch/>
        </p:blipFill>
        <p:spPr bwMode="auto">
          <a:xfrm>
            <a:off x="336372" y="980817"/>
            <a:ext cx="11674897" cy="46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2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AC7F-525E-AFD9-7C37-46C45213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B38CD4-4AF4-8CEB-C2D4-F748A20D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8" y="8365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ТОП-10-20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AD96C298-204C-67E8-5106-6476BEC6401B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656868-37AD-A223-2E46-50E860BA4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4"/>
          <a:stretch/>
        </p:blipFill>
        <p:spPr bwMode="auto">
          <a:xfrm>
            <a:off x="336372" y="1702330"/>
            <a:ext cx="11674897" cy="39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77223-8C11-48DB-A630-0D4B85C3C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6"/>
          <a:stretch/>
        </p:blipFill>
        <p:spPr bwMode="auto">
          <a:xfrm>
            <a:off x="336372" y="980818"/>
            <a:ext cx="11674897" cy="7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1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8F74-313A-670E-9251-12244CF4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C9A8C5-44F1-1ACB-467B-2D49ACC4CDEE}"/>
              </a:ext>
            </a:extLst>
          </p:cNvPr>
          <p:cNvSpPr txBox="1">
            <a:spLocks/>
          </p:cNvSpPr>
          <p:nvPr/>
        </p:nvSpPr>
        <p:spPr>
          <a:xfrm>
            <a:off x="237490" y="804568"/>
            <a:ext cx="11704320" cy="1130971"/>
          </a:xfrm>
          <a:prstGeom prst="rect">
            <a:avLst/>
          </a:prstGeom>
        </p:spPr>
        <p:txBody>
          <a:bodyPr lIns="130019" tIns="65010" rIns="130019" bIns="6501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Парадоксы 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российского образования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5779566-DF22-0EBB-BE81-6D6ADE11BB99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6884AD-E50A-A6AF-822C-8A359557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6" y="3891137"/>
            <a:ext cx="11878197" cy="21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5F2EDDC-6815-C326-6193-B64CAA0F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6" y="3012510"/>
            <a:ext cx="11878197" cy="8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3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800B-0D31-625C-F709-215C4DB2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7DE48E-1966-D7C9-AD94-E74396A83C33}"/>
              </a:ext>
            </a:extLst>
          </p:cNvPr>
          <p:cNvSpPr txBox="1">
            <a:spLocks/>
          </p:cNvSpPr>
          <p:nvPr/>
        </p:nvSpPr>
        <p:spPr>
          <a:xfrm>
            <a:off x="237490" y="804568"/>
            <a:ext cx="11704320" cy="1130971"/>
          </a:xfrm>
          <a:prstGeom prst="rect">
            <a:avLst/>
          </a:prstGeom>
        </p:spPr>
        <p:txBody>
          <a:bodyPr lIns="130019" tIns="65010" rIns="130019" bIns="6501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</a:rPr>
              <a:t>Провалившиеся эксперименты*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1B3BA2-B869-4223-0D65-47A7E45F7D2D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5F5FDF70-3314-F9F8-6B72-72644C9513BB}"/>
              </a:ext>
            </a:extLst>
          </p:cNvPr>
          <p:cNvSpPr txBox="1">
            <a:spLocks/>
          </p:cNvSpPr>
          <p:nvPr/>
        </p:nvSpPr>
        <p:spPr>
          <a:xfrm>
            <a:off x="343062" y="2530539"/>
            <a:ext cx="11704320" cy="334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1) Предоставление школам максимальной автономии</a:t>
            </a:r>
          </a:p>
          <a:p>
            <a:r>
              <a:rPr lang="ru-RU" sz="3200" dirty="0">
                <a:solidFill>
                  <a:schemeClr val="tx1"/>
                </a:solidFill>
              </a:rPr>
              <a:t>2) Двойное управление (принцип двойного ключа) в системе школьного образования</a:t>
            </a:r>
          </a:p>
          <a:p>
            <a:r>
              <a:rPr lang="ru-RU" sz="3200" dirty="0">
                <a:solidFill>
                  <a:schemeClr val="tx1"/>
                </a:solidFill>
              </a:rPr>
              <a:t>3) Сокращение численности учащихся в классах</a:t>
            </a:r>
          </a:p>
          <a:p>
            <a:r>
              <a:rPr lang="ru-RU" sz="3200" dirty="0">
                <a:solidFill>
                  <a:schemeClr val="tx1"/>
                </a:solidFill>
              </a:rPr>
              <a:t>4) Увеличение затрат государства на образование одного учащегося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E212B-D8CA-4B5F-53F0-CFFA2AF2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6072159"/>
            <a:ext cx="7364487" cy="7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0E5B-2944-90B6-BCFF-D25CACA5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C82C6B35-032D-13C7-30C8-D7CB11AD503E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F505CF-ADDA-F2F1-FF42-37CE36E8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060" y="784826"/>
            <a:ext cx="8299639" cy="48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004062-F8C4-1B85-2EAD-3788C2C8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15" y="1122983"/>
            <a:ext cx="2896456" cy="1625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Расходы и повышение качества </a:t>
            </a:r>
            <a:br>
              <a:rPr lang="ru-RU" sz="3200" b="1" dirty="0"/>
            </a:br>
            <a:r>
              <a:rPr lang="ru-RU" sz="3200" b="1" dirty="0"/>
              <a:t>обучения в странах ОЭСР</a:t>
            </a:r>
          </a:p>
        </p:txBody>
      </p:sp>
    </p:spTree>
    <p:extLst>
      <p:ext uri="{BB962C8B-B14F-4D97-AF65-F5344CB8AC3E}">
        <p14:creationId xmlns:p14="http://schemas.microsoft.com/office/powerpoint/2010/main" val="280392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37DE4-CE8F-48DD-8E36-EA652C83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334C9CF8-A3FD-2E18-59EA-196376CCA5AF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902614-20DC-F1FE-341C-8750DC55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15" y="1122983"/>
            <a:ext cx="2896456" cy="1625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Расходы и повышение качества </a:t>
            </a:r>
            <a:br>
              <a:rPr lang="ru-RU" sz="3200" b="1" dirty="0"/>
            </a:br>
            <a:r>
              <a:rPr lang="ru-RU" sz="3200" b="1" dirty="0"/>
              <a:t>обучения в странах ОЭСР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45ED85-78E9-DFB7-9005-8B5399DD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771" y="829448"/>
            <a:ext cx="8724628" cy="48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уга 2">
            <a:extLst>
              <a:ext uri="{FF2B5EF4-FFF2-40B4-BE49-F238E27FC236}">
                <a16:creationId xmlns:a16="http://schemas.microsoft.com/office/drawing/2014/main" id="{86481349-9A8E-7A58-9C6B-61146CB1DD59}"/>
              </a:ext>
            </a:extLst>
          </p:cNvPr>
          <p:cNvSpPr/>
          <p:nvPr/>
        </p:nvSpPr>
        <p:spPr>
          <a:xfrm>
            <a:off x="8905415" y="910623"/>
            <a:ext cx="2485673" cy="888994"/>
          </a:xfrm>
          <a:prstGeom prst="arc">
            <a:avLst>
              <a:gd name="adj1" fmla="val 11388"/>
              <a:gd name="adj2" fmla="val 21501690"/>
            </a:avLst>
          </a:prstGeom>
          <a:ln w="31750">
            <a:solidFill>
              <a:srgbClr val="D31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 sz="5120"/>
          </a:p>
        </p:txBody>
      </p:sp>
      <p:sp>
        <p:nvSpPr>
          <p:cNvPr id="4" name="Rounded Rectangle 37">
            <a:extLst>
              <a:ext uri="{FF2B5EF4-FFF2-40B4-BE49-F238E27FC236}">
                <a16:creationId xmlns:a16="http://schemas.microsoft.com/office/drawing/2014/main" id="{3563EFCE-D184-7953-FB46-4FEF4C5EE520}"/>
              </a:ext>
            </a:extLst>
          </p:cNvPr>
          <p:cNvSpPr/>
          <p:nvPr/>
        </p:nvSpPr>
        <p:spPr>
          <a:xfrm>
            <a:off x="5204298" y="3073496"/>
            <a:ext cx="6760723" cy="12066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en-GB" sz="1422" dirty="0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70AEC58C-6272-B376-10C4-5539E3ED35F3}"/>
              </a:ext>
            </a:extLst>
          </p:cNvPr>
          <p:cNvSpPr/>
          <p:nvPr/>
        </p:nvSpPr>
        <p:spPr>
          <a:xfrm>
            <a:off x="8905416" y="2118895"/>
            <a:ext cx="2485673" cy="888994"/>
          </a:xfrm>
          <a:prstGeom prst="arc">
            <a:avLst>
              <a:gd name="adj1" fmla="val 11388"/>
              <a:gd name="adj2" fmla="val 21501690"/>
            </a:avLst>
          </a:prstGeom>
          <a:ln w="31750">
            <a:solidFill>
              <a:srgbClr val="D31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 sz="5120"/>
          </a:p>
        </p:txBody>
      </p:sp>
    </p:spTree>
    <p:extLst>
      <p:ext uri="{BB962C8B-B14F-4D97-AF65-F5344CB8AC3E}">
        <p14:creationId xmlns:p14="http://schemas.microsoft.com/office/powerpoint/2010/main" val="26738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36921-B504-F5CC-4443-9D46ED6F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39E8D11-2D4F-0D94-563A-8F2F0C0D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04" y="2170615"/>
            <a:ext cx="11704320" cy="3344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1) надо, чтобы учителями становились подходящие для этого люди; </a:t>
            </a:r>
          </a:p>
          <a:p>
            <a:pPr>
              <a:buNone/>
            </a:pPr>
            <a:r>
              <a:rPr lang="ru-RU" sz="3200" dirty="0"/>
              <a:t>2) следует дать им подготовку, которая позволила бы повысить эффективность преподавательской работы; </a:t>
            </a:r>
          </a:p>
          <a:p>
            <a:pPr>
              <a:buNone/>
            </a:pPr>
            <a:r>
              <a:rPr lang="ru-RU" sz="3200" dirty="0"/>
              <a:t>3) необходимо обеспечить условия, при которых каждый без исключения ученик получил бы качественное образование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C6CB0E8-7493-8ABD-2BB1-06B2E5ECDE4D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AE0FCD-43EE-57E0-BB5E-A23A86108168}"/>
              </a:ext>
            </a:extLst>
          </p:cNvPr>
          <p:cNvSpPr txBox="1">
            <a:spLocks/>
          </p:cNvSpPr>
          <p:nvPr/>
        </p:nvSpPr>
        <p:spPr>
          <a:xfrm>
            <a:off x="487679" y="273687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51" b="1" dirty="0"/>
              <a:t>Факторы повышения качества* </a:t>
            </a:r>
            <a:br>
              <a:rPr lang="ru-RU" sz="4551" b="1" dirty="0"/>
            </a:br>
            <a:r>
              <a:rPr lang="ru-RU" sz="4551" b="1" dirty="0"/>
              <a:t>системы школьного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F2137A-30D6-1389-11DA-82576EB2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2" y="5235580"/>
            <a:ext cx="7364487" cy="7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60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CA72-732B-701A-C2B8-3217A713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5;p14">
            <a:extLst>
              <a:ext uri="{FF2B5EF4-FFF2-40B4-BE49-F238E27FC236}">
                <a16:creationId xmlns:a16="http://schemas.microsoft.com/office/drawing/2014/main" id="{D02E31F8-6266-DD69-99EE-18EAE7B7FCB8}"/>
              </a:ext>
            </a:extLst>
          </p:cNvPr>
          <p:cNvSpPr txBox="1">
            <a:spLocks/>
          </p:cNvSpPr>
          <p:nvPr/>
        </p:nvSpPr>
        <p:spPr>
          <a:xfrm>
            <a:off x="-63696" y="128031"/>
            <a:ext cx="6423853" cy="8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sz="1400" dirty="0"/>
              <a:t>научно-методический семинар-практикум</a:t>
            </a:r>
          </a:p>
          <a:p>
            <a:pPr algn="ctr"/>
            <a:endParaRPr lang="ru-RU" sz="700" dirty="0"/>
          </a:p>
          <a:p>
            <a:pPr algn="ctr"/>
            <a:r>
              <a:rPr lang="ru-RU" sz="1400" dirty="0"/>
              <a:t>«УПРАВЛЕНИЕ ОБРАЗОВАНИЕМ В ИЗМЕНЯЮЩИХСЯ СОЦИО-КУЛЬТУРНЫХ УСЛОВИЯХ: ТЕНДЕНЦИИ И ПРИОРИТЕТЫ РАЗВИТИЯ»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92102693-8A05-45FA-E46E-209BDD52D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0951" y="5146803"/>
            <a:ext cx="9144000" cy="130720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400" dirty="0">
                <a:solidFill>
                  <a:schemeClr val="bg1"/>
                </a:solidFill>
              </a:rPr>
              <a:t>Загидуллин Раис Рамазанович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заведующий лабораторией проблем непрерывного развития педагогических кадров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центра развития педагогического образования Российской академии образования (РАО),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научный руководитель Учебного центра Общероссийского Профсоюза образования,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кандидат педагогических наук, доцент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7F11AA-A7A4-E370-D460-4D30FD18EBB1}"/>
              </a:ext>
            </a:extLst>
          </p:cNvPr>
          <p:cNvSpPr/>
          <p:nvPr/>
        </p:nvSpPr>
        <p:spPr>
          <a:xfrm>
            <a:off x="0" y="2665379"/>
            <a:ext cx="12192000" cy="12354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9BAB7-B7FB-8FE5-C06B-5A4F81B1B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648" y="2273529"/>
            <a:ext cx="7294911" cy="173952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834FC6-31A6-49A5-98E3-E3B48B88080F}"/>
              </a:ext>
            </a:extLst>
          </p:cNvPr>
          <p:cNvSpPr txBox="1">
            <a:spLocks/>
          </p:cNvSpPr>
          <p:nvPr/>
        </p:nvSpPr>
        <p:spPr>
          <a:xfrm>
            <a:off x="1206293" y="1531634"/>
            <a:ext cx="6557620" cy="1024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Лекция 2. Кто и как управляет </a:t>
            </a:r>
            <a:br>
              <a:rPr lang="ru-RU" sz="2400" dirty="0"/>
            </a:br>
            <a:r>
              <a:rPr lang="ru-RU" sz="2400" dirty="0"/>
              <a:t>достижением образовательных результатов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F593685-9B88-5E84-181E-C9820806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70206" y="1654512"/>
            <a:ext cx="2666970" cy="3017433"/>
          </a:xfrm>
          <a:prstGeom prst="chord">
            <a:avLst>
              <a:gd name="adj1" fmla="val 16684503"/>
              <a:gd name="adj2" fmla="val 1620000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oogle Shape;725;p33">
            <a:extLst>
              <a:ext uri="{FF2B5EF4-FFF2-40B4-BE49-F238E27FC236}">
                <a16:creationId xmlns:a16="http://schemas.microsoft.com/office/drawing/2014/main" id="{B3A26816-832D-831A-E1F8-F72A81D77150}"/>
              </a:ext>
            </a:extLst>
          </p:cNvPr>
          <p:cNvSpPr txBox="1">
            <a:spLocks/>
          </p:cNvSpPr>
          <p:nvPr/>
        </p:nvSpPr>
        <p:spPr>
          <a:xfrm>
            <a:off x="3929251" y="4530673"/>
            <a:ext cx="3088819" cy="525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>
                <a:solidFill>
                  <a:schemeClr val="bg1"/>
                </a:solidFill>
              </a:rPr>
              <a:t>zrais@mail.ru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ЧБ логотип VK ПНГ на Прозрачном Фоне • Скачать PNG ЧБ логотип VK">
            <a:extLst>
              <a:ext uri="{FF2B5EF4-FFF2-40B4-BE49-F238E27FC236}">
                <a16:creationId xmlns:a16="http://schemas.microsoft.com/office/drawing/2014/main" id="{31C42F9B-C52D-11A5-6743-C7F8E664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78" y="4308813"/>
            <a:ext cx="747462" cy="7474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F2EFE4C-865F-5D8D-FB62-671FD9EC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3" y="4308812"/>
            <a:ext cx="751440" cy="7474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oogle Shape;753;p34">
            <a:extLst>
              <a:ext uri="{FF2B5EF4-FFF2-40B4-BE49-F238E27FC236}">
                <a16:creationId xmlns:a16="http://schemas.microsoft.com/office/drawing/2014/main" id="{95345A93-87F1-327E-5E3A-A43FFAC92771}"/>
              </a:ext>
            </a:extLst>
          </p:cNvPr>
          <p:cNvGrpSpPr/>
          <p:nvPr/>
        </p:nvGrpSpPr>
        <p:grpSpPr>
          <a:xfrm>
            <a:off x="3111574" y="4298873"/>
            <a:ext cx="751440" cy="747461"/>
            <a:chOff x="6425500" y="2795700"/>
            <a:chExt cx="265875" cy="292650"/>
          </a:xfrm>
        </p:grpSpPr>
        <p:sp>
          <p:nvSpPr>
            <p:cNvPr id="20" name="Google Shape;754;p34">
              <a:extLst>
                <a:ext uri="{FF2B5EF4-FFF2-40B4-BE49-F238E27FC236}">
                  <a16:creationId xmlns:a16="http://schemas.microsoft.com/office/drawing/2014/main" id="{682CB09D-5F1B-50F4-5228-C6DA4C481642}"/>
                </a:ext>
              </a:extLst>
            </p:cNvPr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21" name="Google Shape;755;p34">
              <a:extLst>
                <a:ext uri="{FF2B5EF4-FFF2-40B4-BE49-F238E27FC236}">
                  <a16:creationId xmlns:a16="http://schemas.microsoft.com/office/drawing/2014/main" id="{A28EDD49-67E3-14A1-DB55-852C6FD11177}"/>
                </a:ext>
              </a:extLst>
            </p:cNvPr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D7E7EF-7F2D-7090-D96D-B0B90F4F4563}"/>
              </a:ext>
            </a:extLst>
          </p:cNvPr>
          <p:cNvGrpSpPr/>
          <p:nvPr/>
        </p:nvGrpSpPr>
        <p:grpSpPr>
          <a:xfrm>
            <a:off x="7018070" y="109066"/>
            <a:ext cx="5089090" cy="891308"/>
            <a:chOff x="7018070" y="109066"/>
            <a:chExt cx="5089090" cy="891308"/>
          </a:xfrm>
        </p:grpSpPr>
        <p:pic>
          <p:nvPicPr>
            <p:cNvPr id="22" name="Picture 2" descr="РАО">
              <a:extLst>
                <a:ext uri="{FF2B5EF4-FFF2-40B4-BE49-F238E27FC236}">
                  <a16:creationId xmlns:a16="http://schemas.microsoft.com/office/drawing/2014/main" id="{E1BE42D6-E9B2-226E-0516-1C79FA9A2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A4C9FA-67B0-AB72-D3CA-87E64C0D00EE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D819E4-A4F1-FA6D-C108-F59F705D08E5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25" name="Picture 2" descr="История Профсоюза">
              <a:extLst>
                <a:ext uri="{FF2B5EF4-FFF2-40B4-BE49-F238E27FC236}">
                  <a16:creationId xmlns:a16="http://schemas.microsoft.com/office/drawing/2014/main" id="{61865E41-535D-469C-261B-2019B8577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93681A-F86F-6192-AB7E-CC63357CE369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7" name="Picture 6" descr="Picture background">
              <a:extLst>
                <a:ext uri="{FF2B5EF4-FFF2-40B4-BE49-F238E27FC236}">
                  <a16:creationId xmlns:a16="http://schemas.microsoft.com/office/drawing/2014/main" id="{188753D0-C3E4-F877-BD52-1552E3254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60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9B28572F-8E7D-9829-1D97-3BE765E5F786}"/>
              </a:ext>
            </a:extLst>
          </p:cNvPr>
          <p:cNvSpPr txBox="1">
            <a:spLocks/>
          </p:cNvSpPr>
          <p:nvPr/>
        </p:nvSpPr>
        <p:spPr>
          <a:xfrm>
            <a:off x="3528013" y="5611405"/>
            <a:ext cx="5427803" cy="1044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Hattie J. C. (2009)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Visible Learning</a:t>
            </a:r>
            <a:r>
              <a:rPr lang="en-US" sz="1600" dirty="0">
                <a:solidFill>
                  <a:schemeClr val="bg1"/>
                </a:solidFill>
              </a:rPr>
              <a:t>: A Synthesis of Over 800 </a:t>
            </a:r>
            <a:r>
              <a:rPr lang="en-US" sz="1600" dirty="0" err="1">
                <a:solidFill>
                  <a:schemeClr val="bg1"/>
                </a:solidFill>
              </a:rPr>
              <a:t>MetaAnalyses</a:t>
            </a:r>
            <a:r>
              <a:rPr lang="en-US" sz="1600" dirty="0">
                <a:solidFill>
                  <a:schemeClr val="bg1"/>
                </a:solidFill>
              </a:rPr>
              <a:t> Relating to Achievement. London &amp; New York: Routledge, Taylor &amp; Francis Group (</a:t>
            </a:r>
            <a:r>
              <a:rPr lang="ru-RU" sz="1600" dirty="0">
                <a:solidFill>
                  <a:schemeClr val="bg1"/>
                </a:solidFill>
              </a:rPr>
              <a:t>пер. с англ. Н. В. Селивановой. М.: Национальное образование, 2017). 496 с.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5AAB7AE-4836-ADE1-663A-CE82247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3" y="636275"/>
            <a:ext cx="2245138" cy="22451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6997980-C180-C897-0E8E-D2DEB881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78" y="2289310"/>
            <a:ext cx="3016256" cy="444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EF2F13B5-87DA-8A49-95A8-C412EF867781}"/>
              </a:ext>
            </a:extLst>
          </p:cNvPr>
          <p:cNvSpPr txBox="1">
            <a:spLocks/>
          </p:cNvSpPr>
          <p:nvPr/>
        </p:nvSpPr>
        <p:spPr>
          <a:xfrm>
            <a:off x="2499563" y="1449512"/>
            <a:ext cx="7794285" cy="1256898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профессор образования,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директор научно-исследовательского института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образования в Мельбурнском университете,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Австралия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136D9EF-4740-E437-0E64-C269DD821752}"/>
              </a:ext>
            </a:extLst>
          </p:cNvPr>
          <p:cNvSpPr txBox="1">
            <a:spLocks/>
          </p:cNvSpPr>
          <p:nvPr/>
        </p:nvSpPr>
        <p:spPr>
          <a:xfrm>
            <a:off x="147866" y="2961017"/>
            <a:ext cx="2245137" cy="935966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/>
              <a:t>Джон Хэтти </a:t>
            </a:r>
            <a:r>
              <a:rPr lang="en-US" sz="2400" dirty="0">
                <a:solidFill>
                  <a:prstClr val="black"/>
                </a:solidFill>
              </a:rPr>
              <a:t>Hattie J. C.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D3AE291-2A0E-B7A7-353C-50AC65A62CAC}"/>
              </a:ext>
            </a:extLst>
          </p:cNvPr>
          <p:cNvSpPr txBox="1">
            <a:spLocks/>
          </p:cNvSpPr>
          <p:nvPr/>
        </p:nvSpPr>
        <p:spPr>
          <a:xfrm>
            <a:off x="3164123" y="525215"/>
            <a:ext cx="4776281" cy="10447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/>
              <a:t>«Видимое обучение»</a:t>
            </a:r>
            <a:br>
              <a:rPr lang="ru-RU" sz="3800" b="1" dirty="0"/>
            </a:br>
            <a:r>
              <a:rPr lang="ru-RU" sz="3200" b="1" dirty="0"/>
              <a:t>(доказательное образование)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413AAFF-19E1-CAFA-7221-C4683F582BFC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BC86F-F000-C806-A42D-F7FCC67348D6}"/>
              </a:ext>
            </a:extLst>
          </p:cNvPr>
          <p:cNvSpPr txBox="1"/>
          <p:nvPr/>
        </p:nvSpPr>
        <p:spPr>
          <a:xfrm>
            <a:off x="3528013" y="2793463"/>
            <a:ext cx="7463546" cy="175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- 15 лет работы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- 50 тыс. исследований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- 86 млн школьников (охват)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/>
              <a:t>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138 факторов, влияющих </a:t>
            </a:r>
            <a:br>
              <a:rPr lang="ru-RU" sz="2400" b="1" dirty="0"/>
            </a:br>
            <a:r>
              <a:rPr lang="ru-RU" sz="2400" b="1" dirty="0"/>
              <a:t>на обучение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08617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56B3-CD3E-2864-5B65-FAC4ABC22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6235DE1E-250D-8A57-B9A4-02017B83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93" y="867495"/>
            <a:ext cx="12084543" cy="7679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sz="2000" b="1" u="sng" dirty="0"/>
              <a:t>БАРОМЕТР</a:t>
            </a:r>
            <a:r>
              <a:rPr lang="ru-RU" u="sng" dirty="0"/>
              <a:t> </a:t>
            </a:r>
            <a:r>
              <a:rPr lang="ru-RU" sz="2000" b="1" u="sng" dirty="0"/>
              <a:t>ВЛИЯНИЯ</a:t>
            </a:r>
            <a:r>
              <a:rPr lang="ru-RU" sz="2000" b="1" dirty="0"/>
              <a:t>:</a:t>
            </a:r>
          </a:p>
          <a:p>
            <a:pPr marL="0" indent="0">
              <a:buNone/>
            </a:pPr>
            <a:r>
              <a:rPr lang="ru-RU" sz="2400" dirty="0"/>
              <a:t>                - зона желаемого эффекта</a:t>
            </a:r>
          </a:p>
          <a:p>
            <a:pPr marL="0" indent="0">
              <a:buNone/>
            </a:pPr>
            <a:r>
              <a:rPr lang="ru-RU" sz="2400" dirty="0"/>
              <a:t>                - эффект присутствия учителя</a:t>
            </a:r>
          </a:p>
          <a:p>
            <a:pPr marL="0" indent="0">
              <a:buNone/>
            </a:pPr>
            <a:r>
              <a:rPr lang="ru-RU" sz="2400" dirty="0"/>
              <a:t>                - зона эффекта развития</a:t>
            </a:r>
          </a:p>
          <a:p>
            <a:pPr marL="0" indent="0">
              <a:buNone/>
            </a:pPr>
            <a:r>
              <a:rPr lang="ru-RU" sz="2400" dirty="0"/>
              <a:t>                - обратные эффекты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147887-31BA-605B-2574-28DD90DF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50" y="1079768"/>
            <a:ext cx="5666376" cy="40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F7CC48-AD9E-6166-4559-4E3FE5207634}"/>
              </a:ext>
            </a:extLst>
          </p:cNvPr>
          <p:cNvSpPr/>
          <p:nvPr/>
        </p:nvSpPr>
        <p:spPr>
          <a:xfrm>
            <a:off x="1021403" y="1691352"/>
            <a:ext cx="761944" cy="366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rtlCol="0" anchor="ctr"/>
          <a:lstStyle/>
          <a:p>
            <a:pPr defTabSz="1300192" hangingPunct="1"/>
            <a:endParaRPr lang="ru-RU" sz="2600" kern="120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F9222B-6040-1C6D-1264-90862492C800}"/>
              </a:ext>
            </a:extLst>
          </p:cNvPr>
          <p:cNvSpPr/>
          <p:nvPr/>
        </p:nvSpPr>
        <p:spPr>
          <a:xfrm>
            <a:off x="1021403" y="2154769"/>
            <a:ext cx="761944" cy="36685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rtlCol="0" anchor="ctr"/>
          <a:lstStyle/>
          <a:p>
            <a:pPr defTabSz="1300192" hangingPunct="1"/>
            <a:endParaRPr lang="ru-RU" sz="2600" kern="120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4B20BF-6905-E89F-C941-36BC558E741D}"/>
              </a:ext>
            </a:extLst>
          </p:cNvPr>
          <p:cNvSpPr/>
          <p:nvPr/>
        </p:nvSpPr>
        <p:spPr>
          <a:xfrm>
            <a:off x="1021403" y="2618186"/>
            <a:ext cx="761944" cy="3668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rtlCol="0" anchor="ctr"/>
          <a:lstStyle/>
          <a:p>
            <a:pPr defTabSz="1300192" hangingPunct="1"/>
            <a:endParaRPr lang="ru-RU" sz="2600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C02824-E20A-5013-0136-74D38AF12A95}"/>
              </a:ext>
            </a:extLst>
          </p:cNvPr>
          <p:cNvSpPr/>
          <p:nvPr/>
        </p:nvSpPr>
        <p:spPr>
          <a:xfrm>
            <a:off x="1021403" y="3091331"/>
            <a:ext cx="761944" cy="3668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9" tIns="65010" rIns="130019" bIns="65010" rtlCol="0" anchor="ctr"/>
          <a:lstStyle/>
          <a:p>
            <a:pPr defTabSz="1300192" hangingPunct="1"/>
            <a:endParaRPr lang="ru-RU" sz="2600" kern="1200">
              <a:solidFill>
                <a:prstClr val="white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351D58E-11B3-5949-9D5A-32E4F7577E25}"/>
              </a:ext>
            </a:extLst>
          </p:cNvPr>
          <p:cNvSpPr txBox="1">
            <a:spLocks/>
          </p:cNvSpPr>
          <p:nvPr/>
        </p:nvSpPr>
        <p:spPr>
          <a:xfrm>
            <a:off x="1326084" y="4298105"/>
            <a:ext cx="4096455" cy="7680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lIns="130019" tIns="65010" rIns="130019" bIns="650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prstClr val="black"/>
                </a:solidFill>
              </a:rPr>
              <a:t>Размер эффекта (</a:t>
            </a:r>
            <a:r>
              <a:rPr lang="en-US" b="1" dirty="0">
                <a:solidFill>
                  <a:prstClr val="black"/>
                </a:solidFill>
              </a:rPr>
              <a:t>d)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1EBC7A24-4579-D4C6-9057-034A50867897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47892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CAA6-EF34-E84C-D685-D9026FDE0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519B8918-87E8-B127-86DF-480BE65C85B6}"/>
              </a:ext>
            </a:extLst>
          </p:cNvPr>
          <p:cNvSpPr txBox="1">
            <a:spLocks/>
          </p:cNvSpPr>
          <p:nvPr/>
        </p:nvSpPr>
        <p:spPr>
          <a:xfrm>
            <a:off x="331478" y="877420"/>
            <a:ext cx="11704320" cy="5534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Какой фактор (из представленных) </a:t>
            </a:r>
            <a:r>
              <a:rPr lang="ru-RU" b="1" i="1" dirty="0"/>
              <a:t>в наибольшей мере </a:t>
            </a:r>
            <a:r>
              <a:rPr lang="ru-RU" b="1" dirty="0"/>
              <a:t>влияет</a:t>
            </a:r>
            <a:r>
              <a:rPr lang="ru-RU" b="1" i="1" dirty="0"/>
              <a:t> </a:t>
            </a:r>
            <a:r>
              <a:rPr lang="ru-RU" b="1" dirty="0"/>
              <a:t>на качество образования школьника: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А. Сокращение количества учеников в классе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Б. Глубокое знание предмета учителем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В. Поведение в классе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dirty="0"/>
              <a:t>Г. Использование интернет-ресурсов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401865-62E6-C7AC-ACA8-E390223226F5}"/>
              </a:ext>
            </a:extLst>
          </p:cNvPr>
          <p:cNvSpPr txBox="1">
            <a:spLocks/>
          </p:cNvSpPr>
          <p:nvPr/>
        </p:nvSpPr>
        <p:spPr>
          <a:xfrm>
            <a:off x="428755" y="204555"/>
            <a:ext cx="11704320" cy="1625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530C2-B6A1-1B49-5AD8-DDD554D70A97}"/>
              </a:ext>
            </a:extLst>
          </p:cNvPr>
          <p:cNvSpPr txBox="1"/>
          <p:nvPr/>
        </p:nvSpPr>
        <p:spPr>
          <a:xfrm>
            <a:off x="0" y="54867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Мини-тест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8CD393A-8A18-6638-E424-0A148452521C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F0A593-B188-21FB-8987-FE898424E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6" y="5262738"/>
            <a:ext cx="784465" cy="11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E9D7F-32FE-0261-4857-503BD74FC4B1}"/>
              </a:ext>
            </a:extLst>
          </p:cNvPr>
          <p:cNvSpPr txBox="1"/>
          <p:nvPr/>
        </p:nvSpPr>
        <p:spPr>
          <a:xfrm>
            <a:off x="0" y="90496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8E0B70D2-8D5E-0E3C-E2DB-CB3823A90055}"/>
              </a:ext>
            </a:extLst>
          </p:cNvPr>
          <p:cNvSpPr txBox="1">
            <a:spLocks/>
          </p:cNvSpPr>
          <p:nvPr/>
        </p:nvSpPr>
        <p:spPr>
          <a:xfrm>
            <a:off x="400126" y="2524141"/>
            <a:ext cx="11391747" cy="3430321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>
            <a:lvl1pPr marL="487598" indent="-487598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61" indent="-406332" algn="l" defTabSz="1300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24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5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86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17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84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977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0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25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А. Сокращение количества учеников в классе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=0,21)</a:t>
            </a:r>
          </a:p>
          <a:p>
            <a:pPr marL="0" marR="0" lvl="0" indent="0" algn="l" defTabSz="130025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Б. Глубокое знание предмета учителем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=0,12)</a:t>
            </a:r>
          </a:p>
          <a:p>
            <a:pPr marL="0" marR="0" lvl="0" indent="0" algn="l" defTabSz="130025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Поведение в классе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=0,80)</a:t>
            </a:r>
          </a:p>
          <a:p>
            <a:pPr marL="0" marR="0" lvl="0" indent="0" algn="l" defTabSz="130025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Г. Использование интернет-ресурсов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=0,18*)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DD8A12-D793-6F1D-DD30-9847F4640E0D}"/>
              </a:ext>
            </a:extLst>
          </p:cNvPr>
          <p:cNvSpPr/>
          <p:nvPr/>
        </p:nvSpPr>
        <p:spPr>
          <a:xfrm>
            <a:off x="6346431" y="4198629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4007DE-2619-EC3D-D2D4-641C8003C740}"/>
              </a:ext>
            </a:extLst>
          </p:cNvPr>
          <p:cNvSpPr/>
          <p:nvPr/>
        </p:nvSpPr>
        <p:spPr>
          <a:xfrm>
            <a:off x="10072125" y="2753382"/>
            <a:ext cx="921702" cy="409646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10F9E-DAC7-E2AD-BC33-6D6B2A53F162}"/>
              </a:ext>
            </a:extLst>
          </p:cNvPr>
          <p:cNvSpPr/>
          <p:nvPr/>
        </p:nvSpPr>
        <p:spPr>
          <a:xfrm>
            <a:off x="8914533" y="3489788"/>
            <a:ext cx="921702" cy="40964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589D636-A195-5B1A-8BD2-1B613D6E73F9}"/>
              </a:ext>
            </a:extLst>
          </p:cNvPr>
          <p:cNvSpPr/>
          <p:nvPr/>
        </p:nvSpPr>
        <p:spPr>
          <a:xfrm>
            <a:off x="8817257" y="4941241"/>
            <a:ext cx="921702" cy="40964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154987-C8F9-03C0-3821-D41C10612546}"/>
              </a:ext>
            </a:extLst>
          </p:cNvPr>
          <p:cNvSpPr txBox="1"/>
          <p:nvPr/>
        </p:nvSpPr>
        <p:spPr>
          <a:xfrm>
            <a:off x="208379" y="5875810"/>
            <a:ext cx="11775242" cy="808398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defTabSz="1300192"/>
            <a:r>
              <a:rPr lang="ru-RU" sz="2000" dirty="0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</a:rPr>
              <a:t>* Исследование ВШЭ и «</a:t>
            </a:r>
            <a:r>
              <a:rPr lang="ru-RU" sz="2000" dirty="0" err="1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</a:rPr>
              <a:t>Яндекс.Учебник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</a:rPr>
              <a:t>», 2019 г. (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</a:rPr>
              <a:t>d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</a:rPr>
              <a:t>=0,16):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j-ea"/>
                <a:cs typeface="+mj-cs"/>
                <a:sym typeface="Helvetica Light"/>
                <a:hlinkClick r:id="rId2"/>
              </a:rPr>
              <a:t>https://ioe.hse.ru/data/2019/10/30/1532896872/%D0%AF%D0%BD%D0%B4%D0%B5%D0%BA%D1%81_%D0%92%D0%A8%D0%AD%20%D0%B2%D1%82%D0%BE%D1%80%D0%BD%D0%B8%D1%87%D0%BD%D1%8B%D0%B9%20%D1%81%D0%B5%D0%BC%D0%B8%D0%BD%D0%B0%D1%80%2029.10.pdf</a:t>
            </a:r>
            <a:endParaRPr lang="ru-RU" sz="1200" dirty="0">
              <a:solidFill>
                <a:prstClr val="black"/>
              </a:solidFill>
              <a:latin typeface="Calibri"/>
              <a:ea typeface="+mj-ea"/>
              <a:cs typeface="+mj-cs"/>
              <a:sym typeface="Helvetica Light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C960D36-CA43-894C-E377-4EEFBF203CF3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B0025D-E90D-4412-0E56-BAF993C0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7" y="436149"/>
            <a:ext cx="784465" cy="11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0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49C9-9E4A-5825-6479-0C1B4E7D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038055-3604-39A1-F536-3F1B473725E5}"/>
              </a:ext>
            </a:extLst>
          </p:cNvPr>
          <p:cNvSpPr txBox="1">
            <a:spLocks/>
          </p:cNvSpPr>
          <p:nvPr/>
        </p:nvSpPr>
        <p:spPr>
          <a:xfrm>
            <a:off x="374688" y="1381253"/>
            <a:ext cx="11704320" cy="1625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C5FA2-A7C4-C1F1-C3C6-D5B50602E3C5}"/>
              </a:ext>
            </a:extLst>
          </p:cNvPr>
          <p:cNvSpPr txBox="1"/>
          <p:nvPr/>
        </p:nvSpPr>
        <p:spPr>
          <a:xfrm>
            <a:off x="0" y="54867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Мини-тест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3047F87-AE24-254F-BDC2-65A0FE3D5B04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705AA3-D7E5-8B58-7C8F-ADC8B8D0EEF9}"/>
              </a:ext>
            </a:extLst>
          </p:cNvPr>
          <p:cNvSpPr txBox="1">
            <a:spLocks/>
          </p:cNvSpPr>
          <p:nvPr/>
        </p:nvSpPr>
        <p:spPr>
          <a:xfrm>
            <a:off x="520471" y="599559"/>
            <a:ext cx="11704320" cy="1625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Шесть факторов – источников успешного учения и обучения: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38D33CB-88AA-9C05-7CD9-41A2D8A86D62}"/>
              </a:ext>
            </a:extLst>
          </p:cNvPr>
          <p:cNvSpPr txBox="1">
            <a:spLocks/>
          </p:cNvSpPr>
          <p:nvPr/>
        </p:nvSpPr>
        <p:spPr>
          <a:xfrm>
            <a:off x="520471" y="1288096"/>
            <a:ext cx="10626029" cy="48133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Ученик</a:t>
            </a:r>
          </a:p>
          <a:p>
            <a:r>
              <a:rPr lang="ru-RU" sz="3200" dirty="0"/>
              <a:t>Семья ученика</a:t>
            </a:r>
          </a:p>
          <a:p>
            <a:r>
              <a:rPr lang="ru-RU" sz="3200" dirty="0"/>
              <a:t>Школа</a:t>
            </a:r>
          </a:p>
          <a:p>
            <a:r>
              <a:rPr lang="ru-RU" sz="3200" dirty="0"/>
              <a:t>Учебная программа</a:t>
            </a:r>
          </a:p>
          <a:p>
            <a:r>
              <a:rPr lang="ru-RU" sz="3200" dirty="0"/>
              <a:t>Учитель</a:t>
            </a:r>
          </a:p>
          <a:p>
            <a:r>
              <a:rPr lang="ru-RU" sz="3200" dirty="0"/>
              <a:t>Стратегии и методы преподавания</a:t>
            </a:r>
          </a:p>
          <a:p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7518ED-DDB0-5095-4DE2-436D1B184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6" y="5262738"/>
            <a:ext cx="784465" cy="11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5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4F81C-94A5-7269-D06B-0DF41ECC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7772C5-EE19-CB9D-EA86-3B3100F8063B}"/>
              </a:ext>
            </a:extLst>
          </p:cNvPr>
          <p:cNvSpPr txBox="1"/>
          <p:nvPr/>
        </p:nvSpPr>
        <p:spPr>
          <a:xfrm>
            <a:off x="0" y="90496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8B56CD23-D93E-88DA-455F-565A99B6AFCC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Загидуллин Р.Р. Кто и как управляет достижением образовательных результатов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C6104C-0E4D-2356-444E-F50FA939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7" y="436149"/>
            <a:ext cx="784465" cy="1176698"/>
          </a:xfrm>
          <a:prstGeom prst="rect">
            <a:avLst/>
          </a:prstGeom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DD80E68F-5710-9977-B0BD-3194F6826C62}"/>
              </a:ext>
            </a:extLst>
          </p:cNvPr>
          <p:cNvSpPr txBox="1">
            <a:spLocks/>
          </p:cNvSpPr>
          <p:nvPr/>
        </p:nvSpPr>
        <p:spPr>
          <a:xfrm>
            <a:off x="612250" y="2505397"/>
            <a:ext cx="11470074" cy="4943157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>
            <a:lvl1pPr marL="487598" indent="-487598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61" indent="-406332" algn="l" defTabSz="1300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24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5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86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17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84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977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05" indent="-325064" algn="l" defTabSz="1300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1) Учитель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=0,49)</a:t>
            </a:r>
          </a:p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2) Учебная программа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=0,45)</a:t>
            </a:r>
          </a:p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3) Стратегии и методы преподавания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=0,42)</a:t>
            </a:r>
          </a:p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4) Ученик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=0,40)</a:t>
            </a:r>
          </a:p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5) Семья ученика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=0,31)</a:t>
            </a:r>
          </a:p>
          <a:p>
            <a:pPr marL="0" marR="0" lvl="0" indent="0" algn="l" defTabSz="130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6) Школа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=0,23)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C6B184-8E1B-5A77-B475-F2F67DFA59DE}"/>
              </a:ext>
            </a:extLst>
          </p:cNvPr>
          <p:cNvSpPr/>
          <p:nvPr/>
        </p:nvSpPr>
        <p:spPr>
          <a:xfrm>
            <a:off x="4939928" y="4567329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EE561F-EB63-91A4-D9BC-3EB51EBB73C1}"/>
              </a:ext>
            </a:extLst>
          </p:cNvPr>
          <p:cNvSpPr/>
          <p:nvPr/>
        </p:nvSpPr>
        <p:spPr>
          <a:xfrm>
            <a:off x="10463495" y="3946043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18A8F7-84F3-4545-5A64-EA1289071BD3}"/>
              </a:ext>
            </a:extLst>
          </p:cNvPr>
          <p:cNvSpPr/>
          <p:nvPr/>
        </p:nvSpPr>
        <p:spPr>
          <a:xfrm>
            <a:off x="7314178" y="3307409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68B6BE-23F6-7CA6-525E-A8D2FB3B7028}"/>
              </a:ext>
            </a:extLst>
          </p:cNvPr>
          <p:cNvSpPr/>
          <p:nvPr/>
        </p:nvSpPr>
        <p:spPr>
          <a:xfrm>
            <a:off x="4870774" y="2648819"/>
            <a:ext cx="921702" cy="409646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3EFE97-ACD4-F074-B293-465049FC46E0}"/>
              </a:ext>
            </a:extLst>
          </p:cNvPr>
          <p:cNvSpPr/>
          <p:nvPr/>
        </p:nvSpPr>
        <p:spPr>
          <a:xfrm>
            <a:off x="6347287" y="5279992"/>
            <a:ext cx="921702" cy="409646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6A3BC4-6121-27C1-BA6B-E287D35A5FED}"/>
              </a:ext>
            </a:extLst>
          </p:cNvPr>
          <p:cNvSpPr/>
          <p:nvPr/>
        </p:nvSpPr>
        <p:spPr>
          <a:xfrm>
            <a:off x="4940796" y="5907193"/>
            <a:ext cx="921702" cy="409646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lIns="130019" tIns="65010" rIns="130019" bIns="65010" rtlCol="0" anchor="ctr"/>
          <a:lstStyle/>
          <a:p>
            <a:pPr marL="0" marR="0" lvl="0" indent="0" algn="ctr" defTabSz="1300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392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93CFA82-AE9C-BFBF-9A34-E55D5B3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Фактор 6. «Школа» (</a:t>
            </a:r>
            <a:r>
              <a:rPr lang="en-US" sz="4800" b="1" dirty="0">
                <a:solidFill>
                  <a:schemeClr val="bg1"/>
                </a:solidFill>
              </a:rPr>
              <a:t>d =0,23)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7944304-67B6-02E6-6C68-DF3BC08491F7}"/>
              </a:ext>
            </a:extLst>
          </p:cNvPr>
          <p:cNvSpPr txBox="1">
            <a:spLocks/>
          </p:cNvSpPr>
          <p:nvPr/>
        </p:nvSpPr>
        <p:spPr>
          <a:xfrm>
            <a:off x="1" y="83658"/>
            <a:ext cx="12192000" cy="349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/>
              <a:t>Загидуллин Р.Р. Кто и как управляет достижением образовательных результатов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1A5AE76-6355-B84F-C4DF-9F51DAA56160}"/>
              </a:ext>
            </a:extLst>
          </p:cNvPr>
          <p:cNvSpPr txBox="1">
            <a:spLocks/>
          </p:cNvSpPr>
          <p:nvPr/>
        </p:nvSpPr>
        <p:spPr>
          <a:xfrm>
            <a:off x="924127" y="1972155"/>
            <a:ext cx="10429673" cy="2904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</a:rPr>
              <a:t>Факторы влияния Школы на процесс учения: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безопасная образовательная среда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благоприятный психологический климат</a:t>
            </a:r>
          </a:p>
          <a:p>
            <a:pPr marL="731361" indent="-731361">
              <a:buFont typeface="Arial" panose="020B0604020202020204" pitchFamily="34" charset="0"/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влияние сверстников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(отсутствие учеников с деструктивным поведением, наличие «социальных агентов»)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FCC481-B2E9-C24F-F76F-21EFDD40BBCF}"/>
              </a:ext>
            </a:extLst>
          </p:cNvPr>
          <p:cNvSpPr/>
          <p:nvPr/>
        </p:nvSpPr>
        <p:spPr>
          <a:xfrm>
            <a:off x="881162" y="5167312"/>
            <a:ext cx="10429673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Важно не столько в какой школе учится ваш ребенок,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сколько в каком классе – с каким микроклиматом и у какого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410965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1883</Words>
  <Application>Microsoft Office PowerPoint</Application>
  <PresentationFormat>Широкоэкранный</PresentationFormat>
  <Paragraphs>194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Lato</vt:lpstr>
      <vt:lpstr>PT Sans Narrow</vt:lpstr>
      <vt:lpstr>Times New Roman</vt:lpstr>
      <vt:lpstr>Тема Office</vt:lpstr>
      <vt:lpstr>Кто и как управляет достижением образовательных результатов</vt:lpstr>
      <vt:lpstr>Факторы положительного влияния на  успешность образования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 6. «Школа» (d =0,23)</vt:lpstr>
      <vt:lpstr>Фактор 5. «Семья ученика» (d =0,31)</vt:lpstr>
      <vt:lpstr>Презентация PowerPoint</vt:lpstr>
      <vt:lpstr>Презентация PowerPoint</vt:lpstr>
      <vt:lpstr>Фактор 4. «Ученик» (d =0,40)</vt:lpstr>
      <vt:lpstr>Важные «дополнительности»</vt:lpstr>
      <vt:lpstr>Фактор 3. «Методика» (d =0,42)</vt:lpstr>
      <vt:lpstr>Фактор 3. «Методика» (d =0,42)</vt:lpstr>
      <vt:lpstr>Фактор 2. «Учебная программа» (d =0,45)</vt:lpstr>
      <vt:lpstr>Фактор 2. «Учебная программа» (d =0,45)</vt:lpstr>
      <vt:lpstr>Фактор 1. «Учитель» (d =0,49)</vt:lpstr>
      <vt:lpstr>Фактор 1. «Учитель» (d =0,49)</vt:lpstr>
      <vt:lpstr>Презентация PowerPoint</vt:lpstr>
      <vt:lpstr>ТОП-10</vt:lpstr>
      <vt:lpstr>ТОП-10-20</vt:lpstr>
      <vt:lpstr>Презентация PowerPoint</vt:lpstr>
      <vt:lpstr>Презентация PowerPoint</vt:lpstr>
      <vt:lpstr>Расходы и повышение качества  обучения в странах ОЭСР</vt:lpstr>
      <vt:lpstr>Расходы и повышение качества  обучения в странах ОЭСР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Раис Загидуллин</dc:creator>
  <cp:lastModifiedBy>Раис Загидуллин</cp:lastModifiedBy>
  <cp:revision>20</cp:revision>
  <dcterms:created xsi:type="dcterms:W3CDTF">2025-03-25T05:01:41Z</dcterms:created>
  <dcterms:modified xsi:type="dcterms:W3CDTF">2025-08-19T06:43:22Z</dcterms:modified>
</cp:coreProperties>
</file>