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302" r:id="rId5"/>
    <p:sldId id="303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0" r:id="rId14"/>
    <p:sldId id="301" r:id="rId15"/>
    <p:sldId id="300" r:id="rId16"/>
    <p:sldId id="262" r:id="rId17"/>
    <p:sldId id="276" r:id="rId18"/>
    <p:sldId id="28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84343-3BB6-4E1D-8C80-5D849926D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7CBC79-3B98-4962-AAE4-B3940E08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452FE-CF67-4541-813D-5877A300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93018-2538-4DCF-9C96-75858BCE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6C3E00-EE40-4891-936B-3E93B8A6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2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2BE9-9D58-46F3-A444-A7C0CEB7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004D8E-25D8-46C4-BD85-E85DA5CA3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36C61-FF7C-4DED-BDA2-788EC0F1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01989-E555-465E-AB80-44336A81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5128B-7E7C-4EA4-9C98-3A229D6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5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5B180-F875-4A6E-85B9-4043B22A2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4676CD-03D4-42DD-B4BD-ABF09DB27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77C16-22DE-4534-8354-E82B5DC8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9D6C90-8E31-409A-9573-C258D1B2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8B32A-3788-48C9-B6DA-DA577308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9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2D65E-C335-495C-B27A-85E95C2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20AD5-2185-4B03-AA26-4755CBAA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1442E-CE47-4374-A01A-DC358755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2479D-0B33-4149-BD7F-1AA5E5CE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00E29-C97D-4C4A-811D-32062243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2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0002-4AED-4D52-92D9-E3D668C9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11824-7887-4F38-8069-3DE50D5AD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5E62C-DDAE-43A8-B97B-C68B1A5E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0D619-53D5-4C9E-9C49-B96874AB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0D17-83C6-45BC-A356-35378BF8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7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7B715-7F37-4D0C-9ED9-743754BC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7AA9B-A779-4AFB-8EA7-A492633AB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CE1D1-1E79-4F9C-BB0D-73B816C11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CCA75-4BCF-4952-BCD2-AF855E3E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21EED-4D43-4C17-AD7C-122C863B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9EF53-74DD-48EB-9A7A-7F424CD5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1E6F-F775-4EA9-B81A-761BFB2F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9E8B91-DB04-461F-9120-97591D3F6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A5AFF-6BCA-41F3-A277-D42099341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5AF876-C091-43DF-90C9-79325FAD3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2729CF-F368-4AFB-A3C7-5B824FEAB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BD2230-CEC2-400B-9C16-74D24C4D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FC4228-33D6-477E-9C08-514DE3A3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14C8AE-F16A-4B47-9B47-E62E2C1F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4C92D-51EF-47C2-B444-09BC4968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C7F93-1482-40BC-9AEB-9BF5CA48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A8F3F-0032-4644-9BEB-167D8CF0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CDC6E-304C-4D07-9242-2BCCA7D8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1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9EDBFE-01A4-47D3-8437-69A2D72C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A31BFD-B7CF-4F58-ACFB-76AA4D92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F8454A-F71A-4F6A-9AC4-8A9CB8F7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3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23B0D-F777-41F0-A67B-EE0771D8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E2729-8A0A-4211-A0A3-81DB8953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DCBA5B-696B-4F45-A434-F27F1BDE2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051116-3FE8-4EF6-8936-C510BCDD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27A02-7E6E-40EE-B147-8AAFB068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0AAF12-604A-488C-89FD-78586A5D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6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8AFF8-0026-4763-B787-770DE174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A4CB12-9355-4B94-B0C4-FF2E56028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018E74-3853-48B7-B0AF-EF6B67630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5255E3-70B3-4A57-B5AE-32C0A7A2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1EE262-BDF2-40C5-A2A9-FE64ED37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077B35-2D9D-412C-91B2-08CF4E1D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5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CD3EA-60BB-47B1-9772-0189370F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B5380-4258-4901-97EC-9F230C177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ACBCE-7420-4CD9-B04A-BDEEE6A2A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8BAC-350B-4A90-9382-B8DBA505849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41B01-3A48-47BF-8388-133B92C9D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D3CCE-96EF-41BC-A97B-F834CF4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285E-CE6A-4D40-AE7E-54838F7F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p2.43ed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clck.ru/3PFoU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8bac13ceb6146b28452323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p2.43ed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p2.43ed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p2.43ed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p2.43ed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E41B-0657-4D79-BE1F-43B22970D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669" y="1409749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Системный подход к </a:t>
            </a:r>
            <a:r>
              <a:rPr lang="ru-RU" sz="3600" b="1" dirty="0">
                <a:solidFill>
                  <a:schemeClr val="bg1"/>
                </a:solidFill>
              </a:rPr>
              <a:t>организации профилактической работы в образовательной </a:t>
            </a:r>
            <a:r>
              <a:rPr lang="ru-RU" sz="3600" b="1" dirty="0" smtClean="0">
                <a:solidFill>
                  <a:schemeClr val="bg1"/>
                </a:solidFill>
              </a:rPr>
              <a:t>организации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E1954-C402-4763-81E2-F3815FD89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3646" y="5700143"/>
            <a:ext cx="5338354" cy="103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Эмих</a:t>
            </a:r>
            <a:r>
              <a:rPr lang="ru-RU" b="1" i="1" dirty="0">
                <a:solidFill>
                  <a:schemeClr val="bg1"/>
                </a:solidFill>
              </a:rPr>
              <a:t> Наталья Валерьевна,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заведующий </a:t>
            </a:r>
            <a:r>
              <a:rPr lang="ru-RU" b="1" i="1" dirty="0">
                <a:solidFill>
                  <a:schemeClr val="bg1"/>
                </a:solidFill>
              </a:rPr>
              <a:t>Центром воспитания </a:t>
            </a:r>
            <a:r>
              <a:rPr lang="ru-RU" b="1" i="1" dirty="0" smtClean="0">
                <a:solidFill>
                  <a:schemeClr val="bg1"/>
                </a:solidFill>
              </a:rPr>
              <a:t>и психологии </a:t>
            </a:r>
            <a:r>
              <a:rPr lang="ru-RU" b="1" i="1" dirty="0">
                <a:solidFill>
                  <a:schemeClr val="bg1"/>
                </a:solidFill>
              </a:rPr>
              <a:t>КОГОАУ ДПО «ИРО Кировской </a:t>
            </a:r>
            <a:r>
              <a:rPr lang="ru-RU" b="1" i="1" dirty="0" smtClean="0">
                <a:solidFill>
                  <a:schemeClr val="bg1"/>
                </a:solidFill>
              </a:rPr>
              <a:t>области»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1" y="5959061"/>
            <a:ext cx="2242458" cy="77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17 сентября 2025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3715" y="174360"/>
            <a:ext cx="569899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200" b="1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одно из приоритетных направлений в жизни государства, общества – вопрос безопасности детей как основы их гармоничного свободного развития и позитивной социализации, а следовательно, и обеспечения устойчивости и </a:t>
            </a:r>
            <a:r>
              <a:rPr lang="ru-RU" sz="1200" b="1" i="1" kern="18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прирастания</a:t>
            </a:r>
            <a:r>
              <a:rPr lang="ru-RU" sz="1200" b="1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потенциала страны»</a:t>
            </a:r>
            <a:endParaRPr lang="ru-RU" sz="1200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i="1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1200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Гусев, директор ФГБУ «Центр защиты прав и интересов детей», кандидат педагогических наук</a:t>
            </a:r>
            <a:endParaRPr lang="ru-RU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33" y="0"/>
            <a:ext cx="839046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80792" cy="30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80792" cy="30145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03" y="0"/>
            <a:ext cx="836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76" y="-199368"/>
            <a:ext cx="6755573" cy="22320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«Профилактическая деятельность в ОО</a:t>
            </a:r>
            <a:r>
              <a:rPr lang="ru-RU" sz="2400" b="1" dirty="0" smtClean="0">
                <a:solidFill>
                  <a:schemeClr val="bg1"/>
                </a:solidFill>
              </a:rPr>
              <a:t>» -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новый раздел ГРИС «Единая </a:t>
            </a:r>
            <a:r>
              <a:rPr lang="ru-RU" sz="2400" b="1" dirty="0">
                <a:solidFill>
                  <a:schemeClr val="bg1"/>
                </a:solidFill>
              </a:rPr>
              <a:t>региональная информационная система образования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Кировской </a:t>
            </a:r>
            <a:r>
              <a:rPr lang="ru-RU" sz="2400" b="1" dirty="0">
                <a:solidFill>
                  <a:schemeClr val="bg1"/>
                </a:solidFill>
              </a:rPr>
              <a:t>области»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62000" y="190952"/>
            <a:ext cx="2359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wp2.43edu.ru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модуль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Открытая школа: Мониторинг образования»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8" y="1668279"/>
            <a:ext cx="10188940" cy="51156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2275" y="2771300"/>
            <a:ext cx="8534400" cy="1452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о 01.10.2025</a:t>
            </a:r>
          </a:p>
          <a:p>
            <a:r>
              <a:rPr lang="ru-RU" dirty="0" smtClean="0"/>
              <a:t>Руководители ОО - заполнение данных раздела «Общая информация»</a:t>
            </a:r>
          </a:p>
          <a:p>
            <a:r>
              <a:rPr lang="ru-RU" dirty="0" smtClean="0"/>
              <a:t>Специалисты ИРО – мониторинг, предоставление информации в МОКО</a:t>
            </a:r>
          </a:p>
        </p:txBody>
      </p:sp>
    </p:spTree>
    <p:extLst>
      <p:ext uri="{BB962C8B-B14F-4D97-AF65-F5344CB8AC3E}">
        <p14:creationId xmlns:p14="http://schemas.microsoft.com/office/powerpoint/2010/main" val="27950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10695756" cy="122051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Методическая </a:t>
            </a:r>
            <a:r>
              <a:rPr lang="ru-RU" sz="3200" b="1" dirty="0">
                <a:solidFill>
                  <a:schemeClr val="bg1"/>
                </a:solidFill>
              </a:rPr>
              <a:t>поддержка и повышение квалификации педагогов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</a:t>
            </a:r>
            <a:r>
              <a:rPr lang="ru-RU" sz="3200" b="1" dirty="0">
                <a:solidFill>
                  <a:schemeClr val="bg1"/>
                </a:solidFill>
              </a:rPr>
              <a:t>формированию навыков работы с трудными ситуациями у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17302"/>
              </p:ext>
            </p:extLst>
          </p:nvPr>
        </p:nvGraphicFramePr>
        <p:xfrm>
          <a:off x="348785" y="1294711"/>
          <a:ext cx="11573249" cy="535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1634">
                  <a:extLst>
                    <a:ext uri="{9D8B030D-6E8A-4147-A177-3AD203B41FA5}">
                      <a16:colId xmlns:a16="http://schemas.microsoft.com/office/drawing/2014/main" val="3869043346"/>
                    </a:ext>
                  </a:extLst>
                </a:gridCol>
                <a:gridCol w="1025962">
                  <a:extLst>
                    <a:ext uri="{9D8B030D-6E8A-4147-A177-3AD203B41FA5}">
                      <a16:colId xmlns:a16="http://schemas.microsoft.com/office/drawing/2014/main" val="790740082"/>
                    </a:ext>
                  </a:extLst>
                </a:gridCol>
                <a:gridCol w="1382638">
                  <a:extLst>
                    <a:ext uri="{9D8B030D-6E8A-4147-A177-3AD203B41FA5}">
                      <a16:colId xmlns:a16="http://schemas.microsoft.com/office/drawing/2014/main" val="3264534272"/>
                    </a:ext>
                  </a:extLst>
                </a:gridCol>
                <a:gridCol w="1079172">
                  <a:extLst>
                    <a:ext uri="{9D8B030D-6E8A-4147-A177-3AD203B41FA5}">
                      <a16:colId xmlns:a16="http://schemas.microsoft.com/office/drawing/2014/main" val="531655191"/>
                    </a:ext>
                  </a:extLst>
                </a:gridCol>
                <a:gridCol w="1073123">
                  <a:extLst>
                    <a:ext uri="{9D8B030D-6E8A-4147-A177-3AD203B41FA5}">
                      <a16:colId xmlns:a16="http://schemas.microsoft.com/office/drawing/2014/main" val="1285586650"/>
                    </a:ext>
                  </a:extLst>
                </a:gridCol>
                <a:gridCol w="1045313">
                  <a:extLst>
                    <a:ext uri="{9D8B030D-6E8A-4147-A177-3AD203B41FA5}">
                      <a16:colId xmlns:a16="http://schemas.microsoft.com/office/drawing/2014/main" val="1589511164"/>
                    </a:ext>
                  </a:extLst>
                </a:gridCol>
                <a:gridCol w="905407">
                  <a:extLst>
                    <a:ext uri="{9D8B030D-6E8A-4147-A177-3AD203B41FA5}">
                      <a16:colId xmlns:a16="http://schemas.microsoft.com/office/drawing/2014/main" val="1606277645"/>
                    </a:ext>
                  </a:extLst>
                </a:gridCol>
              </a:tblGrid>
              <a:tr h="759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программа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Сроки обучения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Точная дата начала курса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Точная дата окончания курса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Источник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финанси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рования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Объем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програм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-мы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, час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Количе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ство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слушателей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49432"/>
                  </a:ext>
                </a:extLst>
              </a:tr>
              <a:tr h="660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Педагогические инструменты урегулирования конфликтов между участниками образовательных отношений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сентябрь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22.09.2025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26.09.2025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Бюджет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397727"/>
                  </a:ext>
                </a:extLst>
              </a:tr>
              <a:tr h="660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Деятельность классного руководителя по формированию традиционных ценностей и профилактике деструктивного поведения обучающихся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октябрь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курс запланирован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Бюджет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644826"/>
                  </a:ext>
                </a:extLst>
              </a:tr>
              <a:tr h="660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Деятельность классного руководителя по формированию традиционных ценностей и профилактике деструктивного поведения обучающихся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октябрь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курс запланирован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Бюджет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467375"/>
                  </a:ext>
                </a:extLst>
              </a:tr>
              <a:tr h="66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Организация воспитательной работы, направленной на профилактику и противодействие деструктивному поведению подростков и обучающейся молодежи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ноябрь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курс запланирован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Бюджет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764930"/>
                  </a:ext>
                </a:extLst>
              </a:tr>
              <a:tr h="660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Профилактика и разрешение конфликтов в образовательной среде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декабрь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курс запланирован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Бюджет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77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10695756" cy="122051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Методическая </a:t>
            </a:r>
            <a:r>
              <a:rPr lang="ru-RU" sz="3200" b="1" dirty="0">
                <a:solidFill>
                  <a:schemeClr val="bg1"/>
                </a:solidFill>
              </a:rPr>
              <a:t>поддержка и повышение квалификации педагогов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</a:t>
            </a:r>
            <a:r>
              <a:rPr lang="ru-RU" sz="3200" b="1" dirty="0">
                <a:solidFill>
                  <a:schemeClr val="bg1"/>
                </a:solidFill>
              </a:rPr>
              <a:t>формированию навыков работы с </a:t>
            </a:r>
            <a:r>
              <a:rPr lang="ru-RU" sz="3200" b="1" dirty="0" smtClean="0">
                <a:solidFill>
                  <a:schemeClr val="bg1"/>
                </a:solidFill>
              </a:rPr>
              <a:t>родителями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46" y="2080855"/>
            <a:ext cx="8138746" cy="46540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786" y="1263805"/>
            <a:ext cx="11661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Российское общество «Знание»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Образовательная платформа Знание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Возможность обучения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100% классных руководителей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786" y="5845355"/>
            <a:ext cx="3114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clck.ru/3PFoUu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0" y="4440722"/>
            <a:ext cx="1287233" cy="12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10739718" cy="17315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МЕСЯЧНИК </a:t>
            </a:r>
            <a:r>
              <a:rPr lang="ru-RU" sz="3200" b="1" dirty="0">
                <a:solidFill>
                  <a:schemeClr val="bg1"/>
                </a:solidFill>
              </a:rPr>
              <a:t>БЕЗОПАСНОСТИ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общеобразовательных и профессиональных образовательных организациях Кировской области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 – 30 сентября 2025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275" y="6470022"/>
            <a:ext cx="1356416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профилактике безнадзорности и правонарушений </a:t>
            </a:r>
            <a:r>
              <a:rPr lang="ru-RU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i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786" y="2033209"/>
            <a:ext cx="11681849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актуализировать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развить представления у обучающихся о безопасности жизнедеятельности в образовательной организации и за ее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у обучающихся ценностного отношения к жизни и здоровью – своему и окружающих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содействовать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созданию условий для формирования интереса к соблюдению правил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совершенствованию правового, нравственного поведения, понимания задач безопасности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жизнедеятельности, формированию </a:t>
            </a:r>
            <a:r>
              <a:rPr lang="ru-RU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взглядов, убеждений, идеалов, жизненной позиции, согласующихся со Стратегией национальной безопасности Российской </a:t>
            </a:r>
            <a:r>
              <a:rPr lang="ru-RU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endParaRPr lang="ru-RU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3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u="sng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Письмо КОГОАУ ДПО «ИРО Кировской области» от 05.09.2025 № 01-03/799 «О проведении Месячника безопасности» </a:t>
            </a:r>
            <a:endParaRPr lang="ru-RU" u="sng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10678172" cy="17315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МЕСЯЧНИК </a:t>
            </a:r>
            <a:r>
              <a:rPr lang="ru-RU" sz="3200" b="1" dirty="0">
                <a:solidFill>
                  <a:schemeClr val="bg1"/>
                </a:solidFill>
              </a:rPr>
              <a:t>БЕЗОПАСНОСТИ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общеобразовательных и профессиональных образовательных организациях Кировской области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8 – 30 сентября 2025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86917" y="1049827"/>
            <a:ext cx="4688541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технике безопасности при угрозе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электробезопасности,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правилам безопасного поведения на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водоемах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осенний и зимний периоды,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правилам безопасного поведения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дорогах и на транспорте,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по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правилам безопасности при обнаружении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неразорвавшихся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снарядов, мин, гранат и неизвестных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пакетов,</a:t>
            </a: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на объектах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транспорта,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пожарной безопасности,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в общественном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транспорте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при теракте, </a:t>
            </a:r>
            <a:endParaRPr lang="ru-RU" sz="1200" b="1" i="1" kern="1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инструктаж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безопасному поведению в сети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</a:p>
          <a:p>
            <a:pPr lvl="0" fontAlgn="base"/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i="1" kern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другие в соответствии с возрастом </a:t>
            </a:r>
            <a:r>
              <a:rPr lang="ru-RU" sz="1200" b="1" i="1" kern="1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200" b="1" i="1" kern="18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46" y="2010498"/>
            <a:ext cx="69510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16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ОРГАНИЗАЦИИ:</a:t>
            </a:r>
          </a:p>
          <a:p>
            <a:pPr lvl="0" fontAlgn="base"/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Инструктажи для обучающихся</a:t>
            </a:r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Тематические классные часы, общешкольные мероприятия, направленные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формирования навыков безопасного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lvl="0" fontAlgn="base"/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Индивидуальные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с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работ и проектов, направленных на профилактику безопасного поведения и жизнедеятельности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Акции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 Перечня мероприятий, рекомендуемых к реализации в рамках календарного плана воспитательной работы на 2025/2026 учебный год, утвержденного Первым заместителем Министра просвещения Российской Федерации Бугаевым А.В. (</a:t>
            </a:r>
            <a:r>
              <a:rPr lang="ru-RU" sz="1600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письмо КОГОАУ ДПО «ИРО Кировской области» от 03.09.2025 № 01-03/786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Акции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Всероссийской недели безопасности </a:t>
            </a:r>
            <a:endParaRPr lang="ru-RU" sz="1600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в период с 15 по 21 сентября 2025 года, Всероссийской недели безопасности в период с 19 по 23 сентября </a:t>
            </a:r>
            <a:endParaRPr lang="ru-RU" sz="1600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0031" y="4111776"/>
            <a:ext cx="4795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Размещение информации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проведении мероприятий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Месячника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 на госпабликах учреждений с </a:t>
            </a:r>
            <a:r>
              <a:rPr lang="ru-RU" sz="1600" kern="18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хештегами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6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Месячник_безопасности43</a:t>
            </a:r>
          </a:p>
          <a:p>
            <a:endParaRPr lang="ru-RU" sz="1600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Предоставление информации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 итогах проведения Месячника безопасности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endParaRPr lang="ru-RU" sz="1600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 октября 2025 </a:t>
            </a:r>
            <a:r>
              <a:rPr lang="ru-RU" sz="16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://forms.yandex.ru/u/68bac13ceb6146b28452323c</a:t>
            </a:r>
            <a:endParaRPr lang="ru-RU" sz="1600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16" y="-117255"/>
            <a:ext cx="10802217" cy="17038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Организация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проведение </a:t>
            </a:r>
            <a:r>
              <a:rPr lang="ru-RU" sz="2000" b="1" dirty="0">
                <a:solidFill>
                  <a:schemeClr val="bg1"/>
                </a:solidFill>
              </a:rPr>
              <a:t>социально-психологического тестирования обучающихся в общеобразовательных и профессиональных образовательных организациях Кировской </a:t>
            </a:r>
            <a:r>
              <a:rPr lang="ru-RU" sz="2000" b="1" dirty="0" smtClean="0">
                <a:solidFill>
                  <a:schemeClr val="bg1"/>
                </a:solidFill>
              </a:rPr>
              <a:t>области, направленного </a:t>
            </a:r>
            <a:r>
              <a:rPr lang="ru-RU" sz="2000" b="1" dirty="0">
                <a:solidFill>
                  <a:schemeClr val="bg1"/>
                </a:solidFill>
              </a:rPr>
              <a:t>на профилактику незаконного потребления наркотических средств и психотропных </a:t>
            </a:r>
            <a:r>
              <a:rPr lang="ru-RU" sz="2000" b="1" dirty="0" smtClean="0">
                <a:solidFill>
                  <a:schemeClr val="bg1"/>
                </a:solidFill>
              </a:rPr>
              <a:t>веществ, </a:t>
            </a:r>
            <a:r>
              <a:rPr lang="ru-RU" sz="2000" b="1" dirty="0">
                <a:solidFill>
                  <a:schemeClr val="bg1"/>
                </a:solidFill>
              </a:rPr>
              <a:t>в 2025/2026 учебном </a:t>
            </a:r>
            <a:r>
              <a:rPr lang="ru-RU" sz="2000" b="1" dirty="0" smtClean="0">
                <a:solidFill>
                  <a:schemeClr val="bg1"/>
                </a:solidFill>
              </a:rPr>
              <a:t>году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050" y="1217265"/>
            <a:ext cx="92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Распоряжение Министерства образования Кировской области от 04.09.2025 № 1103  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52" y="1501353"/>
            <a:ext cx="53366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Нормативные правовые акты: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Приказ Министерства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просвещения Российской Федерации от 20 февраля 2020 г. № 59 «Об утверждении Порядка проведения социально-психологического тестирования лиц, обучающихся в общеобразовательных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организациях и профессиональных образовательных организациях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с учетом единства сроков проведения тестирования, утвержденных приказом </a:t>
            </a: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 России от 19 сентября 2023 года № 703 «О внесении изменений в приказ Министерства просвещения Российской Федерации от 20 февраля 2020 г. № 59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Об утверждении Порядка проведения социально-психологического тестирования лиц, обучающихся </a:t>
            </a:r>
            <a:endParaRPr lang="ru-RU" sz="14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общеобразовательных организациях и профессиональных образовательных организациях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Приказ 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Министерства здравоохранения Российской Федерации от 25 апреля 2025 г. № 256н «Об утверждении Порядка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</a:t>
            </a:r>
            <a:r>
              <a:rPr lang="ru-RU" sz="1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5628" y="1586597"/>
            <a:ext cx="6052457" cy="51706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Сроки проведения СПТ в 2025/2026 учебном году:</a:t>
            </a:r>
          </a:p>
          <a:p>
            <a:pPr indent="450215">
              <a:spcAft>
                <a:spcPts val="0"/>
              </a:spcAft>
            </a:pPr>
            <a:endParaRPr lang="ru-RU" sz="15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1 сентября по 1 октября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проведение информационно-разъяснительной кампании с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родителями или иными законными представителями обучающихся и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мотивационной работы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с обучающимися в образовательных организациях Кировской области для повышения активности участия и снижения количества отказов от СПТ и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ПМО</a:t>
            </a:r>
          </a:p>
          <a:p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15 сентября по 15 октября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проведение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СПТ </a:t>
            </a:r>
          </a:p>
          <a:p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трехдневный срок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со дня проведения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СПТ - направление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акта передачи результатов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тестирования</a:t>
            </a:r>
            <a:endParaRPr lang="ru-RU" sz="15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</a:t>
            </a: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15 декабря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направление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в медицинскую организацию, проводящую осмотры,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поименных списков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обучающихся для прохождения ПМО,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сформированных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на основании согласия на включение обучающегося в такой поименный список (пункт 8 Порядка ПМО);</a:t>
            </a:r>
          </a:p>
          <a:p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</a:t>
            </a: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января по май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оказание содействия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в организации ПМО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обучающихся</a:t>
            </a:r>
            <a:endParaRPr lang="ru-RU" sz="15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результатам проведения СПТ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разработка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реализация мероприятий </a:t>
            </a: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по оказанию психолого-педагогической помощи и коррекционному сопровождению обучающихся, отнесенных к «группе риска</a:t>
            </a:r>
            <a:r>
              <a:rPr lang="ru-RU" sz="15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</a:t>
            </a:r>
            <a:endParaRPr lang="ru-RU" sz="15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2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2032" y="4259728"/>
            <a:ext cx="11895466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kern="1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КОГОАУ ДПО «ИРО Кировской области»</a:t>
            </a:r>
          </a:p>
          <a:p>
            <a:endParaRPr lang="ru-RU" sz="1600" b="1" kern="18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kern="1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ЦЕНТР ВОСПИТАНИЯ и ПСИХОЛОГИИ</a:t>
            </a:r>
            <a:endParaRPr lang="ru-RU" sz="1600" b="1" kern="18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kern="18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1800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Эмих</a:t>
            </a:r>
            <a:r>
              <a:rPr lang="ru-RU" sz="1600" kern="1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Наталья Валерьевна, заведующий центром</a:t>
            </a:r>
          </a:p>
          <a:p>
            <a:endParaRPr lang="ru-RU" sz="2000" kern="18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1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8(8332) 25-54-42 (доб</a:t>
            </a:r>
            <a:r>
              <a:rPr lang="ru-RU" sz="1600" kern="1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306), кабинет 204</a:t>
            </a:r>
          </a:p>
          <a:p>
            <a:endParaRPr lang="ru-RU" sz="1600" kern="18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1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ПН-ПТ </a:t>
            </a:r>
            <a:r>
              <a:rPr lang="ru-RU" sz="1600" kern="1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kern="18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8.30 до 17.15</a:t>
            </a:r>
            <a:endParaRPr lang="ru-RU" sz="1600" kern="18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4" y="187553"/>
            <a:ext cx="654978" cy="654978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16" y="83050"/>
            <a:ext cx="8037582" cy="44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4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868" y="191590"/>
            <a:ext cx="11028131" cy="12279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Указ </a:t>
            </a:r>
            <a:r>
              <a:rPr lang="ru-RU" sz="2400" b="1" dirty="0">
                <a:solidFill>
                  <a:schemeClr val="bg1"/>
                </a:solidFill>
              </a:rPr>
              <a:t>Президента</a:t>
            </a:r>
            <a:r>
              <a:rPr lang="ru-RU" sz="2800" b="1" dirty="0">
                <a:solidFill>
                  <a:schemeClr val="bg1"/>
                </a:solidFill>
              </a:rPr>
              <a:t> РФ от 17 мая 2023 г. № 358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 Стратегии комплексной безопасности детей 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Российской Федерации на период до 2030 года»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786" y="1419498"/>
            <a:ext cx="1119878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ГЛАВНЫЕ ЦЕЛИ ОБЕСПЕЧЕНИЯ КОМПЛЕКСНОЙ БЕЗОПАСНОСТИ ДЕТЕЙ:</a:t>
            </a:r>
            <a:endParaRPr lang="ru-RU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уровня детской смертности и травматизма, сохранение здоровья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обеспечение интересов детей и семей с детьми во всех сферах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гармонично развитой и социально ответственной личности на основе традиционных российских духовно-нравственных ценностей, исторических и национально-культурных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endParaRPr lang="ru-RU" sz="1400" b="1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kern="1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СТРАТЕГИИ:</a:t>
            </a:r>
            <a:endParaRPr lang="ru-RU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сбережение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детей, укрепление благополучия семей с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современной безопасной инфраструктуры для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преступлений, совершаемых несовершеннолетними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безопасной информационной среды для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института семьи, сохранение и поддержка традиционных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российских </a:t>
            </a:r>
            <a:r>
              <a:rPr lang="ru-RU" sz="14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духовно-нравственных, в том числе семейных, </a:t>
            </a:r>
            <a:r>
              <a:rPr lang="ru-RU" sz="14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endParaRPr lang="ru-RU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786" y="4338720"/>
            <a:ext cx="11637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НОРМАТИВНО-ПРАВОВАЯ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ОСНОВА ПРОФИЛАКТИЧЕСКОЙ РАБОТЫ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ОБРАЗОВАТЕЛЬНОЙ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ОРГАНИЗАЦИИ</a:t>
            </a:r>
            <a:r>
              <a:rPr lang="ru-RU" sz="1600" b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от 29.12.2012 № 273-ФЗ «Об образовании в Российской Федерации» (с изменениями и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дополнениями)</a:t>
            </a:r>
          </a:p>
          <a:p>
            <a:pPr marL="285750" indent="-285750">
              <a:buFontTx/>
              <a:buChar char="-"/>
            </a:pP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от 24.06.1999 г. № 120-ФЗ «Об основах системы профилактики безнадзорности и правонарушений несовершеннолетних» (с изменениями и дополнениями) </a:t>
            </a:r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от 23.06.2016 № ФЗ-182 «Об основах системы профилактики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правонарушений»</a:t>
            </a:r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00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федеральные, областные нормативные </a:t>
            </a:r>
            <a:r>
              <a:rPr lang="ru-RU" sz="1600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600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90041" y="2932825"/>
            <a:ext cx="260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https://clck.ru/3PFe5s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45" y="3519646"/>
            <a:ext cx="6198494" cy="31888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66629" y="637243"/>
            <a:ext cx="531920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i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профилактике безнадзорности и правонарушений </a:t>
            </a:r>
            <a:r>
              <a:rPr lang="ru-RU" sz="1600" i="1" kern="1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sz="1600" i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7392" y="1327247"/>
            <a:ext cx="5433646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Календарный план воспитательной работы, включающий блок профилактических мероприятий по направлениям формирования законопослушного поведения </a:t>
            </a:r>
            <a:r>
              <a:rPr 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несовершеннолетних</a:t>
            </a:r>
          </a:p>
          <a:p>
            <a:pPr lvl="0"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безнадзорности и беспризорности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детского дорожно-транспортного травматизма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безопасного пребывания несовершеннолетних в интернет-пространстве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распространения идеологии терроризма и экстремизма, гармонизация межконфессиональных, межэтнических и межличностных отношений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потребления психоактивных веществ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социально значимых заболеваний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Предупреждение преступных деяний против половой неприкосновенности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жестокого обращения с детьми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Профилактика травли (буллинга) в образовательной организации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Предупреждение суицидов и суицидального поведения среди обучающихся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- Формирование мотивации к участию в социально-психологическом тестировании (СПТ)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3" y="1357797"/>
            <a:ext cx="1513115" cy="15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87818" y="232795"/>
            <a:ext cx="260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https://clck.ru/3PFeTz /</a:t>
            </a:r>
            <a:endParaRPr lang="ru-RU" b="1" kern="1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1" y="2504228"/>
            <a:ext cx="5945017" cy="30499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799" y="1189907"/>
            <a:ext cx="11620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НАВИГАТОР ДЛЯ ПЕДАГОГОВ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>
                <a:solidFill>
                  <a:schemeClr val="bg1"/>
                </a:solidFill>
              </a:rPr>
              <a:t>вопросам профилактики безнадзорности и </a:t>
            </a:r>
            <a:r>
              <a:rPr lang="ru-RU" sz="2400" b="1" dirty="0" smtClean="0">
                <a:solidFill>
                  <a:schemeClr val="bg1"/>
                </a:solidFill>
              </a:rPr>
              <a:t>правонарушений несовершеннолетних</a:t>
            </a:r>
            <a:endParaRPr lang="ru-RU" sz="24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0"/>
          <a:stretch/>
        </p:blipFill>
        <p:spPr>
          <a:xfrm>
            <a:off x="694427" y="3772086"/>
            <a:ext cx="3420696" cy="2980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40" y="729762"/>
            <a:ext cx="1222298" cy="12222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51" y="2619630"/>
            <a:ext cx="5843212" cy="41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151081"/>
            <a:ext cx="8070054" cy="9723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СИСТЕМА ПРОФИЛАКТИЧЕСКОЙ РАБОТЫ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образовательной организации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423" y="1286233"/>
            <a:ext cx="1181842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локальных актов, документов и информационных материалов, дающих основания для анализа и оценки социальной ситуации в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школе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Положение о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профилактической работе с несовершеннолетними, семьями «группы риска» и семьями, находящимися в социально опасном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положении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Приказы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назначении лиц из числа сотрудников, ответственных за профилактическую работу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Положения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различных объединениях, центрах, институциональных ресурсах, вовлеченных в профилактическую работу (служба школьной медиации, орган ученического/студенческого самоуправления, </a:t>
            </a:r>
            <a:r>
              <a:rPr lang="ru-RU" sz="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медиацентр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волонтерская организация и пр.)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Должностные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инструкции классного руководителя, социального педагога (профилактическая работа)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Социальный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паспорт образовательного учреждения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Паспорта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кабинетов (материалы по профилактике)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План-программа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повышения квалификации и обучения сотрудников, в том числе очное обучение сотрудников (социальный педагог, педагог-психолог, педагогические работники) и родителей обучающихся по восстановительному подходу для работы в Школьной службе примирения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Годовой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мероприятий, включающий мероприятия с педагогами по направлениям профилактической работы (семинары, тренинги, практикумы, конференции, круглые столы и пр.)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План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Педагогического совета (вопросы профилактики) / Протоколы Педагогических советов (вопросы профилактики)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План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методического объединения классных руководителей (вопросы профилактики) / Протоколы заседаний методического объединения классных руководителей (вопросы профилактики)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Календарный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воспитательной работы образовательной организации на учебный год, включающий блок профилактических мероприятий по направлениям формирования законопослушного поведения несовершеннолетних; разделы календарного плана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Протоколы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совещаний по вопросам профилактики, в том числе совещаний при директоре образовательного учреждения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Протоколы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общешкольных родительских собраний (вопросы профилактики)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Приказы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проведении мероприятий, месячников, акций по профилактике правонарушений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Приказы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итогах проведения мероприятий, месячников, акций по профилактике правонарушений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Журнал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регистрации служебных сообщений о выявлении фактов (признаков) нарушений прав и законных интересов несовершеннолетних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Журнал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ознакомления педагогов с нормативными документами</a:t>
            </a:r>
          </a:p>
          <a:p>
            <a:pPr lvl="0"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Журнал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профилактической работы классного руководителя (при наличии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Базы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данных обучающихся по категориям (по образовательной организации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Совете профилактики безнадзорности и</a:t>
            </a: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правонарушений среди несовершеннолетних образовательной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Приказ об утверждении Совета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профилактики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Положение о постановке обучающихся и семей на внутришкольный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учет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Положение о разработке и реализации плана индивидуальной профилактической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Положение о порядке ведения учета несовершеннолетних, не посещающих или систематически пропускающих по неуважительным причинам занятия в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школе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Положение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учете неблагополучных семей </a:t>
            </a:r>
            <a:endParaRPr lang="ru-RU" sz="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План-программа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рейдовых мероприятий по микрорайону школы </a:t>
            </a:r>
            <a:endParaRPr lang="ru-RU" sz="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Протоколы Совета профилактики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Положение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психолого-педагогическом консилиуме образовательной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деятельности комиссии по урегулированию споров между участниками образовательных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отношений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Решения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комиссии по урегулированию споров между участниками образовательных 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отношений</a:t>
            </a:r>
          </a:p>
          <a:p>
            <a:pPr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 пр.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A9BE9-C78C-486D-8FBC-392D4E1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76" y="-199368"/>
            <a:ext cx="6755573" cy="22320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«Профилактическая деятельность в ОО</a:t>
            </a:r>
            <a:r>
              <a:rPr lang="ru-RU" sz="2400" b="1" dirty="0" smtClean="0">
                <a:solidFill>
                  <a:schemeClr val="bg1"/>
                </a:solidFill>
              </a:rPr>
              <a:t>» -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новый раздел ГРИС «Единая </a:t>
            </a:r>
            <a:r>
              <a:rPr lang="ru-RU" sz="2400" b="1" dirty="0">
                <a:solidFill>
                  <a:schemeClr val="bg1"/>
                </a:solidFill>
              </a:rPr>
              <a:t>региональная информационная система образования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Кировской </a:t>
            </a:r>
            <a:r>
              <a:rPr lang="ru-RU" sz="2400" b="1" dirty="0">
                <a:solidFill>
                  <a:schemeClr val="bg1"/>
                </a:solidFill>
              </a:rPr>
              <a:t>области»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62000" y="190952"/>
            <a:ext cx="2359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wp2.43edu.ru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модуль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Открытая школа: Мониторинг образования»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8" y="1668279"/>
            <a:ext cx="10188940" cy="51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62000" y="190952"/>
            <a:ext cx="2359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wp2.43edu.ru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модуль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Открытая школа: Мониторинг образования»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848"/>
            <a:ext cx="21800586" cy="109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62000" y="190952"/>
            <a:ext cx="2359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wp2.43edu.ru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модуль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Открытая школа: Мониторинг образования»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8556"/>
            <a:ext cx="23993141" cy="120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2912-F698-4CD5-B979-7948ACCDB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" y="274638"/>
            <a:ext cx="654978" cy="654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62000" y="190952"/>
            <a:ext cx="2359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wp2.43edu.ru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модуль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Открытая школа: Мониторинг образования»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830300" cy="6943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04" y="1859232"/>
            <a:ext cx="6449877" cy="42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1726</Words>
  <Application>Microsoft Office PowerPoint</Application>
  <PresentationFormat>Широкоэкранный</PresentationFormat>
  <Paragraphs>214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Системный подход к организации профилактической работы в образовательной организации </vt:lpstr>
      <vt:lpstr>Указ Президента РФ от 17 мая 2023 г. № 358  «О Стратегии комплексной безопасности детей в Российской Федерации на период до 2030 года»</vt:lpstr>
      <vt:lpstr>СИСТЕМА ПРОФИЛАКТИЧЕСКОЙ РАБОТЫ  в образовательной организации</vt:lpstr>
      <vt:lpstr>СИСТЕМА ПРОФИЛАКТИЧЕСКОЙ РАБОТЫ  в образовательной организации</vt:lpstr>
      <vt:lpstr>СИСТЕМА ПРОФИЛАКТИЧЕСКОЙ РАБОТЫ  в образовательной организации</vt:lpstr>
      <vt:lpstr>«Профилактическая деятельность в ОО» -  новый раздел ГРИС «Единая региональная информационная система образования  Кировской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«Профилактическая деятельность в ОО» -  новый раздел ГРИС «Единая региональная информационная система образования  Кировской области»</vt:lpstr>
      <vt:lpstr>Методическая поддержка и повышение квалификации педагогов  по формированию навыков работы с трудными ситуациями у детей</vt:lpstr>
      <vt:lpstr>Методическая поддержка и повышение квалификации педагогов  по формированию навыков работы с родителями</vt:lpstr>
      <vt:lpstr>МЕСЯЧНИК БЕЗОПАСНОСТИ  в общеобразовательных и профессиональных образовательных организациях Кировской области 8 – 30 сентября 2025</vt:lpstr>
      <vt:lpstr>МЕСЯЧНИК БЕЗОПАСНОСТИ  в общеобразовательных и профессиональных образовательных организациях Кировской области 8 – 30 сентября 2025</vt:lpstr>
      <vt:lpstr>Организация и проведение социально-психологического тестирования обучающихся в общеобразовательных и профессиональных образовательных организациях Кировской области, направленного на профилактику незаконного потребления наркотических средств и психотропных веществ, в 2025/2026 учебном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Кокарев Дмитрий Михайлович</dc:creator>
  <cp:lastModifiedBy>USER</cp:lastModifiedBy>
  <cp:revision>64</cp:revision>
  <dcterms:created xsi:type="dcterms:W3CDTF">2025-04-15T12:57:31Z</dcterms:created>
  <dcterms:modified xsi:type="dcterms:W3CDTF">2025-09-17T09:50:57Z</dcterms:modified>
</cp:coreProperties>
</file>