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3" r:id="rId4"/>
    <p:sldId id="28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8286" autoAdjust="0"/>
    <p:restoredTop sz="86384" autoAdjust="0"/>
  </p:normalViewPr>
  <p:slideViewPr>
    <p:cSldViewPr>
      <p:cViewPr>
        <p:scale>
          <a:sx n="125" d="100"/>
          <a:sy n="125" d="100"/>
        </p:scale>
        <p:origin x="-1188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7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culture.gosuslugi.ru/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www.gosuslugi.ru/help/faq/login/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gif"/><Relationship Id="rId4" Type="http://schemas.openxmlformats.org/officeDocument/2006/relationships/hyperlink" Target="https://www.culture.ru/pushkinskaya-karta" TargetMode="Externa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0139B0B-AC1C-0249-A887-3CBD4B1C6D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61" y="4904015"/>
            <a:ext cx="2216927" cy="19539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EEFEF43-0BE9-7E4A-8E96-2C200EED910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4866" y="4904015"/>
            <a:ext cx="2216927" cy="19539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ECCE546-3EA6-2D4A-8BBF-39EE8740322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1039" y="4904015"/>
            <a:ext cx="2216927" cy="19539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52FA5A1-CC88-C74A-8F92-803043DD6BB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904015"/>
            <a:ext cx="2216927" cy="19539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59BE11B-6AEB-1F45-AED4-4FE3D999DA7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6827" y="4904012"/>
            <a:ext cx="2216928" cy="1953986"/>
          </a:xfrm>
          <a:prstGeom prst="rect">
            <a:avLst/>
          </a:prstGeom>
        </p:spPr>
      </p:pic>
      <p:pic>
        <p:nvPicPr>
          <p:cNvPr id="1026" name="Picture 2" descr="Герб Кировской област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80" y="19968"/>
            <a:ext cx="1831688" cy="218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7624" y="187268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361738" y="107961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1560" y="2030404"/>
            <a:ext cx="8136904" cy="2624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Arial Black" pitchFamily="34" charset="0"/>
                <a:ea typeface="Dela Gothic One" pitchFamily="2" charset="-128"/>
              </a:rPr>
              <a:t>Реализация программы «Пушкинская карта»</a:t>
            </a:r>
          </a:p>
          <a:p>
            <a:r>
              <a:rPr lang="ru-RU" sz="4000" dirty="0" smtClean="0">
                <a:latin typeface="Arial Black" pitchFamily="34" charset="0"/>
                <a:ea typeface="Dela Gothic One" pitchFamily="2" charset="-128"/>
              </a:rPr>
              <a:t> в Кировской области</a:t>
            </a:r>
            <a:endParaRPr lang="ru-RU" sz="4000" dirty="0">
              <a:latin typeface="Arial Black" pitchFamily="34" charset="0"/>
              <a:ea typeface="Dela Gothic One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6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118" y="235000"/>
            <a:ext cx="7931224" cy="108498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 Black" pitchFamily="34" charset="0"/>
                <a:ea typeface="Dela Gothic One" pitchFamily="2" charset="-128"/>
              </a:rPr>
              <a:t>О реализации программы </a:t>
            </a:r>
            <a:br>
              <a:rPr lang="ru-RU" sz="3200" dirty="0" smtClean="0">
                <a:latin typeface="Arial Black" pitchFamily="34" charset="0"/>
                <a:ea typeface="Dela Gothic One" pitchFamily="2" charset="-128"/>
              </a:rPr>
            </a:br>
            <a:r>
              <a:rPr lang="ru-RU" sz="3200" dirty="0" smtClean="0">
                <a:latin typeface="Arial Black" pitchFamily="34" charset="0"/>
                <a:ea typeface="Dela Gothic One" pitchFamily="2" charset="-128"/>
              </a:rPr>
              <a:t>в регионе</a:t>
            </a:r>
            <a:endParaRPr lang="ru-RU" sz="3200" dirty="0">
              <a:latin typeface="Arial Black" pitchFamily="34" charset="0"/>
              <a:ea typeface="Dela Gothic One" pitchFamily="2" charset="-128"/>
            </a:endParaRPr>
          </a:p>
        </p:txBody>
      </p:sp>
      <p:pic>
        <p:nvPicPr>
          <p:cNvPr id="4" name="Picture 2" descr="Герб Киров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107585" cy="13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899592" y="2780928"/>
            <a:ext cx="7506937" cy="1920409"/>
            <a:chOff x="1309887" y="3613731"/>
            <a:chExt cx="6722439" cy="1920409"/>
          </a:xfrm>
        </p:grpSpPr>
        <p:sp>
          <p:nvSpPr>
            <p:cNvPr id="23" name="TextBox 22"/>
            <p:cNvSpPr txBox="1"/>
            <p:nvPr/>
          </p:nvSpPr>
          <p:spPr>
            <a:xfrm>
              <a:off x="1957824" y="3625925"/>
              <a:ext cx="27533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smtClean="0">
                  <a:solidFill>
                    <a:srgbClr val="00B050"/>
                  </a:solidFill>
                  <a:latin typeface="Arial Black" pitchFamily="34" charset="0"/>
                  <a:ea typeface="Dela Gothic One" pitchFamily="2" charset="-128"/>
                </a:rPr>
                <a:t>103 553</a:t>
              </a:r>
              <a:endParaRPr lang="ru-RU" sz="4000" dirty="0">
                <a:latin typeface="Arial Black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72311" y="3613731"/>
              <a:ext cx="21793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smtClean="0">
                  <a:solidFill>
                    <a:srgbClr val="FF0000"/>
                  </a:solidFill>
                  <a:latin typeface="Arial Black" pitchFamily="34" charset="0"/>
                  <a:ea typeface="Dela Gothic One" pitchFamily="2" charset="-128"/>
                </a:rPr>
                <a:t>75,78</a:t>
              </a:r>
              <a:r>
                <a:rPr lang="ru-RU" sz="4000" b="1" smtClean="0">
                  <a:solidFill>
                    <a:srgbClr val="FF0000"/>
                  </a:solidFill>
                  <a:latin typeface="Arial Black" pitchFamily="34" charset="0"/>
                  <a:ea typeface="Dela Gothic One" pitchFamily="2" charset="-128"/>
                </a:rPr>
                <a:t>%</a:t>
              </a:r>
              <a:endParaRPr lang="ru-RU" sz="4000" b="1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09887" y="4333811"/>
              <a:ext cx="28822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Arial Black" pitchFamily="34" charset="0"/>
                  <a:ea typeface="Dela Gothic One" pitchFamily="2" charset="-128"/>
                </a:rPr>
                <a:t>Потенциальных участников программы «Пушкинская карта»</a:t>
              </a:r>
            </a:p>
            <a:p>
              <a:pPr algn="ctr"/>
              <a:r>
                <a:rPr lang="ru-RU" dirty="0" smtClean="0">
                  <a:latin typeface="Arial Black" pitchFamily="34" charset="0"/>
                  <a:ea typeface="Dela Gothic One" pitchFamily="2" charset="-128"/>
                </a:rPr>
                <a:t>в Кировской области</a:t>
              </a:r>
              <a:endParaRPr lang="ru-RU" dirty="0">
                <a:latin typeface="Arial Black" pitchFamily="34" charset="0"/>
                <a:ea typeface="Dela Gothic One" pitchFamily="2" charset="-128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91966" y="4405819"/>
              <a:ext cx="32403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Arial Black" pitchFamily="34" charset="0"/>
                  <a:ea typeface="Dela Gothic One" pitchFamily="2" charset="-128"/>
                </a:rPr>
                <a:t>Процент  участников программы  от  числа потенциальных</a:t>
              </a:r>
              <a:endParaRPr lang="ru-RU" dirty="0">
                <a:latin typeface="Arial Black" pitchFamily="34" charset="0"/>
                <a:ea typeface="Dela Gothic One" pitchFamily="2" charset="-128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1520" y="177281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latin typeface="Arial Black" pitchFamily="34" charset="0"/>
              </a:rPr>
              <a:t>Всего на сегодняшний момент </a:t>
            </a:r>
            <a:r>
              <a:rPr lang="ru-RU" dirty="0">
                <a:latin typeface="Arial Black" pitchFamily="34" charset="0"/>
              </a:rPr>
              <a:t>подключилось </a:t>
            </a:r>
            <a:r>
              <a:rPr lang="ru-RU" dirty="0" smtClean="0">
                <a:latin typeface="Arial Black" pitchFamily="34" charset="0"/>
              </a:rPr>
              <a:t>к </a:t>
            </a:r>
            <a:r>
              <a:rPr lang="ru-RU" smtClean="0">
                <a:latin typeface="Arial Black" pitchFamily="34" charset="0"/>
              </a:rPr>
              <a:t>программе       </a:t>
            </a:r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78 474</a:t>
            </a:r>
            <a:r>
              <a:rPr lang="ru-RU" smtClean="0">
                <a:latin typeface="Arial Black" pitchFamily="34" charset="0"/>
              </a:rPr>
              <a:t>  </a:t>
            </a:r>
            <a:r>
              <a:rPr lang="ru-RU" dirty="0" smtClean="0">
                <a:latin typeface="Arial Black" pitchFamily="34" charset="0"/>
              </a:rPr>
              <a:t>граждан  от 14 до 22 лет.</a:t>
            </a:r>
            <a:endParaRPr lang="ru-RU" dirty="0">
              <a:latin typeface="Arial Black" pitchFamily="34" charset="0"/>
              <a:ea typeface="Dela Gothic One" pitchFamily="2" charset="-128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0671" y="5087994"/>
            <a:ext cx="9025908" cy="1410019"/>
            <a:chOff x="60671" y="5087994"/>
            <a:chExt cx="9025908" cy="1410019"/>
          </a:xfrm>
        </p:grpSpPr>
        <p:pic>
          <p:nvPicPr>
            <p:cNvPr id="2050" name="Picture 2" descr="C:\Users\User\Desktop\Пушкинская карта\Методические и справочные материалы\Пушкинская карта - Брендбук\Макеты пластиковых карт\Все дизайны пластиковых карт\green_profi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71" y="5087994"/>
              <a:ext cx="2253906" cy="1410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User\Desktop\Пушкинская карта\Методические и справочные материалы\Пушкинская карта - Брендбук\Макеты пластиковых карт\Все дизайны пластиковых карт\main_card_hea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4577" y="5087994"/>
              <a:ext cx="2253905" cy="1410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User\Desktop\Пушкинская карта\Методические и справочные материалы\Пушкинская карта - Брендбук\Макеты пластиковых карт\Все дизайны пластиковых карт\street_art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482" y="5087994"/>
              <a:ext cx="2253906" cy="1410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User\Desktop\Пушкинская карта\Методические и справочные материалы\Пушкинская карта - Брендбук\Макеты пластиковых карт\Все дизайны пластиковых карт\pixel_superher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2673" y="5087994"/>
              <a:ext cx="2253906" cy="1410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64780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931224" cy="1393800"/>
          </a:xfrm>
        </p:spPr>
        <p:txBody>
          <a:bodyPr>
            <a:noAutofit/>
          </a:bodyPr>
          <a:lstStyle/>
          <a:p>
            <a:r>
              <a:rPr lang="ru-RU" sz="2500" dirty="0">
                <a:solidFill>
                  <a:srgbClr val="0070C0"/>
                </a:solidFill>
                <a:latin typeface="Arial Black" pitchFamily="34" charset="0"/>
                <a:ea typeface="Dela Gothic One" pitchFamily="2" charset="-128"/>
              </a:rPr>
              <a:t>Проведение информационных классных </a:t>
            </a:r>
            <a:r>
              <a:rPr lang="ru-RU" sz="2500" dirty="0" smtClean="0">
                <a:solidFill>
                  <a:srgbClr val="0070C0"/>
                </a:solidFill>
                <a:latin typeface="Arial Black" pitchFamily="34" charset="0"/>
                <a:ea typeface="Dela Gothic One" pitchFamily="2" charset="-128"/>
              </a:rPr>
              <a:t>часов в общеобразовательных учреждениях</a:t>
            </a:r>
            <a:endParaRPr lang="ru-RU" sz="2500" dirty="0">
              <a:solidFill>
                <a:srgbClr val="0070C0"/>
              </a:solidFill>
              <a:latin typeface="Arial Black" pitchFamily="34" charset="0"/>
              <a:ea typeface="Dela Gothic One" pitchFamily="2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770" y="1700808"/>
            <a:ext cx="8599701" cy="48245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700" dirty="0" smtClean="0">
                <a:latin typeface="Arial Black" pitchFamily="34" charset="0"/>
              </a:rPr>
              <a:t>Информирование учеников о преимуществах программы «Пушкинская карта»</a:t>
            </a:r>
          </a:p>
          <a:p>
            <a:pPr>
              <a:buFont typeface="Wingdings" pitchFamily="2" charset="2"/>
              <a:buChar char="§"/>
            </a:pPr>
            <a:r>
              <a:rPr lang="ru-RU" sz="1700" dirty="0">
                <a:latin typeface="Arial Black" pitchFamily="34" charset="0"/>
              </a:rPr>
              <a:t>Демонстрация </a:t>
            </a:r>
            <a:r>
              <a:rPr lang="ru-RU" sz="1700" dirty="0" smtClean="0">
                <a:latin typeface="Arial Black" pitchFamily="34" charset="0"/>
              </a:rPr>
              <a:t>пошаговой инструкции </a:t>
            </a:r>
            <a:r>
              <a:rPr lang="ru-RU" sz="1700" dirty="0">
                <a:latin typeface="Arial Black" pitchFamily="34" charset="0"/>
              </a:rPr>
              <a:t>для оформления </a:t>
            </a:r>
            <a:r>
              <a:rPr lang="ru-RU" sz="1700" dirty="0" smtClean="0">
                <a:latin typeface="Arial Black" pitchFamily="34" charset="0"/>
              </a:rPr>
              <a:t> Пушкинских карт и участия в программе, </a:t>
            </a:r>
            <a:r>
              <a:rPr lang="ru-RU" sz="1700" dirty="0">
                <a:latin typeface="Arial Black" pitchFamily="34" charset="0"/>
              </a:rPr>
              <a:t>а также </a:t>
            </a:r>
            <a:r>
              <a:rPr lang="ru-RU" sz="1700" dirty="0" smtClean="0">
                <a:latin typeface="Arial Black" pitchFamily="34" charset="0"/>
              </a:rPr>
              <a:t>информации об актуальных событиях, например, в рамках уроков информатики</a:t>
            </a:r>
            <a:endParaRPr lang="en-US" sz="17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1800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Arial Black" pitchFamily="34" charset="0"/>
              </a:rPr>
              <a:t>1) </a:t>
            </a:r>
            <a:r>
              <a:rPr lang="ru-RU" sz="1800" dirty="0" smtClean="0">
                <a:latin typeface="Arial Black" pitchFamily="34" charset="0"/>
              </a:rPr>
              <a:t>Как зарегистрироваться на «</a:t>
            </a:r>
            <a:r>
              <a:rPr lang="ru-RU" sz="1800" dirty="0" err="1" smtClean="0">
                <a:latin typeface="Arial Black" pitchFamily="34" charset="0"/>
              </a:rPr>
              <a:t>Госуслугах</a:t>
            </a:r>
            <a:r>
              <a:rPr lang="ru-RU" sz="1800" dirty="0" smtClean="0">
                <a:latin typeface="Arial Black" pitchFamily="34" charset="0"/>
              </a:rPr>
              <a:t>»:</a:t>
            </a:r>
          </a:p>
          <a:p>
            <a:pPr marL="0" indent="0" algn="ctr">
              <a:buNone/>
            </a:pPr>
            <a:r>
              <a:rPr lang="en-US" sz="1800" dirty="0">
                <a:latin typeface="Arial Black" pitchFamily="34" charset="0"/>
                <a:hlinkClick r:id="rId2"/>
              </a:rPr>
              <a:t>https://</a:t>
            </a:r>
            <a:r>
              <a:rPr lang="en-US" sz="1800" dirty="0" smtClean="0">
                <a:latin typeface="Arial Black" pitchFamily="34" charset="0"/>
                <a:hlinkClick r:id="rId2"/>
              </a:rPr>
              <a:t>www.gosuslugi.ru/help/faq/login/1</a:t>
            </a:r>
            <a:endParaRPr lang="ru-RU" sz="1800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1800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Arial Black" pitchFamily="34" charset="0"/>
              </a:rPr>
              <a:t>2) Как оформить и получить «Пушкинскую карту»:</a:t>
            </a:r>
          </a:p>
          <a:p>
            <a:pPr marL="0" indent="0" algn="ctr">
              <a:buNone/>
            </a:pPr>
            <a:r>
              <a:rPr lang="en-US" sz="1800" dirty="0">
                <a:latin typeface="Arial Black" pitchFamily="34" charset="0"/>
                <a:hlinkClick r:id="rId3"/>
              </a:rPr>
              <a:t>https://culture.gosuslugi.ru</a:t>
            </a:r>
            <a:r>
              <a:rPr lang="en-US" sz="1800" dirty="0" smtClean="0">
                <a:latin typeface="Arial Black" pitchFamily="34" charset="0"/>
                <a:hlinkClick r:id="rId3"/>
              </a:rPr>
              <a:t>/</a:t>
            </a:r>
            <a:endParaRPr lang="ru-RU" sz="1800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1800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Arial Black" pitchFamily="34" charset="0"/>
              </a:rPr>
              <a:t>3) Где посмотреть афишу с актуальными событиями:</a:t>
            </a:r>
          </a:p>
          <a:p>
            <a:pPr marL="0" indent="0" algn="ctr">
              <a:buNone/>
            </a:pPr>
            <a:r>
              <a:rPr lang="en-US" sz="1800" dirty="0">
                <a:latin typeface="Arial Black" pitchFamily="34" charset="0"/>
                <a:hlinkClick r:id="rId4"/>
              </a:rPr>
              <a:t>https://</a:t>
            </a:r>
            <a:r>
              <a:rPr lang="en-US" sz="1800" dirty="0" smtClean="0">
                <a:latin typeface="Arial Black" pitchFamily="34" charset="0"/>
                <a:hlinkClick r:id="rId4"/>
              </a:rPr>
              <a:t>www.culture.ru/pushkinskaya-karta</a:t>
            </a:r>
            <a:endParaRPr lang="ru-RU" sz="1800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1800" dirty="0">
              <a:latin typeface="Arial Black" pitchFamily="34" charset="0"/>
            </a:endParaRPr>
          </a:p>
        </p:txBody>
      </p:sp>
      <p:pic>
        <p:nvPicPr>
          <p:cNvPr id="4" name="Picture 2" descr="Герб Кировской област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107585" cy="13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81CBFF3-828F-A64F-8818-43D1BDBF37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r="54092"/>
          <a:stretch/>
        </p:blipFill>
        <p:spPr>
          <a:xfrm>
            <a:off x="8408028" y="908720"/>
            <a:ext cx="735972" cy="204433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7784" y="3212976"/>
            <a:ext cx="1197638" cy="114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6623" y="4437112"/>
            <a:ext cx="1150019" cy="119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6623" y="5632385"/>
            <a:ext cx="1150019" cy="112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585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931224" cy="1393800"/>
          </a:xfrm>
        </p:spPr>
        <p:txBody>
          <a:bodyPr>
            <a:noAutofit/>
          </a:bodyPr>
          <a:lstStyle/>
          <a:p>
            <a:r>
              <a:rPr lang="ru-RU" sz="2500" dirty="0">
                <a:solidFill>
                  <a:srgbClr val="0070C0"/>
                </a:solidFill>
                <a:latin typeface="Arial Black" pitchFamily="34" charset="0"/>
                <a:ea typeface="Dela Gothic One" pitchFamily="2" charset="-128"/>
              </a:rPr>
              <a:t>Проведение информационных классных </a:t>
            </a:r>
            <a:r>
              <a:rPr lang="ru-RU" sz="2500" dirty="0" smtClean="0">
                <a:solidFill>
                  <a:srgbClr val="0070C0"/>
                </a:solidFill>
                <a:latin typeface="Arial Black" pitchFamily="34" charset="0"/>
                <a:ea typeface="Dela Gothic One" pitchFamily="2" charset="-128"/>
              </a:rPr>
              <a:t>часов в общеобразовательных учреждениях</a:t>
            </a:r>
            <a:endParaRPr lang="ru-RU" sz="2500" dirty="0">
              <a:solidFill>
                <a:srgbClr val="0070C0"/>
              </a:solidFill>
              <a:latin typeface="Arial Black" pitchFamily="34" charset="0"/>
              <a:ea typeface="Dela Gothic One" pitchFamily="2" charset="-128"/>
            </a:endParaRPr>
          </a:p>
        </p:txBody>
      </p:sp>
      <p:pic>
        <p:nvPicPr>
          <p:cNvPr id="4" name="Picture 2" descr="Герб Киров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107585" cy="13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463"/>
          <a:stretch/>
        </p:blipFill>
        <p:spPr bwMode="auto">
          <a:xfrm>
            <a:off x="24045" y="3179832"/>
            <a:ext cx="4907995" cy="354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1971" y="2852936"/>
            <a:ext cx="4232029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2024-02-27_14-24-4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2" y="1438351"/>
            <a:ext cx="8927308" cy="14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200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</TotalTime>
  <Words>134</Words>
  <Application>Microsoft Office PowerPoint</Application>
  <PresentationFormat>Экран (4:3)</PresentationFormat>
  <Paragraphs>22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О реализации программы  в регионе</vt:lpstr>
      <vt:lpstr>Проведение информационных классных часов в общеобразовательных учреждениях</vt:lpstr>
      <vt:lpstr>Проведение информационных классных часов в общеобразовательных учреждениях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Служащий</cp:lastModifiedBy>
  <cp:revision>82</cp:revision>
  <dcterms:created xsi:type="dcterms:W3CDTF">2022-08-18T12:15:12Z</dcterms:created>
  <dcterms:modified xsi:type="dcterms:W3CDTF">2025-08-25T13:56:20Z</dcterms:modified>
</cp:coreProperties>
</file>