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3" r:id="rId4"/>
    <p:sldId id="264" r:id="rId5"/>
    <p:sldId id="265" r:id="rId6"/>
    <p:sldId id="267" r:id="rId7"/>
    <p:sldId id="275" r:id="rId8"/>
    <p:sldId id="266" r:id="rId9"/>
    <p:sldId id="269" r:id="rId10"/>
    <p:sldId id="270" r:id="rId11"/>
    <p:sldId id="272" r:id="rId12"/>
    <p:sldId id="273" r:id="rId13"/>
    <p:sldId id="274" r:id="rId14"/>
    <p:sldId id="277" r:id="rId15"/>
    <p:sldId id="268" r:id="rId16"/>
    <p:sldId id="279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8F617-89CC-4D93-BB2D-70B2BBCE8D0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755BCA-42F1-4B4B-A186-0818ACF9A351}">
      <dgm:prSet phldrT="[Текст]"/>
      <dgm:spPr>
        <a:solidFill>
          <a:schemeClr val="bg1"/>
        </a:solidFill>
        <a:ln>
          <a:solidFill>
            <a:srgbClr val="333399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комплексная программа эволюционного развития</a:t>
          </a:r>
          <a:endParaRPr lang="ru-RU" dirty="0">
            <a:solidFill>
              <a:schemeClr val="tx1"/>
            </a:solidFill>
          </a:endParaRPr>
        </a:p>
      </dgm:t>
    </dgm:pt>
    <dgm:pt modelId="{A81BE0A1-7D8E-4FC0-BCA6-4972F691B36C}" type="parTrans" cxnId="{2E609007-D0B4-46C4-B7A7-133B7899D570}">
      <dgm:prSet/>
      <dgm:spPr/>
      <dgm:t>
        <a:bodyPr/>
        <a:lstStyle/>
        <a:p>
          <a:endParaRPr lang="ru-RU"/>
        </a:p>
      </dgm:t>
    </dgm:pt>
    <dgm:pt modelId="{5CCAAC68-178E-4A78-A675-CFBD226D0067}" type="sibTrans" cxnId="{2E609007-D0B4-46C4-B7A7-133B7899D570}">
      <dgm:prSet/>
      <dgm:spPr/>
      <dgm:t>
        <a:bodyPr/>
        <a:lstStyle/>
        <a:p>
          <a:endParaRPr lang="ru-RU"/>
        </a:p>
      </dgm:t>
    </dgm:pt>
    <dgm:pt modelId="{539543A9-9B74-4065-A039-DA07E4C7DAED}">
      <dgm:prSet phldrT="[Текст]"/>
      <dgm:spPr>
        <a:solidFill>
          <a:schemeClr val="bg1"/>
        </a:solidFill>
        <a:ln>
          <a:solidFill>
            <a:srgbClr val="333399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для воспитания патриотов России</a:t>
          </a:r>
          <a:endParaRPr lang="ru-RU" dirty="0">
            <a:solidFill>
              <a:schemeClr val="tx1"/>
            </a:solidFill>
          </a:endParaRPr>
        </a:p>
      </dgm:t>
    </dgm:pt>
    <dgm:pt modelId="{8D3CF5D0-9B71-4D8A-A923-09E1D9369F8C}" type="parTrans" cxnId="{7E6043F0-9A43-4FEF-9604-BC935F3957D8}">
      <dgm:prSet/>
      <dgm:spPr/>
      <dgm:t>
        <a:bodyPr/>
        <a:lstStyle/>
        <a:p>
          <a:endParaRPr lang="ru-RU"/>
        </a:p>
      </dgm:t>
    </dgm:pt>
    <dgm:pt modelId="{1238AAAB-9318-45C2-B4A2-3DABA807150C}" type="sibTrans" cxnId="{7E6043F0-9A43-4FEF-9604-BC935F3957D8}">
      <dgm:prSet/>
      <dgm:spPr/>
      <dgm:t>
        <a:bodyPr/>
        <a:lstStyle/>
        <a:p>
          <a:endParaRPr lang="ru-RU"/>
        </a:p>
      </dgm:t>
    </dgm:pt>
    <dgm:pt modelId="{1D8E31C7-7817-43B9-BF69-1D35B107A5FD}">
      <dgm:prSet phldrT="[Текст]"/>
      <dgm:spPr>
        <a:solidFill>
          <a:schemeClr val="bg1"/>
        </a:solidFill>
        <a:ln>
          <a:solidFill>
            <a:srgbClr val="333399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мирового лидерства страны</a:t>
          </a:r>
          <a:endParaRPr lang="ru-RU" dirty="0">
            <a:solidFill>
              <a:schemeClr val="tx1"/>
            </a:solidFill>
          </a:endParaRPr>
        </a:p>
      </dgm:t>
    </dgm:pt>
    <dgm:pt modelId="{A63C4CD8-97A7-4E3F-84BF-41F82230835D}" type="parTrans" cxnId="{569E5135-6A0E-42C4-86B0-89858522B9CC}">
      <dgm:prSet/>
      <dgm:spPr/>
      <dgm:t>
        <a:bodyPr/>
        <a:lstStyle/>
        <a:p>
          <a:endParaRPr lang="ru-RU"/>
        </a:p>
      </dgm:t>
    </dgm:pt>
    <dgm:pt modelId="{FF71507C-B8C2-4CCC-B1AA-41A452A9B79D}" type="sibTrans" cxnId="{569E5135-6A0E-42C4-86B0-89858522B9CC}">
      <dgm:prSet/>
      <dgm:spPr/>
      <dgm:t>
        <a:bodyPr/>
        <a:lstStyle/>
        <a:p>
          <a:endParaRPr lang="ru-RU"/>
        </a:p>
      </dgm:t>
    </dgm:pt>
    <dgm:pt modelId="{191ED7DF-1A48-4414-AE0D-41E69D14F3B1}">
      <dgm:prSet/>
      <dgm:spPr>
        <a:solidFill>
          <a:schemeClr val="bg1"/>
        </a:solidFill>
        <a:ln>
          <a:solidFill>
            <a:srgbClr val="333399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будущего с опорой на традиции</a:t>
          </a:r>
          <a:endParaRPr lang="ru-RU" dirty="0">
            <a:solidFill>
              <a:schemeClr val="tx1"/>
            </a:solidFill>
          </a:endParaRPr>
        </a:p>
      </dgm:t>
    </dgm:pt>
    <dgm:pt modelId="{F311119A-2487-4D26-B850-F9E8977CFD54}" type="parTrans" cxnId="{5B00F43B-A66C-4B42-9D0F-71AAD85F3B8A}">
      <dgm:prSet/>
      <dgm:spPr/>
      <dgm:t>
        <a:bodyPr/>
        <a:lstStyle/>
        <a:p>
          <a:endParaRPr lang="ru-RU"/>
        </a:p>
      </dgm:t>
    </dgm:pt>
    <dgm:pt modelId="{F45A4AD7-4EAA-4CD4-9C2E-5E09B362F8F5}" type="sibTrans" cxnId="{5B00F43B-A66C-4B42-9D0F-71AAD85F3B8A}">
      <dgm:prSet/>
      <dgm:spPr/>
      <dgm:t>
        <a:bodyPr/>
        <a:lstStyle/>
        <a:p>
          <a:endParaRPr lang="ru-RU"/>
        </a:p>
      </dgm:t>
    </dgm:pt>
    <dgm:pt modelId="{7E00A319-2EBC-4BD7-B62E-FEAC73E7CF21}" type="pres">
      <dgm:prSet presAssocID="{9748F617-89CC-4D93-BB2D-70B2BBCE8D01}" presName="Name0" presStyleCnt="0">
        <dgm:presLayoutVars>
          <dgm:chMax val="7"/>
          <dgm:chPref val="7"/>
          <dgm:dir/>
        </dgm:presLayoutVars>
      </dgm:prSet>
      <dgm:spPr/>
    </dgm:pt>
    <dgm:pt modelId="{360D6A23-1A30-432A-9937-CC2B373BF5CA}" type="pres">
      <dgm:prSet presAssocID="{9748F617-89CC-4D93-BB2D-70B2BBCE8D01}" presName="Name1" presStyleCnt="0"/>
      <dgm:spPr/>
    </dgm:pt>
    <dgm:pt modelId="{DE63113B-F95A-4AA5-9C30-88B7D25DFC43}" type="pres">
      <dgm:prSet presAssocID="{9748F617-89CC-4D93-BB2D-70B2BBCE8D01}" presName="cycle" presStyleCnt="0"/>
      <dgm:spPr/>
    </dgm:pt>
    <dgm:pt modelId="{7559AB11-7F6D-41BD-819E-2E37B5FF8DE6}" type="pres">
      <dgm:prSet presAssocID="{9748F617-89CC-4D93-BB2D-70B2BBCE8D01}" presName="srcNode" presStyleLbl="node1" presStyleIdx="0" presStyleCnt="4"/>
      <dgm:spPr/>
    </dgm:pt>
    <dgm:pt modelId="{3DE5451A-4AA0-4708-A184-4A0FBB1B45C3}" type="pres">
      <dgm:prSet presAssocID="{9748F617-89CC-4D93-BB2D-70B2BBCE8D01}" presName="conn" presStyleLbl="parChTrans1D2" presStyleIdx="0" presStyleCnt="1"/>
      <dgm:spPr/>
    </dgm:pt>
    <dgm:pt modelId="{A9946649-4EFB-463D-9B3D-48FABCAA6AF3}" type="pres">
      <dgm:prSet presAssocID="{9748F617-89CC-4D93-BB2D-70B2BBCE8D01}" presName="extraNode" presStyleLbl="node1" presStyleIdx="0" presStyleCnt="4"/>
      <dgm:spPr/>
    </dgm:pt>
    <dgm:pt modelId="{8BA702B4-8517-4392-A792-A824F0316D01}" type="pres">
      <dgm:prSet presAssocID="{9748F617-89CC-4D93-BB2D-70B2BBCE8D01}" presName="dstNode" presStyleLbl="node1" presStyleIdx="0" presStyleCnt="4"/>
      <dgm:spPr/>
    </dgm:pt>
    <dgm:pt modelId="{C9156605-63EC-429A-83F1-A8683C0FEA12}" type="pres">
      <dgm:prSet presAssocID="{96755BCA-42F1-4B4B-A186-0818ACF9A351}" presName="text_1" presStyleLbl="node1" presStyleIdx="0" presStyleCnt="4">
        <dgm:presLayoutVars>
          <dgm:bulletEnabled val="1"/>
        </dgm:presLayoutVars>
      </dgm:prSet>
      <dgm:spPr/>
    </dgm:pt>
    <dgm:pt modelId="{BF37EFED-A44B-4171-97A0-AC696B4E1928}" type="pres">
      <dgm:prSet presAssocID="{96755BCA-42F1-4B4B-A186-0818ACF9A351}" presName="accent_1" presStyleCnt="0"/>
      <dgm:spPr/>
    </dgm:pt>
    <dgm:pt modelId="{BA24DE44-69F1-4D7B-AA50-298EB10E942C}" type="pres">
      <dgm:prSet presAssocID="{96755BCA-42F1-4B4B-A186-0818ACF9A351}" presName="accentRepeatNode" presStyleLbl="solidFgAcc1" presStyleIdx="0" presStyleCnt="4"/>
      <dgm:spPr/>
    </dgm:pt>
    <dgm:pt modelId="{4C7B7DB7-2EDD-452D-A7C5-7F6D753C66CB}" type="pres">
      <dgm:prSet presAssocID="{539543A9-9B74-4065-A039-DA07E4C7DAED}" presName="text_2" presStyleLbl="node1" presStyleIdx="1" presStyleCnt="4">
        <dgm:presLayoutVars>
          <dgm:bulletEnabled val="1"/>
        </dgm:presLayoutVars>
      </dgm:prSet>
      <dgm:spPr/>
    </dgm:pt>
    <dgm:pt modelId="{E60E421A-3BC8-4406-94B1-69265C2D81AE}" type="pres">
      <dgm:prSet presAssocID="{539543A9-9B74-4065-A039-DA07E4C7DAED}" presName="accent_2" presStyleCnt="0"/>
      <dgm:spPr/>
    </dgm:pt>
    <dgm:pt modelId="{B0489CA4-4C4B-4C61-9939-F323B8B57663}" type="pres">
      <dgm:prSet presAssocID="{539543A9-9B74-4065-A039-DA07E4C7DAED}" presName="accentRepeatNode" presStyleLbl="solidFgAcc1" presStyleIdx="1" presStyleCnt="4"/>
      <dgm:spPr/>
    </dgm:pt>
    <dgm:pt modelId="{02E5E7AA-CCEE-43B5-8B26-48D4391932A7}" type="pres">
      <dgm:prSet presAssocID="{191ED7DF-1A48-4414-AE0D-41E69D14F3B1}" presName="text_3" presStyleLbl="node1" presStyleIdx="2" presStyleCnt="4">
        <dgm:presLayoutVars>
          <dgm:bulletEnabled val="1"/>
        </dgm:presLayoutVars>
      </dgm:prSet>
      <dgm:spPr/>
    </dgm:pt>
    <dgm:pt modelId="{22FA8306-31FA-421E-AF1D-5CDBB109EE49}" type="pres">
      <dgm:prSet presAssocID="{191ED7DF-1A48-4414-AE0D-41E69D14F3B1}" presName="accent_3" presStyleCnt="0"/>
      <dgm:spPr/>
    </dgm:pt>
    <dgm:pt modelId="{841C3DC5-3ED9-4913-9ACA-4E1DC10EA929}" type="pres">
      <dgm:prSet presAssocID="{191ED7DF-1A48-4414-AE0D-41E69D14F3B1}" presName="accentRepeatNode" presStyleLbl="solidFgAcc1" presStyleIdx="2" presStyleCnt="4"/>
      <dgm:spPr/>
    </dgm:pt>
    <dgm:pt modelId="{2E889793-EB1A-4B21-8C01-ADB37FE64390}" type="pres">
      <dgm:prSet presAssocID="{1D8E31C7-7817-43B9-BF69-1D35B107A5FD}" presName="text_4" presStyleLbl="node1" presStyleIdx="3" presStyleCnt="4">
        <dgm:presLayoutVars>
          <dgm:bulletEnabled val="1"/>
        </dgm:presLayoutVars>
      </dgm:prSet>
      <dgm:spPr/>
    </dgm:pt>
    <dgm:pt modelId="{86C10E88-80A3-47B3-9626-CA2D6C97C6AB}" type="pres">
      <dgm:prSet presAssocID="{1D8E31C7-7817-43B9-BF69-1D35B107A5FD}" presName="accent_4" presStyleCnt="0"/>
      <dgm:spPr/>
    </dgm:pt>
    <dgm:pt modelId="{34589656-36B8-4A29-A6E4-73D9DBD0AB12}" type="pres">
      <dgm:prSet presAssocID="{1D8E31C7-7817-43B9-BF69-1D35B107A5FD}" presName="accentRepeatNode" presStyleLbl="solidFgAcc1" presStyleIdx="3" presStyleCnt="4"/>
      <dgm:spPr/>
    </dgm:pt>
  </dgm:ptLst>
  <dgm:cxnLst>
    <dgm:cxn modelId="{2E609007-D0B4-46C4-B7A7-133B7899D570}" srcId="{9748F617-89CC-4D93-BB2D-70B2BBCE8D01}" destId="{96755BCA-42F1-4B4B-A186-0818ACF9A351}" srcOrd="0" destOrd="0" parTransId="{A81BE0A1-7D8E-4FC0-BCA6-4972F691B36C}" sibTransId="{5CCAAC68-178E-4A78-A675-CFBD226D0067}"/>
    <dgm:cxn modelId="{CA6FB92F-0538-43A3-96B9-341464785357}" type="presOf" srcId="{96755BCA-42F1-4B4B-A186-0818ACF9A351}" destId="{C9156605-63EC-429A-83F1-A8683C0FEA12}" srcOrd="0" destOrd="0" presId="urn:microsoft.com/office/officeart/2008/layout/VerticalCurvedList"/>
    <dgm:cxn modelId="{569E5135-6A0E-42C4-86B0-89858522B9CC}" srcId="{9748F617-89CC-4D93-BB2D-70B2BBCE8D01}" destId="{1D8E31C7-7817-43B9-BF69-1D35B107A5FD}" srcOrd="3" destOrd="0" parTransId="{A63C4CD8-97A7-4E3F-84BF-41F82230835D}" sibTransId="{FF71507C-B8C2-4CCC-B1AA-41A452A9B79D}"/>
    <dgm:cxn modelId="{5B00F43B-A66C-4B42-9D0F-71AAD85F3B8A}" srcId="{9748F617-89CC-4D93-BB2D-70B2BBCE8D01}" destId="{191ED7DF-1A48-4414-AE0D-41E69D14F3B1}" srcOrd="2" destOrd="0" parTransId="{F311119A-2487-4D26-B850-F9E8977CFD54}" sibTransId="{F45A4AD7-4EAA-4CD4-9C2E-5E09B362F8F5}"/>
    <dgm:cxn modelId="{41C38548-4F12-48FA-9EC3-8BD80CC778F6}" type="presOf" srcId="{1D8E31C7-7817-43B9-BF69-1D35B107A5FD}" destId="{2E889793-EB1A-4B21-8C01-ADB37FE64390}" srcOrd="0" destOrd="0" presId="urn:microsoft.com/office/officeart/2008/layout/VerticalCurvedList"/>
    <dgm:cxn modelId="{14CF8658-744E-4519-A0BD-C3A366625D32}" type="presOf" srcId="{5CCAAC68-178E-4A78-A675-CFBD226D0067}" destId="{3DE5451A-4AA0-4708-A184-4A0FBB1B45C3}" srcOrd="0" destOrd="0" presId="urn:microsoft.com/office/officeart/2008/layout/VerticalCurvedList"/>
    <dgm:cxn modelId="{997088BE-70FD-4039-8B21-A3782AA9A854}" type="presOf" srcId="{191ED7DF-1A48-4414-AE0D-41E69D14F3B1}" destId="{02E5E7AA-CCEE-43B5-8B26-48D4391932A7}" srcOrd="0" destOrd="0" presId="urn:microsoft.com/office/officeart/2008/layout/VerticalCurvedList"/>
    <dgm:cxn modelId="{CC47B9CF-583B-4E0B-BEE2-165AC72F4C39}" type="presOf" srcId="{9748F617-89CC-4D93-BB2D-70B2BBCE8D01}" destId="{7E00A319-2EBC-4BD7-B62E-FEAC73E7CF21}" srcOrd="0" destOrd="0" presId="urn:microsoft.com/office/officeart/2008/layout/VerticalCurvedList"/>
    <dgm:cxn modelId="{4C5ED6E0-35B0-4566-AC2F-C8B2DAE1DE23}" type="presOf" srcId="{539543A9-9B74-4065-A039-DA07E4C7DAED}" destId="{4C7B7DB7-2EDD-452D-A7C5-7F6D753C66CB}" srcOrd="0" destOrd="0" presId="urn:microsoft.com/office/officeart/2008/layout/VerticalCurvedList"/>
    <dgm:cxn modelId="{7E6043F0-9A43-4FEF-9604-BC935F3957D8}" srcId="{9748F617-89CC-4D93-BB2D-70B2BBCE8D01}" destId="{539543A9-9B74-4065-A039-DA07E4C7DAED}" srcOrd="1" destOrd="0" parTransId="{8D3CF5D0-9B71-4D8A-A923-09E1D9369F8C}" sibTransId="{1238AAAB-9318-45C2-B4A2-3DABA807150C}"/>
    <dgm:cxn modelId="{99D90D35-29A0-4BFB-8090-835F216EF22E}" type="presParOf" srcId="{7E00A319-2EBC-4BD7-B62E-FEAC73E7CF21}" destId="{360D6A23-1A30-432A-9937-CC2B373BF5CA}" srcOrd="0" destOrd="0" presId="urn:microsoft.com/office/officeart/2008/layout/VerticalCurvedList"/>
    <dgm:cxn modelId="{B4CD3E2D-7132-46FC-A90B-1F8F09632496}" type="presParOf" srcId="{360D6A23-1A30-432A-9937-CC2B373BF5CA}" destId="{DE63113B-F95A-4AA5-9C30-88B7D25DFC43}" srcOrd="0" destOrd="0" presId="urn:microsoft.com/office/officeart/2008/layout/VerticalCurvedList"/>
    <dgm:cxn modelId="{6140FAA2-B465-4418-99D5-0309E9D01B0C}" type="presParOf" srcId="{DE63113B-F95A-4AA5-9C30-88B7D25DFC43}" destId="{7559AB11-7F6D-41BD-819E-2E37B5FF8DE6}" srcOrd="0" destOrd="0" presId="urn:microsoft.com/office/officeart/2008/layout/VerticalCurvedList"/>
    <dgm:cxn modelId="{A30F5B22-423F-4963-ACD5-9CE884A7B92E}" type="presParOf" srcId="{DE63113B-F95A-4AA5-9C30-88B7D25DFC43}" destId="{3DE5451A-4AA0-4708-A184-4A0FBB1B45C3}" srcOrd="1" destOrd="0" presId="urn:microsoft.com/office/officeart/2008/layout/VerticalCurvedList"/>
    <dgm:cxn modelId="{61855663-17B2-49D4-9C19-5DAF10725FDF}" type="presParOf" srcId="{DE63113B-F95A-4AA5-9C30-88B7D25DFC43}" destId="{A9946649-4EFB-463D-9B3D-48FABCAA6AF3}" srcOrd="2" destOrd="0" presId="urn:microsoft.com/office/officeart/2008/layout/VerticalCurvedList"/>
    <dgm:cxn modelId="{4AB17F1D-4428-4198-A4E3-9D69EBD4FB67}" type="presParOf" srcId="{DE63113B-F95A-4AA5-9C30-88B7D25DFC43}" destId="{8BA702B4-8517-4392-A792-A824F0316D01}" srcOrd="3" destOrd="0" presId="urn:microsoft.com/office/officeart/2008/layout/VerticalCurvedList"/>
    <dgm:cxn modelId="{58B289C8-A8A4-4C70-ACD2-6B4FE65E879B}" type="presParOf" srcId="{360D6A23-1A30-432A-9937-CC2B373BF5CA}" destId="{C9156605-63EC-429A-83F1-A8683C0FEA12}" srcOrd="1" destOrd="0" presId="urn:microsoft.com/office/officeart/2008/layout/VerticalCurvedList"/>
    <dgm:cxn modelId="{6A88AC57-F495-42C4-A8E9-905D80322D32}" type="presParOf" srcId="{360D6A23-1A30-432A-9937-CC2B373BF5CA}" destId="{BF37EFED-A44B-4171-97A0-AC696B4E1928}" srcOrd="2" destOrd="0" presId="urn:microsoft.com/office/officeart/2008/layout/VerticalCurvedList"/>
    <dgm:cxn modelId="{A2ACC21F-955D-4F3D-B676-4BB84F7C75DD}" type="presParOf" srcId="{BF37EFED-A44B-4171-97A0-AC696B4E1928}" destId="{BA24DE44-69F1-4D7B-AA50-298EB10E942C}" srcOrd="0" destOrd="0" presId="urn:microsoft.com/office/officeart/2008/layout/VerticalCurvedList"/>
    <dgm:cxn modelId="{005F0423-3ACB-4A87-992E-945426DD4480}" type="presParOf" srcId="{360D6A23-1A30-432A-9937-CC2B373BF5CA}" destId="{4C7B7DB7-2EDD-452D-A7C5-7F6D753C66CB}" srcOrd="3" destOrd="0" presId="urn:microsoft.com/office/officeart/2008/layout/VerticalCurvedList"/>
    <dgm:cxn modelId="{08DC9204-63B2-4025-A940-523E936D0862}" type="presParOf" srcId="{360D6A23-1A30-432A-9937-CC2B373BF5CA}" destId="{E60E421A-3BC8-4406-94B1-69265C2D81AE}" srcOrd="4" destOrd="0" presId="urn:microsoft.com/office/officeart/2008/layout/VerticalCurvedList"/>
    <dgm:cxn modelId="{FE439575-99C0-4D83-97A6-E3587AB9A642}" type="presParOf" srcId="{E60E421A-3BC8-4406-94B1-69265C2D81AE}" destId="{B0489CA4-4C4B-4C61-9939-F323B8B57663}" srcOrd="0" destOrd="0" presId="urn:microsoft.com/office/officeart/2008/layout/VerticalCurvedList"/>
    <dgm:cxn modelId="{05E0CCF3-5AC9-4019-8D57-C7C63CB4AFDC}" type="presParOf" srcId="{360D6A23-1A30-432A-9937-CC2B373BF5CA}" destId="{02E5E7AA-CCEE-43B5-8B26-48D4391932A7}" srcOrd="5" destOrd="0" presId="urn:microsoft.com/office/officeart/2008/layout/VerticalCurvedList"/>
    <dgm:cxn modelId="{97A3C6EB-3AA4-4200-95F1-A3C3E395F59B}" type="presParOf" srcId="{360D6A23-1A30-432A-9937-CC2B373BF5CA}" destId="{22FA8306-31FA-421E-AF1D-5CDBB109EE49}" srcOrd="6" destOrd="0" presId="urn:microsoft.com/office/officeart/2008/layout/VerticalCurvedList"/>
    <dgm:cxn modelId="{481DB377-B363-4E26-926D-993B80424EC8}" type="presParOf" srcId="{22FA8306-31FA-421E-AF1D-5CDBB109EE49}" destId="{841C3DC5-3ED9-4913-9ACA-4E1DC10EA929}" srcOrd="0" destOrd="0" presId="urn:microsoft.com/office/officeart/2008/layout/VerticalCurvedList"/>
    <dgm:cxn modelId="{4402D2D0-C02C-4ACB-9A25-9F1B2A6BD24F}" type="presParOf" srcId="{360D6A23-1A30-432A-9937-CC2B373BF5CA}" destId="{2E889793-EB1A-4B21-8C01-ADB37FE64390}" srcOrd="7" destOrd="0" presId="urn:microsoft.com/office/officeart/2008/layout/VerticalCurvedList"/>
    <dgm:cxn modelId="{618CCD89-EBCE-4750-A0AD-3582A48D7B2D}" type="presParOf" srcId="{360D6A23-1A30-432A-9937-CC2B373BF5CA}" destId="{86C10E88-80A3-47B3-9626-CA2D6C97C6AB}" srcOrd="8" destOrd="0" presId="urn:microsoft.com/office/officeart/2008/layout/VerticalCurvedList"/>
    <dgm:cxn modelId="{A9A1F0E2-86F0-4878-933F-C9B76C6D0436}" type="presParOf" srcId="{86C10E88-80A3-47B3-9626-CA2D6C97C6AB}" destId="{34589656-36B8-4A29-A6E4-73D9DBD0AB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5451A-4AA0-4708-A184-4A0FBB1B45C3}">
      <dsp:nvSpPr>
        <dsp:cNvPr id="0" name=""/>
        <dsp:cNvSpPr/>
      </dsp:nvSpPr>
      <dsp:spPr>
        <a:xfrm>
          <a:off x="-5196047" y="-795884"/>
          <a:ext cx="6187606" cy="6187606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56605-63EC-429A-83F1-A8683C0FEA12}">
      <dsp:nvSpPr>
        <dsp:cNvPr id="0" name=""/>
        <dsp:cNvSpPr/>
      </dsp:nvSpPr>
      <dsp:spPr>
        <a:xfrm>
          <a:off x="519165" y="353328"/>
          <a:ext cx="8561247" cy="70702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33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комплексная программа эволюционного развития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519165" y="353328"/>
        <a:ext cx="8561247" cy="707023"/>
      </dsp:txXfrm>
    </dsp:sp>
    <dsp:sp modelId="{BA24DE44-69F1-4D7B-AA50-298EB10E942C}">
      <dsp:nvSpPr>
        <dsp:cNvPr id="0" name=""/>
        <dsp:cNvSpPr/>
      </dsp:nvSpPr>
      <dsp:spPr>
        <a:xfrm>
          <a:off x="77276" y="264950"/>
          <a:ext cx="883779" cy="8837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B7DB7-2EDD-452D-A7C5-7F6D753C66CB}">
      <dsp:nvSpPr>
        <dsp:cNvPr id="0" name=""/>
        <dsp:cNvSpPr/>
      </dsp:nvSpPr>
      <dsp:spPr>
        <a:xfrm>
          <a:off x="924518" y="1414047"/>
          <a:ext cx="8155894" cy="70702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33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для воспитания патриотов России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924518" y="1414047"/>
        <a:ext cx="8155894" cy="707023"/>
      </dsp:txXfrm>
    </dsp:sp>
    <dsp:sp modelId="{B0489CA4-4C4B-4C61-9939-F323B8B57663}">
      <dsp:nvSpPr>
        <dsp:cNvPr id="0" name=""/>
        <dsp:cNvSpPr/>
      </dsp:nvSpPr>
      <dsp:spPr>
        <a:xfrm>
          <a:off x="482628" y="1325669"/>
          <a:ext cx="883779" cy="8837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5E7AA-CCEE-43B5-8B26-48D4391932A7}">
      <dsp:nvSpPr>
        <dsp:cNvPr id="0" name=""/>
        <dsp:cNvSpPr/>
      </dsp:nvSpPr>
      <dsp:spPr>
        <a:xfrm>
          <a:off x="924518" y="2474766"/>
          <a:ext cx="8155894" cy="70702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33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будущего с опорой на традиции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924518" y="2474766"/>
        <a:ext cx="8155894" cy="707023"/>
      </dsp:txXfrm>
    </dsp:sp>
    <dsp:sp modelId="{841C3DC5-3ED9-4913-9ACA-4E1DC10EA929}">
      <dsp:nvSpPr>
        <dsp:cNvPr id="0" name=""/>
        <dsp:cNvSpPr/>
      </dsp:nvSpPr>
      <dsp:spPr>
        <a:xfrm>
          <a:off x="482628" y="2386388"/>
          <a:ext cx="883779" cy="8837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89793-EB1A-4B21-8C01-ADB37FE64390}">
      <dsp:nvSpPr>
        <dsp:cNvPr id="0" name=""/>
        <dsp:cNvSpPr/>
      </dsp:nvSpPr>
      <dsp:spPr>
        <a:xfrm>
          <a:off x="519165" y="3535486"/>
          <a:ext cx="8561247" cy="707023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33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мирового лидерства страны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519165" y="3535486"/>
        <a:ext cx="8561247" cy="707023"/>
      </dsp:txXfrm>
    </dsp:sp>
    <dsp:sp modelId="{34589656-36B8-4A29-A6E4-73D9DBD0AB12}">
      <dsp:nvSpPr>
        <dsp:cNvPr id="0" name=""/>
        <dsp:cNvSpPr/>
      </dsp:nvSpPr>
      <dsp:spPr>
        <a:xfrm>
          <a:off x="77276" y="3447108"/>
          <a:ext cx="883779" cy="8837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9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8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8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6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7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9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1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FBF80-BD56-49A7-9F5C-1B180A51E2F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860B-4928-4D19-934C-27DD72D78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7C15FB-CD3E-40C7-A1C1-0946A2052280}"/>
              </a:ext>
            </a:extLst>
          </p:cNvPr>
          <p:cNvSpPr/>
          <p:nvPr/>
        </p:nvSpPr>
        <p:spPr>
          <a:xfrm>
            <a:off x="0" y="0"/>
            <a:ext cx="68931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227342" y="1955411"/>
            <a:ext cx="689317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755C2-CD99-4044-BA36-D851DD9E6025}"/>
              </a:ext>
            </a:extLst>
          </p:cNvPr>
          <p:cNvSpPr txBox="1"/>
          <p:nvPr/>
        </p:nvSpPr>
        <p:spPr>
          <a:xfrm>
            <a:off x="1041010" y="126609"/>
            <a:ext cx="7610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реализация курса </a:t>
            </a:r>
          </a:p>
          <a:p>
            <a:pPr algn="ctr"/>
            <a:r>
              <a:rPr lang="ru-RU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нашего края»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CCA9706-3884-4AE9-9D57-B544CC2A7370}"/>
              </a:ext>
            </a:extLst>
          </p:cNvPr>
          <p:cNvGrpSpPr/>
          <p:nvPr/>
        </p:nvGrpSpPr>
        <p:grpSpPr>
          <a:xfrm>
            <a:off x="748417" y="2269373"/>
            <a:ext cx="2948559" cy="2994501"/>
            <a:chOff x="917229" y="2410050"/>
            <a:chExt cx="2948559" cy="2994501"/>
          </a:xfrm>
        </p:grpSpPr>
        <p:sp>
          <p:nvSpPr>
            <p:cNvPr id="13" name="图形">
              <a:extLst>
                <a:ext uri="{FF2B5EF4-FFF2-40B4-BE49-F238E27FC236}">
                  <a16:creationId xmlns:a16="http://schemas.microsoft.com/office/drawing/2014/main" id="{948DD3D0-2CEA-4233-B1EB-AE7C95F1E553}"/>
                </a:ext>
              </a:extLst>
            </p:cNvPr>
            <p:cNvSpPr/>
            <p:nvPr/>
          </p:nvSpPr>
          <p:spPr bwMode="auto">
            <a:xfrm rot="14699999">
              <a:off x="894258" y="2433021"/>
              <a:ext cx="2994501" cy="294855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7800000" sx="116000" sy="116000" algn="t" rotWithShape="0">
                <a:srgbClr val="C086D5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字魂创中黑"/>
                <a:ea typeface="字魂创中黑"/>
                <a:cs typeface="字魂创中黑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84EC2ABD-E47F-45BB-BFDA-73F18BE3D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69" b="29509"/>
            <a:stretch/>
          </p:blipFill>
          <p:spPr bwMode="auto">
            <a:xfrm>
              <a:off x="1083213" y="2640493"/>
              <a:ext cx="2560319" cy="2458493"/>
            </a:xfrm>
            <a:prstGeom prst="flowChartConnector">
              <a:avLst/>
            </a:prstGeom>
          </p:spPr>
        </p:pic>
      </p:grpSp>
      <p:sp>
        <p:nvSpPr>
          <p:cNvPr id="15" name="图形">
            <a:extLst>
              <a:ext uri="{FF2B5EF4-FFF2-40B4-BE49-F238E27FC236}">
                <a16:creationId xmlns:a16="http://schemas.microsoft.com/office/drawing/2014/main" id="{4AA105A1-D8E5-45E7-8B2B-91CD067102F0}"/>
              </a:ext>
            </a:extLst>
          </p:cNvPr>
          <p:cNvSpPr txBox="1"/>
          <p:nvPr/>
        </p:nvSpPr>
        <p:spPr bwMode="auto">
          <a:xfrm>
            <a:off x="3815666" y="2014806"/>
            <a:ext cx="5173345" cy="110617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>
              <a:defRPr/>
            </a:pPr>
            <a:r>
              <a:rPr lang="ru-RU" sz="4000" b="1" spc="-150" dirty="0">
                <a:solidFill>
                  <a:srgbClr val="333399"/>
                </a:solidFill>
                <a:latin typeface="Times New Roman" panose="02020603050405020304" pitchFamily="18" charset="0"/>
                <a:ea typeface="思源黑体 CN Medium"/>
                <a:cs typeface="Times New Roman" panose="02020603050405020304" pitchFamily="18" charset="0"/>
              </a:rPr>
              <a:t>ВНЕДРЯЕМ, ПРИМЕНЯЕМ, РАЗВИВАЕМ</a:t>
            </a:r>
          </a:p>
        </p:txBody>
      </p:sp>
      <p:sp>
        <p:nvSpPr>
          <p:cNvPr id="16" name="图形">
            <a:extLst>
              <a:ext uri="{FF2B5EF4-FFF2-40B4-BE49-F238E27FC236}">
                <a16:creationId xmlns:a16="http://schemas.microsoft.com/office/drawing/2014/main" id="{1863B870-FDA9-4C0A-94CD-58DEABD78574}"/>
              </a:ext>
            </a:extLst>
          </p:cNvPr>
          <p:cNvSpPr txBox="1"/>
          <p:nvPr/>
        </p:nvSpPr>
        <p:spPr bwMode="auto">
          <a:xfrm>
            <a:off x="3841164" y="3498020"/>
            <a:ext cx="5401310" cy="65532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/>
                <a:cs typeface="Times New Roman" panose="02020603050405020304" pitchFamily="18" charset="0"/>
              </a:rPr>
              <a:t>Боровская Олеся Васильевна</a:t>
            </a:r>
          </a:p>
        </p:txBody>
      </p:sp>
      <p:sp>
        <p:nvSpPr>
          <p:cNvPr id="17" name="图形">
            <a:extLst>
              <a:ext uri="{FF2B5EF4-FFF2-40B4-BE49-F238E27FC236}">
                <a16:creationId xmlns:a16="http://schemas.microsoft.com/office/drawing/2014/main" id="{46BF8598-5A06-4E63-A82D-530145C95CD3}"/>
              </a:ext>
            </a:extLst>
          </p:cNvPr>
          <p:cNvSpPr txBox="1"/>
          <p:nvPr/>
        </p:nvSpPr>
        <p:spPr bwMode="auto">
          <a:xfrm>
            <a:off x="4084320" y="4519100"/>
            <a:ext cx="5200357" cy="1795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defRPr/>
            </a:pPr>
            <a:r>
              <a:rPr lang="ru-RU" sz="2000" b="1" dirty="0">
                <a:solidFill>
                  <a:srgbClr val="333399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Должность:</a:t>
            </a:r>
            <a:r>
              <a:rPr lang="ru-RU" sz="2000" dirty="0">
                <a:solidFill>
                  <a:srgbClr val="333399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советник директора по воспитанию, учитель истории, член ВЭПС</a:t>
            </a:r>
            <a:endParaRPr lang="ru-RU" sz="2400" dirty="0"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333399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Организация: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МБОУ Гимназия № 46 г. Кирова</a:t>
            </a:r>
            <a:endParaRPr lang="en-US" sz="2000" dirty="0"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4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курса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E31EA-9203-4FB8-8E96-2776CB11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7149734" y="4318782"/>
            <a:ext cx="1994266" cy="253921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9C44B8-E58B-4D31-98E2-74AEC9819025}"/>
              </a:ext>
            </a:extLst>
          </p:cNvPr>
          <p:cNvSpPr/>
          <p:nvPr/>
        </p:nvSpPr>
        <p:spPr>
          <a:xfrm>
            <a:off x="5725550" y="2363372"/>
            <a:ext cx="2912013" cy="393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(34 часа)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050F9-ABD1-4279-BB2C-A2115D307E38}"/>
              </a:ext>
            </a:extLst>
          </p:cNvPr>
          <p:cNvSpPr txBox="1"/>
          <p:nvPr/>
        </p:nvSpPr>
        <p:spPr>
          <a:xfrm>
            <a:off x="0" y="2771336"/>
            <a:ext cx="867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ru-RU" sz="24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нашего края в древности (до образования российского государства или до вхождения края в его состав).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EA4B1BE-C2E1-4540-B3E3-A4F17F287655}"/>
              </a:ext>
            </a:extLst>
          </p:cNvPr>
          <p:cNvCxnSpPr>
            <a:cxnSpLocks/>
          </p:cNvCxnSpPr>
          <p:nvPr/>
        </p:nvCxnSpPr>
        <p:spPr>
          <a:xfrm>
            <a:off x="0" y="2236763"/>
            <a:ext cx="5627077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CE68AA-5A7C-4030-ABC3-34806BED90E6}"/>
              </a:ext>
            </a:extLst>
          </p:cNvPr>
          <p:cNvSpPr txBox="1"/>
          <p:nvPr/>
        </p:nvSpPr>
        <p:spPr>
          <a:xfrm>
            <a:off x="225084" y="970670"/>
            <a:ext cx="859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курса «История нашего края» охватывает историю субъекта Российской Федерации в соответствии с принятой периодизацией исторического процесса:</a:t>
            </a:r>
          </a:p>
          <a:p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7761A7A-0170-4550-8ABC-764D71C82D6F}"/>
              </a:ext>
            </a:extLst>
          </p:cNvPr>
          <p:cNvSpPr/>
          <p:nvPr/>
        </p:nvSpPr>
        <p:spPr>
          <a:xfrm>
            <a:off x="5188633" y="3781866"/>
            <a:ext cx="2912013" cy="393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(17 часов)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844CB-8EE6-44FF-BDD8-B9AE1C72389F}"/>
              </a:ext>
            </a:extLst>
          </p:cNvPr>
          <p:cNvSpPr txBox="1"/>
          <p:nvPr/>
        </p:nvSpPr>
        <p:spPr>
          <a:xfrm>
            <a:off x="0" y="4203896"/>
            <a:ext cx="700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нашего края в истории России в Средние века и Новое время (до начала XX в.).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085C0B0-FA11-4ACE-9390-F463D381BD9F}"/>
              </a:ext>
            </a:extLst>
          </p:cNvPr>
          <p:cNvSpPr/>
          <p:nvPr/>
        </p:nvSpPr>
        <p:spPr>
          <a:xfrm>
            <a:off x="4173415" y="5228494"/>
            <a:ext cx="2912013" cy="393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(17 часов)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E70B7-5579-4899-814E-2BF51A2DCD1E}"/>
              </a:ext>
            </a:extLst>
          </p:cNvPr>
          <p:cNvSpPr txBox="1"/>
          <p:nvPr/>
        </p:nvSpPr>
        <p:spPr>
          <a:xfrm>
            <a:off x="0" y="5678660"/>
            <a:ext cx="700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333399"/>
              </a:buClr>
              <a:buFont typeface="Wingdings" panose="05000000000000000000" pitchFamily="2" charset="2"/>
              <a:buChar char="v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нашего края в Новейшее время (начало XX в. – настоящее время).</a:t>
            </a:r>
          </a:p>
          <a:p>
            <a:pPr marL="342900" indent="-342900" algn="just">
              <a:buClr>
                <a:srgbClr val="333399"/>
              </a:buClr>
              <a:buFont typeface="Wingdings" panose="05000000000000000000" pitchFamily="2" charset="2"/>
              <a:buChar char="v"/>
            </a:pPr>
            <a:endParaRPr lang="ru-RU" sz="2400" b="0" i="0" dirty="0">
              <a:solidFill>
                <a:srgbClr val="3434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1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-154745" y="0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курса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9C44B8-E58B-4D31-98E2-74AEC9819025}"/>
              </a:ext>
            </a:extLst>
          </p:cNvPr>
          <p:cNvSpPr/>
          <p:nvPr/>
        </p:nvSpPr>
        <p:spPr>
          <a:xfrm>
            <a:off x="6091310" y="309488"/>
            <a:ext cx="2912013" cy="393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(34 часа)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350312D-B0C0-4420-A934-E466B7E60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94736"/>
              </p:ext>
            </p:extLst>
          </p:nvPr>
        </p:nvGraphicFramePr>
        <p:xfrm>
          <a:off x="144929" y="953428"/>
          <a:ext cx="4131650" cy="5547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857">
                  <a:extLst>
                    <a:ext uri="{9D8B030D-6E8A-4147-A177-3AD203B41FA5}">
                      <a16:colId xmlns:a16="http://schemas.microsoft.com/office/drawing/2014/main" val="44447307"/>
                    </a:ext>
                  </a:extLst>
                </a:gridCol>
                <a:gridCol w="3692793">
                  <a:extLst>
                    <a:ext uri="{9D8B030D-6E8A-4147-A177-3AD203B41FA5}">
                      <a16:colId xmlns:a16="http://schemas.microsoft.com/office/drawing/2014/main" val="195344922"/>
                    </a:ext>
                  </a:extLst>
                </a:gridCol>
              </a:tblGrid>
              <a:tr h="2704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 УТП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8770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краеведение.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5146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источников изучения родного края.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243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Краеведческая литература.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86428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работы в музее, архиве, фиксирования воспоминаний.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53887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 большая и малая родина, область.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1919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край как часть региона и страны.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59137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75-76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 положение Вятского края.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37313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земли Вятской.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2429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Символы государственности.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948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Повторение.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2503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первых людей на Вятской земле.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100718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Следы жизни древних людей.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25035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Коренное население Вятки.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8015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Жизнь и быт.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0015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Заселение русскими поселенцами территории Вятского края.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006417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Расселение, занятия населения.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61" marR="39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39688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16554-62F3-4CE5-B682-3F4D5CA70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995" y="1223182"/>
            <a:ext cx="3987130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-154745" y="0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курса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9C44B8-E58B-4D31-98E2-74AEC9819025}"/>
              </a:ext>
            </a:extLst>
          </p:cNvPr>
          <p:cNvSpPr/>
          <p:nvPr/>
        </p:nvSpPr>
        <p:spPr>
          <a:xfrm>
            <a:off x="6091310" y="309488"/>
            <a:ext cx="2912013" cy="393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(17 часов)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E3B9279-B525-4B99-BBD8-F5F4B8F43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20091"/>
              </p:ext>
            </p:extLst>
          </p:nvPr>
        </p:nvGraphicFramePr>
        <p:xfrm>
          <a:off x="831605" y="1146724"/>
          <a:ext cx="7426130" cy="4902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026">
                  <a:extLst>
                    <a:ext uri="{9D8B030D-6E8A-4147-A177-3AD203B41FA5}">
                      <a16:colId xmlns:a16="http://schemas.microsoft.com/office/drawing/2014/main" val="3220559434"/>
                    </a:ext>
                  </a:extLst>
                </a:gridCol>
                <a:gridCol w="6201104">
                  <a:extLst>
                    <a:ext uri="{9D8B030D-6E8A-4147-A177-3AD203B41FA5}">
                      <a16:colId xmlns:a16="http://schemas.microsoft.com/office/drawing/2014/main" val="2528695114"/>
                    </a:ext>
                  </a:extLst>
                </a:gridCol>
              </a:tblGrid>
              <a:tr h="3091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урока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 УТП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81256"/>
                  </a:ext>
                </a:extLst>
              </a:tr>
              <a:tr h="61835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вехи истории Вятского края в истории России в Средние века и Новое время (до начала XX в.).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233824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87-88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Вхождение Вятского края в состав российского государства.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4223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89-90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Вятский край в Смутное время.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0910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Вятский край в эпоху Петровских преобразований.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835251"/>
                  </a:ext>
                </a:extLst>
              </a:tr>
              <a:tr h="61835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92-93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Вятский край в век Екатерины Великой. Образование Вятской губернии.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23042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94-95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Вятский край в Отечественной войне 1812 года.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05695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Вятский край в эпоху преобразований Александра II.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31990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Вятского края в конце XIX – начале XX вв.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950980"/>
                  </a:ext>
                </a:extLst>
              </a:tr>
              <a:tr h="7108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Вятчане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политической, экономической, военно-исторической, образовательной и культурной жизни России.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33745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99-100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Вятского края в Средние века и Новое время.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550802"/>
                  </a:ext>
                </a:extLst>
              </a:tr>
              <a:tr h="309179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101-102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повторение. Защита проектов.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0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13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-154745" y="0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курса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9C44B8-E58B-4D31-98E2-74AEC9819025}"/>
              </a:ext>
            </a:extLst>
          </p:cNvPr>
          <p:cNvSpPr/>
          <p:nvPr/>
        </p:nvSpPr>
        <p:spPr>
          <a:xfrm>
            <a:off x="6091310" y="309488"/>
            <a:ext cx="2912013" cy="393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(17 часов)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AF2F52F-CD3A-430D-BC17-B8C9A92A3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96061"/>
              </p:ext>
            </p:extLst>
          </p:nvPr>
        </p:nvGraphicFramePr>
        <p:xfrm>
          <a:off x="773723" y="916952"/>
          <a:ext cx="7484011" cy="5839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797">
                  <a:extLst>
                    <a:ext uri="{9D8B030D-6E8A-4147-A177-3AD203B41FA5}">
                      <a16:colId xmlns:a16="http://schemas.microsoft.com/office/drawing/2014/main" val="1222024887"/>
                    </a:ext>
                  </a:extLst>
                </a:gridCol>
                <a:gridCol w="6599214">
                  <a:extLst>
                    <a:ext uri="{9D8B030D-6E8A-4147-A177-3AD203B41FA5}">
                      <a16:colId xmlns:a16="http://schemas.microsoft.com/office/drawing/2014/main" val="3249559460"/>
                    </a:ext>
                  </a:extLst>
                </a:gridCol>
              </a:tblGrid>
              <a:tr h="4144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урока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 УТП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9117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вехи истории Вятского края в Новейшее время (начало XX в. – настоящее время).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0127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Вятский край в годы Первой мировой и Гражданской войн.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6050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88-89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советской власти в Вятском крае.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89679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Вятский край в годы первых пятилеток. Образование Кировской области.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7921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91-92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 в годы Великой Отечественной войны.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99622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Послевоенное восстановление и развитие Кировской области.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8921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 в 1960-1970-е годы. Экономическое и культурное развитие.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63724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 в 1980-е годы. Кризисные проявления, влияние распада СССР на развитие региона.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4381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 в 1990-е годы.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99503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область в XXI в. Система государственного управления.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44952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 известные земляки.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97044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99-100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Кировской области в наши дни. Специальная военная операция: герои и подвиги.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9858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101-102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повторение. Защита проектов.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47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70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773723" y="112541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E31EA-9203-4FB8-8E96-2776CB11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6696222" y="3741343"/>
            <a:ext cx="2447778" cy="311665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06AD727-1170-4719-B16A-03BE715381C2}"/>
              </a:ext>
            </a:extLst>
          </p:cNvPr>
          <p:cNvSpPr/>
          <p:nvPr/>
        </p:nvSpPr>
        <p:spPr>
          <a:xfrm>
            <a:off x="5570806" y="984739"/>
            <a:ext cx="3348111" cy="6049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169E651-52D0-4F9D-82C9-A96716E32F04}"/>
              </a:ext>
            </a:extLst>
          </p:cNvPr>
          <p:cNvSpPr/>
          <p:nvPr/>
        </p:nvSpPr>
        <p:spPr>
          <a:xfrm>
            <a:off x="3826412" y="3064413"/>
            <a:ext cx="3613051" cy="621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разработке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E005D-392D-421B-981C-2E34F1192ACC}"/>
              </a:ext>
            </a:extLst>
          </p:cNvPr>
          <p:cNvSpPr txBox="1"/>
          <p:nvPr/>
        </p:nvSpPr>
        <p:spPr>
          <a:xfrm>
            <a:off x="309487" y="1645921"/>
            <a:ext cx="8243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курсов внеурочной деятельности «Культура Вятского края» 5-8 классы, «Край мой Вятский» 5-9 классы, «Литература Вятского края» 1-9 классы, «История Вятского края» 5-9 классы</a:t>
            </a:r>
            <a:endParaRPr lang="ru-RU" sz="220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8762975-735B-4FAF-AE38-0EEA81B989BA}"/>
              </a:ext>
            </a:extLst>
          </p:cNvPr>
          <p:cNvCxnSpPr>
            <a:cxnSpLocks/>
          </p:cNvCxnSpPr>
          <p:nvPr/>
        </p:nvCxnSpPr>
        <p:spPr>
          <a:xfrm>
            <a:off x="0" y="2855742"/>
            <a:ext cx="5627077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279A4A-8D6B-4054-B831-19CBC3D58EB9}"/>
              </a:ext>
            </a:extLst>
          </p:cNvPr>
          <p:cNvSpPr txBox="1"/>
          <p:nvPr/>
        </p:nvSpPr>
        <p:spPr>
          <a:xfrm>
            <a:off x="208669" y="3767798"/>
            <a:ext cx="629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Учебное пособие по курсу «История нашего края» для 5,6,7 классов</a:t>
            </a:r>
            <a:endParaRPr lang="ru-RU" sz="22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352B76E-2E73-4C65-BE50-AA6FC077C307}"/>
              </a:ext>
            </a:extLst>
          </p:cNvPr>
          <p:cNvCxnSpPr>
            <a:cxnSpLocks/>
          </p:cNvCxnSpPr>
          <p:nvPr/>
        </p:nvCxnSpPr>
        <p:spPr>
          <a:xfrm>
            <a:off x="0" y="4639995"/>
            <a:ext cx="5627077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A9FBC46-722E-4669-8018-B6722D3FAD49}"/>
              </a:ext>
            </a:extLst>
          </p:cNvPr>
          <p:cNvSpPr/>
          <p:nvPr/>
        </p:nvSpPr>
        <p:spPr>
          <a:xfrm>
            <a:off x="2897946" y="4792394"/>
            <a:ext cx="3779518" cy="621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обмен опытом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C0613D-A37C-4C62-B1D7-B13AE8CC0B86}"/>
              </a:ext>
            </a:extLst>
          </p:cNvPr>
          <p:cNvSpPr txBox="1"/>
          <p:nvPr/>
        </p:nvSpPr>
        <p:spPr>
          <a:xfrm>
            <a:off x="220392" y="5650525"/>
            <a:ext cx="629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Рабочие листы по курсу для обучающихся 5 класса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3120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BF67D1-41E6-456D-833D-BFB62AB85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4" t="23252" r="21847" b="16001"/>
          <a:stretch/>
        </p:blipFill>
        <p:spPr>
          <a:xfrm>
            <a:off x="872196" y="1359903"/>
            <a:ext cx="7632423" cy="4759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17E565-C62F-42F4-B7B6-35EBE36D1FDC}"/>
              </a:ext>
            </a:extLst>
          </p:cNvPr>
          <p:cNvSpPr txBox="1"/>
          <p:nvPr/>
        </p:nvSpPr>
        <p:spPr>
          <a:xfrm>
            <a:off x="4586068" y="6006905"/>
            <a:ext cx="455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по теме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Вечевая республика»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4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7E565-C62F-42F4-B7B6-35EBE36D1FDC}"/>
              </a:ext>
            </a:extLst>
          </p:cNvPr>
          <p:cNvSpPr txBox="1"/>
          <p:nvPr/>
        </p:nvSpPr>
        <p:spPr>
          <a:xfrm>
            <a:off x="4586068" y="6006905"/>
            <a:ext cx="455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по теме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Архитектура и искусство Вятского края»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03134E-F296-4DF5-A1FB-C8222D7F6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8" t="27904" r="22615" b="14906"/>
          <a:stretch/>
        </p:blipFill>
        <p:spPr>
          <a:xfrm>
            <a:off x="956603" y="964027"/>
            <a:ext cx="7033845" cy="45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840F94-332C-4ECC-9E0A-B2DE6D3CDB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2" t="3992" r="32638" b="3889"/>
          <a:stretch/>
        </p:blipFill>
        <p:spPr bwMode="auto">
          <a:xfrm>
            <a:off x="6020972" y="2982351"/>
            <a:ext cx="3123028" cy="3875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30D5DD-8248-4BA5-8E6C-320B55693102}"/>
              </a:ext>
            </a:extLst>
          </p:cNvPr>
          <p:cNvSpPr txBox="1"/>
          <p:nvPr/>
        </p:nvSpPr>
        <p:spPr>
          <a:xfrm>
            <a:off x="0" y="773722"/>
            <a:ext cx="91440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Антипка низок, на нём сто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ризок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Блюдо стеклянное, края деревянные.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Белая беляна по загороду гуляла, домой пришла по рукам пошла.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0F3C9-8BF4-4967-89EA-41DABF3E5491}"/>
              </a:ext>
            </a:extLst>
          </p:cNvPr>
          <p:cNvSpPr txBox="1"/>
          <p:nvPr/>
        </p:nvSpPr>
        <p:spPr>
          <a:xfrm>
            <a:off x="0" y="2461847"/>
            <a:ext cx="8637563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Белое поле, чёрное семя, кто его сеет, тот и разумеет.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 лесу тоньше волосу.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C145C-F092-4ECC-AEB5-3EE5E1AD6CF7}"/>
              </a:ext>
            </a:extLst>
          </p:cNvPr>
          <p:cNvSpPr txBox="1"/>
          <p:nvPr/>
        </p:nvSpPr>
        <p:spPr>
          <a:xfrm>
            <a:off x="0" y="3699803"/>
            <a:ext cx="57958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стоят, два лежат, пятый ходит, шестой водит, седьмой песенки поет.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ходули, два махала, два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смотрила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одно кивало.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572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нашего края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710C17-02AD-4500-AD1D-68DFF489EE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7090117" y="4242874"/>
            <a:ext cx="2053883" cy="2615126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74123DA-674E-40B1-9ABD-91D764306D36}"/>
              </a:ext>
            </a:extLst>
          </p:cNvPr>
          <p:cNvSpPr/>
          <p:nvPr/>
        </p:nvSpPr>
        <p:spPr>
          <a:xfrm>
            <a:off x="2771336" y="2405575"/>
            <a:ext cx="6020973" cy="16881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>
                <a:srgbClr val="333399"/>
              </a:buClr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Краеведение вносит в окружение человека высокую степень духовности, без которой человек не может осмысленно существовать.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8BE2AC-5C92-4CD7-A15C-E8979A8E0947}"/>
              </a:ext>
            </a:extLst>
          </p:cNvPr>
          <p:cNvSpPr/>
          <p:nvPr/>
        </p:nvSpPr>
        <p:spPr>
          <a:xfrm>
            <a:off x="166470" y="1052736"/>
            <a:ext cx="5404338" cy="1071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333399"/>
              </a:buClr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Краеведение – прекрасная школа воспитания гражданской совести.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4EB6E30-8C68-47E2-A1D6-3DB5F8C96BC1}"/>
              </a:ext>
            </a:extLst>
          </p:cNvPr>
          <p:cNvSpPr/>
          <p:nvPr/>
        </p:nvSpPr>
        <p:spPr>
          <a:xfrm>
            <a:off x="375140" y="4595450"/>
            <a:ext cx="6560231" cy="13129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>
                <a:srgbClr val="333399"/>
              </a:buClr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Любовь к родному обществу, знание его истории - основа, на которой только и может осуществляться культура всего общества…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7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7C15FB-CD3E-40C7-A1C1-0946A2052280}"/>
              </a:ext>
            </a:extLst>
          </p:cNvPr>
          <p:cNvSpPr/>
          <p:nvPr/>
        </p:nvSpPr>
        <p:spPr>
          <a:xfrm>
            <a:off x="0" y="0"/>
            <a:ext cx="68931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227342" y="1955411"/>
            <a:ext cx="689317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5582F0-AA96-4608-9719-2781D31C3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62" t="21616" r="37379" b="58751"/>
          <a:stretch/>
        </p:blipFill>
        <p:spPr>
          <a:xfrm>
            <a:off x="5106341" y="5052450"/>
            <a:ext cx="4347148" cy="26049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E31EA-9203-4FB8-8E96-2776CB114E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7807568" y="4256042"/>
            <a:ext cx="1336431" cy="17016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4755C2-CD99-4044-BA36-D851DD9E6025}"/>
              </a:ext>
            </a:extLst>
          </p:cNvPr>
          <p:cNvSpPr txBox="1"/>
          <p:nvPr/>
        </p:nvSpPr>
        <p:spPr>
          <a:xfrm>
            <a:off x="1055077" y="393895"/>
            <a:ext cx="76106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образования – это: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эволюционного развития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воспитания патриотов России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будущего с опорой на традиции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мирового лидерства страны</a:t>
            </a:r>
          </a:p>
        </p:txBody>
      </p:sp>
    </p:spTree>
    <p:extLst>
      <p:ext uri="{BB962C8B-B14F-4D97-AF65-F5344CB8AC3E}">
        <p14:creationId xmlns:p14="http://schemas.microsoft.com/office/powerpoint/2010/main" val="292465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образования - это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73F218C-002B-4E7F-AE19-0C338EC47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885037"/>
              </p:ext>
            </p:extLst>
          </p:nvPr>
        </p:nvGraphicFramePr>
        <p:xfrm>
          <a:off x="0" y="1087510"/>
          <a:ext cx="9144000" cy="459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E31EA-9203-4FB8-8E96-2776CB114E8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7525385" y="4797083"/>
            <a:ext cx="1618615" cy="2060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089B4-46B8-4C4A-9331-8538271B565A}"/>
              </a:ext>
            </a:extLst>
          </p:cNvPr>
          <p:cNvSpPr txBox="1"/>
          <p:nvPr/>
        </p:nvSpPr>
        <p:spPr>
          <a:xfrm>
            <a:off x="211015" y="1575582"/>
            <a:ext cx="57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1B038-770B-4B62-A52D-A64FD6C389C6}"/>
              </a:ext>
            </a:extLst>
          </p:cNvPr>
          <p:cNvSpPr txBox="1"/>
          <p:nvPr/>
        </p:nvSpPr>
        <p:spPr>
          <a:xfrm>
            <a:off x="616633" y="2600179"/>
            <a:ext cx="57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381A1-E4A8-47B9-BDD2-F04A049CAD01}"/>
              </a:ext>
            </a:extLst>
          </p:cNvPr>
          <p:cNvSpPr txBox="1"/>
          <p:nvPr/>
        </p:nvSpPr>
        <p:spPr>
          <a:xfrm>
            <a:off x="602565" y="3697459"/>
            <a:ext cx="57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3C7A7-DA76-4A76-AAA1-65CE947AB04C}"/>
              </a:ext>
            </a:extLst>
          </p:cNvPr>
          <p:cNvSpPr txBox="1"/>
          <p:nvPr/>
        </p:nvSpPr>
        <p:spPr>
          <a:xfrm>
            <a:off x="208670" y="4724400"/>
            <a:ext cx="57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163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воспитательной работы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E31EA-9203-4FB8-8E96-2776CB11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7877908" y="5245936"/>
            <a:ext cx="1266092" cy="161206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9C44B8-E58B-4D31-98E2-74AEC9819025}"/>
              </a:ext>
            </a:extLst>
          </p:cNvPr>
          <p:cNvSpPr/>
          <p:nvPr/>
        </p:nvSpPr>
        <p:spPr>
          <a:xfrm>
            <a:off x="6654019" y="942537"/>
            <a:ext cx="2363372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риски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050F9-ABD1-4279-BB2C-A2115D307E38}"/>
              </a:ext>
            </a:extLst>
          </p:cNvPr>
          <p:cNvSpPr txBox="1"/>
          <p:nvPr/>
        </p:nvSpPr>
        <p:spPr>
          <a:xfrm>
            <a:off x="182880" y="1026944"/>
            <a:ext cx="839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ЕДИНСТВО </a:t>
            </a:r>
          </a:p>
          <a:p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КУЛЬТУРНОЕ МНОГООБРАЗИЕ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Дружба, взаимоуважение и взаимопомощь, сотрудничество, добрососедство, взаимопроникновение культур и обычаев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11491-4223-4F03-857D-2A24D98057B5}"/>
              </a:ext>
            </a:extLst>
          </p:cNvPr>
          <p:cNvSpPr txBox="1"/>
          <p:nvPr/>
        </p:nvSpPr>
        <p:spPr>
          <a:xfrm>
            <a:off x="180536" y="3050345"/>
            <a:ext cx="839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ЦЕННОСТИ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семьи и детей, желание иметь многодетную семью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B6E9F-A83B-4D80-BCCD-2BDECD4AFB8F}"/>
              </a:ext>
            </a:extLst>
          </p:cNvPr>
          <p:cNvSpPr txBox="1"/>
          <p:nvPr/>
        </p:nvSpPr>
        <p:spPr>
          <a:xfrm>
            <a:off x="211016" y="4149968"/>
            <a:ext cx="839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каждого гражданина добросовестно трудиться на благо страны, участвовать в её развитии и защите, а также нести ответственность за свои действия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9A6CC-534E-4CBB-AF63-C5FF48F55B89}"/>
              </a:ext>
            </a:extLst>
          </p:cNvPr>
          <p:cNvSpPr txBox="1"/>
          <p:nvPr/>
        </p:nvSpPr>
        <p:spPr>
          <a:xfrm>
            <a:off x="150056" y="5889674"/>
            <a:ext cx="839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ТРАДИЦИОННЫХ НРАВСТВЕННЫХ НОРМ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EA4B1BE-C2E1-4540-B3E3-A4F17F287655}"/>
              </a:ext>
            </a:extLst>
          </p:cNvPr>
          <p:cNvCxnSpPr/>
          <p:nvPr/>
        </p:nvCxnSpPr>
        <p:spPr>
          <a:xfrm>
            <a:off x="0" y="2827606"/>
            <a:ext cx="6935372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CD66245-05D5-44A5-B1C7-5A4FE2168608}"/>
              </a:ext>
            </a:extLst>
          </p:cNvPr>
          <p:cNvCxnSpPr/>
          <p:nvPr/>
        </p:nvCxnSpPr>
        <p:spPr>
          <a:xfrm>
            <a:off x="0" y="4077286"/>
            <a:ext cx="6935372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31B8E9D-47F9-412A-96AF-0EF15B9A2F08}"/>
              </a:ext>
            </a:extLst>
          </p:cNvPr>
          <p:cNvCxnSpPr/>
          <p:nvPr/>
        </p:nvCxnSpPr>
        <p:spPr>
          <a:xfrm>
            <a:off x="0" y="5793545"/>
            <a:ext cx="6935372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32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воспитательной работы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E31EA-9203-4FB8-8E96-2776CB11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7230794" y="4421992"/>
            <a:ext cx="1913206" cy="243600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9C44B8-E58B-4D31-98E2-74AEC9819025}"/>
              </a:ext>
            </a:extLst>
          </p:cNvPr>
          <p:cNvSpPr/>
          <p:nvPr/>
        </p:nvSpPr>
        <p:spPr>
          <a:xfrm>
            <a:off x="5331655" y="942537"/>
            <a:ext cx="3685736" cy="478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сильных сторон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050F9-ABD1-4279-BB2C-A2115D307E38}"/>
              </a:ext>
            </a:extLst>
          </p:cNvPr>
          <p:cNvSpPr txBox="1"/>
          <p:nvPr/>
        </p:nvSpPr>
        <p:spPr>
          <a:xfrm>
            <a:off x="182879" y="1139486"/>
            <a:ext cx="8637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</a:p>
          <a:p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ЛИЧНАЯ ОТВЕТСТВЕННОСТЬ ЗА СУДЬБУ РОССИИ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личной сопричастности к судьбе России, любовь к Родине, гордость и ответственность за свою страну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11491-4223-4F03-857D-2A24D98057B5}"/>
              </a:ext>
            </a:extLst>
          </p:cNvPr>
          <p:cNvSpPr txBox="1"/>
          <p:nvPr/>
        </p:nvSpPr>
        <p:spPr>
          <a:xfrm>
            <a:off x="82062" y="3162886"/>
            <a:ext cx="9061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СОЗИДАТЕЛЬНЫЙ ТРУД И ПРОГРЕСС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деятельность, направленная на создание, улучшение, развитие мира вокруг нас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B6E9F-A83B-4D80-BCCD-2BDECD4AFB8F}"/>
              </a:ext>
            </a:extLst>
          </p:cNvPr>
          <p:cNvSpPr txBox="1"/>
          <p:nvPr/>
        </p:nvSpPr>
        <p:spPr>
          <a:xfrm>
            <a:off x="154745" y="4600134"/>
            <a:ext cx="839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 И ВЗАИМОПОМОЩЬ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поддерживать и помогать другим, проявляя сострадание и солидарность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EA4B1BE-C2E1-4540-B3E3-A4F17F287655}"/>
              </a:ext>
            </a:extLst>
          </p:cNvPr>
          <p:cNvCxnSpPr/>
          <p:nvPr/>
        </p:nvCxnSpPr>
        <p:spPr>
          <a:xfrm>
            <a:off x="0" y="2827606"/>
            <a:ext cx="6935372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CD66245-05D5-44A5-B1C7-5A4FE2168608}"/>
              </a:ext>
            </a:extLst>
          </p:cNvPr>
          <p:cNvCxnSpPr/>
          <p:nvPr/>
        </p:nvCxnSpPr>
        <p:spPr>
          <a:xfrm>
            <a:off x="0" y="4513384"/>
            <a:ext cx="6935372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2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курса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050F9-ABD1-4279-BB2C-A2115D307E38}"/>
              </a:ext>
            </a:extLst>
          </p:cNvPr>
          <p:cNvSpPr txBox="1"/>
          <p:nvPr/>
        </p:nvSpPr>
        <p:spPr>
          <a:xfrm>
            <a:off x="3573193" y="5210859"/>
            <a:ext cx="517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333399"/>
              </a:buClr>
              <a:buFont typeface="Courier New" panose="02070309020205020404" pitchFamily="49" charset="0"/>
              <a:buChar char="o"/>
            </a:pP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государственные учебники</a:t>
            </a:r>
          </a:p>
          <a:p>
            <a:pPr marL="342900" indent="-342900" algn="l">
              <a:buClr>
                <a:srgbClr val="333399"/>
              </a:buClr>
              <a:buFont typeface="Courier New" panose="02070309020205020404" pitchFamily="49" charset="0"/>
              <a:buChar char="o"/>
            </a:pP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методические материалы</a:t>
            </a:r>
          </a:p>
          <a:p>
            <a:pPr marL="342900" indent="-342900" algn="l">
              <a:buClr>
                <a:srgbClr val="333399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Равные условия для обучающихся</a:t>
            </a:r>
            <a:endParaRPr lang="ru-RU" sz="20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EA4B1BE-C2E1-4540-B3E3-A4F17F287655}"/>
              </a:ext>
            </a:extLst>
          </p:cNvPr>
          <p:cNvCxnSpPr>
            <a:cxnSpLocks/>
          </p:cNvCxnSpPr>
          <p:nvPr/>
        </p:nvCxnSpPr>
        <p:spPr>
          <a:xfrm>
            <a:off x="3545059" y="5036232"/>
            <a:ext cx="5022166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E063484-52C9-451A-9B21-7056D930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" y="4250236"/>
            <a:ext cx="3024439" cy="2488189"/>
          </a:xfrm>
          <a:prstGeom prst="flowChartConnector">
            <a:avLst/>
          </a:prstGeom>
          <a:noFill/>
          <a:ln>
            <a:solidFill>
              <a:srgbClr val="33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83279F-9404-4741-A8E8-5E4146E828A4}"/>
              </a:ext>
            </a:extLst>
          </p:cNvPr>
          <p:cNvSpPr txBox="1"/>
          <p:nvPr/>
        </p:nvSpPr>
        <p:spPr>
          <a:xfrm>
            <a:off x="1941342" y="2658794"/>
            <a:ext cx="6921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знание (наука) выполняет важнейшую общественную функцию – способствует сохранению и обогащению исторической памяти народа, и в первую очередь о великих событиях далекого и недавнего прошлого, о славных именах и деяниях предков.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1224462-9EE8-4F03-8500-EF690A8B25DA}"/>
              </a:ext>
            </a:extLst>
          </p:cNvPr>
          <p:cNvCxnSpPr>
            <a:cxnSpLocks/>
          </p:cNvCxnSpPr>
          <p:nvPr/>
        </p:nvCxnSpPr>
        <p:spPr>
          <a:xfrm>
            <a:off x="855786" y="2276620"/>
            <a:ext cx="5022166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110279-D62D-4B8D-89F8-F712F5525D33}"/>
              </a:ext>
            </a:extLst>
          </p:cNvPr>
          <p:cNvSpPr txBox="1"/>
          <p:nvPr/>
        </p:nvSpPr>
        <p:spPr>
          <a:xfrm>
            <a:off x="546296" y="1235612"/>
            <a:ext cx="8049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 историческое образование сегодня играет важную роль в формировании гражданской идентичности.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76060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курса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050F9-ABD1-4279-BB2C-A2115D307E38}"/>
              </a:ext>
            </a:extLst>
          </p:cNvPr>
          <p:cNvSpPr txBox="1"/>
          <p:nvPr/>
        </p:nvSpPr>
        <p:spPr>
          <a:xfrm>
            <a:off x="3446584" y="4718489"/>
            <a:ext cx="6049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0" dirty="0">
                <a:solidFill>
                  <a:srgbClr val="333399"/>
                </a:solidFill>
                <a:effectLst/>
                <a:latin typeface="Alegreya Sans"/>
              </a:rPr>
              <a:t>Дмитрий Сергеевич Лихачёв</a:t>
            </a:r>
          </a:p>
          <a:p>
            <a:pPr algn="l"/>
            <a:r>
              <a:rPr lang="ru-RU" sz="20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культуролог, филолог и искусствовед, доктор филологических наук, профессор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EA4B1BE-C2E1-4540-B3E3-A4F17F287655}"/>
              </a:ext>
            </a:extLst>
          </p:cNvPr>
          <p:cNvCxnSpPr>
            <a:cxnSpLocks/>
          </p:cNvCxnSpPr>
          <p:nvPr/>
        </p:nvCxnSpPr>
        <p:spPr>
          <a:xfrm>
            <a:off x="3362179" y="4571999"/>
            <a:ext cx="5022166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A4DE91-2CF3-427D-AD49-1FBCB6F58CF6}"/>
              </a:ext>
            </a:extLst>
          </p:cNvPr>
          <p:cNvSpPr txBox="1"/>
          <p:nvPr/>
        </p:nvSpPr>
        <p:spPr>
          <a:xfrm>
            <a:off x="309488" y="1108560"/>
            <a:ext cx="86234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знание его истории — основа, на которой только и может осуществляться рост духовной культуры всего общества. Культура как растение: у нее не только ветви, но и корни. Чрезвычайно важно, чтобы рост начинался именно с корней».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80E280-92D3-4232-8C7A-AC9E7539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3" y="3791242"/>
            <a:ext cx="3066758" cy="3066758"/>
          </a:xfrm>
          <a:prstGeom prst="flowChartConnector">
            <a:avLst/>
          </a:prstGeom>
          <a:ln>
            <a:solidFill>
              <a:srgbClr val="333399"/>
            </a:solidFill>
          </a:ln>
        </p:spPr>
      </p:pic>
    </p:spTree>
    <p:extLst>
      <p:ext uri="{BB962C8B-B14F-4D97-AF65-F5344CB8AC3E}">
        <p14:creationId xmlns:p14="http://schemas.microsoft.com/office/powerpoint/2010/main" val="376720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92173" y="-4192172"/>
            <a:ext cx="75965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преподавания курса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050F9-ABD1-4279-BB2C-A2115D307E38}"/>
              </a:ext>
            </a:extLst>
          </p:cNvPr>
          <p:cNvSpPr txBox="1"/>
          <p:nvPr/>
        </p:nvSpPr>
        <p:spPr>
          <a:xfrm>
            <a:off x="98471" y="759656"/>
            <a:ext cx="894705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 (с изменениями).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09.11.2022 № 809 «Об утверждении Основ государственной политики по сохранению и укреплению традиционных российских духовно-нравственных ценностей».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08.05.2024 № 314 «Об утверждении Основ государственной политики Российской Федерации в области исторического просвещения».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i="0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09.10.2024 № 704 </a:t>
            </a:r>
            <a:r>
              <a:rPr lang="ru-RU" sz="22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i="0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Российской Федерации от 12.03.2025 № ОК-747/03 </a:t>
            </a:r>
            <a:r>
              <a:rPr lang="ru-RU" sz="22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учебном курсе «История нашего края».</a:t>
            </a:r>
          </a:p>
          <a:p>
            <a:pPr algn="l"/>
            <a:endParaRPr lang="ru-RU" sz="2400" b="0" i="0" dirty="0">
              <a:solidFill>
                <a:srgbClr val="34343C"/>
              </a:solidFill>
              <a:effectLst/>
              <a:latin typeface="YS Text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0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9434AC-A387-4C6A-93B1-3A8A9B2E2DEA}"/>
              </a:ext>
            </a:extLst>
          </p:cNvPr>
          <p:cNvSpPr/>
          <p:nvPr/>
        </p:nvSpPr>
        <p:spPr>
          <a:xfrm rot="5400000">
            <a:off x="4149968" y="-4149967"/>
            <a:ext cx="844066" cy="9143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AE2C6-6010-4CF9-A218-2D470B94BD2B}"/>
              </a:ext>
            </a:extLst>
          </p:cNvPr>
          <p:cNvSpPr txBox="1"/>
          <p:nvPr/>
        </p:nvSpPr>
        <p:spPr>
          <a:xfrm>
            <a:off x="464234" y="56272"/>
            <a:ext cx="82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курса в рамках предмета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E31EA-9203-4FB8-8E96-2776CB11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6696222" y="3741343"/>
            <a:ext cx="2447778" cy="311665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9C44B8-E58B-4D31-98E2-74AEC9819025}"/>
              </a:ext>
            </a:extLst>
          </p:cNvPr>
          <p:cNvSpPr/>
          <p:nvPr/>
        </p:nvSpPr>
        <p:spPr>
          <a:xfrm>
            <a:off x="4909625" y="2869810"/>
            <a:ext cx="3685736" cy="478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2025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050F9-ABD1-4279-BB2C-A2115D307E38}"/>
              </a:ext>
            </a:extLst>
          </p:cNvPr>
          <p:cNvSpPr txBox="1"/>
          <p:nvPr/>
        </p:nvSpPr>
        <p:spPr>
          <a:xfrm>
            <a:off x="154745" y="3545059"/>
            <a:ext cx="6963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учреждениях будет реализовываться </a:t>
            </a:r>
            <a:r>
              <a:rPr lang="ru-RU" sz="2800" b="0" i="0" u="sng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lang="ru-RU" sz="28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нашего края»</a:t>
            </a:r>
            <a:r>
              <a:rPr lang="ru-RU" sz="28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учебного </a:t>
            </a:r>
            <a:r>
              <a:rPr lang="ru-RU" sz="2800" b="0" i="0" u="sng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ru-RU" sz="28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«История» </a:t>
            </a:r>
            <a:r>
              <a:rPr lang="ru-RU" sz="28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0" i="0" dirty="0"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5–7</a:t>
            </a:r>
            <a:r>
              <a:rPr lang="ru-RU" sz="2800" b="0" i="0" dirty="0">
                <a:solidFill>
                  <a:srgbClr val="343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классах.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EA4B1BE-C2E1-4540-B3E3-A4F17F287655}"/>
              </a:ext>
            </a:extLst>
          </p:cNvPr>
          <p:cNvCxnSpPr>
            <a:cxnSpLocks/>
          </p:cNvCxnSpPr>
          <p:nvPr/>
        </p:nvCxnSpPr>
        <p:spPr>
          <a:xfrm>
            <a:off x="0" y="2475914"/>
            <a:ext cx="5627077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CE68AA-5A7C-4030-ABC3-34806BED90E6}"/>
              </a:ext>
            </a:extLst>
          </p:cNvPr>
          <p:cNvSpPr txBox="1"/>
          <p:nvPr/>
        </p:nvSpPr>
        <p:spPr>
          <a:xfrm>
            <a:off x="267287" y="1153550"/>
            <a:ext cx="859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09.10.2024 № 704 – основной документ о введении курса «История нашего края»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219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1228</Words>
  <Application>Microsoft Office PowerPoint</Application>
  <PresentationFormat>Экран (4:3)</PresentationFormat>
  <Paragraphs>184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Alegreya Sans</vt:lpstr>
      <vt:lpstr>Arial</vt:lpstr>
      <vt:lpstr>Calibri</vt:lpstr>
      <vt:lpstr>Calibri Light</vt:lpstr>
      <vt:lpstr>Courier New</vt:lpstr>
      <vt:lpstr>Times New Roman</vt:lpstr>
      <vt:lpstr>Wingdings</vt:lpstr>
      <vt:lpstr>YS Text</vt:lpstr>
      <vt:lpstr>字魂创中黑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2025-08-21T10:07:36Z</dcterms:created>
  <dcterms:modified xsi:type="dcterms:W3CDTF">2025-08-21T15:20:31Z</dcterms:modified>
</cp:coreProperties>
</file>