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9" r:id="rId2"/>
    <p:sldId id="266" r:id="rId3"/>
    <p:sldId id="257" r:id="rId4"/>
    <p:sldId id="264" r:id="rId5"/>
    <p:sldId id="284" r:id="rId6"/>
    <p:sldId id="271" r:id="rId7"/>
    <p:sldId id="283" r:id="rId8"/>
    <p:sldId id="282" r:id="rId9"/>
    <p:sldId id="272" r:id="rId10"/>
    <p:sldId id="275" r:id="rId11"/>
    <p:sldId id="277" r:id="rId12"/>
    <p:sldId id="278" r:id="rId13"/>
    <p:sldId id="279" r:id="rId14"/>
    <p:sldId id="280" r:id="rId15"/>
  </p:sldIdLst>
  <p:sldSz cx="43726100" cy="14346238"/>
  <p:notesSz cx="6797675" cy="9928225"/>
  <p:defaultTextStyle>
    <a:defPPr>
      <a:defRPr lang="ru-RU"/>
    </a:defPPr>
    <a:lvl1pPr marL="0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1pPr>
    <a:lvl2pPr marL="1393451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2pPr>
    <a:lvl3pPr marL="2786899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3pPr>
    <a:lvl4pPr marL="4180350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4pPr>
    <a:lvl5pPr marL="5573798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5pPr>
    <a:lvl6pPr marL="6967249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6pPr>
    <a:lvl7pPr marL="8360697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7pPr>
    <a:lvl8pPr marL="9754148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8pPr>
    <a:lvl9pPr marL="11147596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18">
          <p15:clr>
            <a:srgbClr val="A4A3A4"/>
          </p15:clr>
        </p15:guide>
        <p15:guide id="2" pos="13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1F6"/>
    <a:srgbClr val="1B3C9B"/>
    <a:srgbClr val="4970DF"/>
    <a:srgbClr val="CD3F54"/>
    <a:srgbClr val="FFCCCC"/>
    <a:srgbClr val="FAECEE"/>
    <a:srgbClr val="FFFFFF"/>
    <a:srgbClr val="FEFEFE"/>
    <a:srgbClr val="77B1A0"/>
    <a:srgbClr val="3D9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4598" autoAdjust="0"/>
  </p:normalViewPr>
  <p:slideViewPr>
    <p:cSldViewPr snapToGrid="0">
      <p:cViewPr varScale="1">
        <p:scale>
          <a:sx n="36" d="100"/>
          <a:sy n="36" d="100"/>
        </p:scale>
        <p:origin x="192" y="762"/>
      </p:cViewPr>
      <p:guideLst>
        <p:guide orient="horz" pos="4518"/>
        <p:guide pos="1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B3C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BB1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66-44D7-AD76-7FF489528792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66-44D7-AD76-7FF4895287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66-44D7-AD76-7FF489528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1B3C9B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169334</c:v>
                </c:pt>
                <c:pt idx="1">
                  <c:v>191819</c:v>
                </c:pt>
                <c:pt idx="2">
                  <c:v>223261</c:v>
                </c:pt>
                <c:pt idx="3">
                  <c:v>236931</c:v>
                </c:pt>
                <c:pt idx="4">
                  <c:v>243711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6-44D7-AD76-7FF489528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-27"/>
        <c:axId val="61303040"/>
        <c:axId val="61308928"/>
      </c:barChart>
      <c:catAx>
        <c:axId val="61303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1308928"/>
        <c:crosses val="autoZero"/>
        <c:auto val="1"/>
        <c:lblAlgn val="ctr"/>
        <c:lblOffset val="100"/>
        <c:noMultiLvlLbl val="0"/>
      </c:catAx>
      <c:valAx>
        <c:axId val="61308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13030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B3C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BB1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D54-4886-B479-94EF2890AC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1B3C9B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25622</c:v>
                </c:pt>
                <c:pt idx="1">
                  <c:v>32090</c:v>
                </c:pt>
                <c:pt idx="2">
                  <c:v>36163</c:v>
                </c:pt>
                <c:pt idx="3">
                  <c:v>37141</c:v>
                </c:pt>
                <c:pt idx="4">
                  <c:v>38996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4-4886-B479-94EF2890A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-27"/>
        <c:axId val="61873536"/>
        <c:axId val="61879424"/>
      </c:barChart>
      <c:catAx>
        <c:axId val="61873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1879424"/>
        <c:crosses val="autoZero"/>
        <c:auto val="1"/>
        <c:lblAlgn val="ctr"/>
        <c:lblOffset val="100"/>
        <c:noMultiLvlLbl val="0"/>
      </c:catAx>
      <c:valAx>
        <c:axId val="6187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18735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B3C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BB1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7FE-4E00-BA71-100AB5C496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1B3C9B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1215</c:v>
                </c:pt>
                <c:pt idx="1">
                  <c:v>1175</c:v>
                </c:pt>
                <c:pt idx="2">
                  <c:v>1347</c:v>
                </c:pt>
                <c:pt idx="3">
                  <c:v>1327</c:v>
                </c:pt>
                <c:pt idx="4">
                  <c:v>1352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E-4E00-BA71-100AB5C49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-27"/>
        <c:axId val="61801216"/>
        <c:axId val="61802752"/>
      </c:barChart>
      <c:catAx>
        <c:axId val="61801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1802752"/>
        <c:crosses val="autoZero"/>
        <c:auto val="1"/>
        <c:lblAlgn val="ctr"/>
        <c:lblOffset val="100"/>
        <c:noMultiLvlLbl val="0"/>
      </c:catAx>
      <c:valAx>
        <c:axId val="61802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18012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6106</c:v>
                </c:pt>
                <c:pt idx="1">
                  <c:v>6970</c:v>
                </c:pt>
                <c:pt idx="2">
                  <c:v>7016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6-4657-8BB7-7C38585CFB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2BB1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2BB1F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1351</c:v>
                </c:pt>
                <c:pt idx="1">
                  <c:v>1499</c:v>
                </c:pt>
                <c:pt idx="2">
                  <c:v>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6-4657-8BB7-7C38585CF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-27"/>
        <c:axId val="61399040"/>
        <c:axId val="61400576"/>
      </c:barChart>
      <c:catAx>
        <c:axId val="61399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1400576"/>
        <c:crosses val="autoZero"/>
        <c:auto val="1"/>
        <c:lblAlgn val="ctr"/>
        <c:lblOffset val="100"/>
        <c:noMultiLvlLbl val="0"/>
      </c:catAx>
      <c:valAx>
        <c:axId val="61400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139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94395-BCDD-4753-A226-BA6A858AD7B2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704975" y="1241425"/>
            <a:ext cx="102076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072CF-82E8-402D-AA55-F5A1111C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0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1pPr>
    <a:lvl2pPr marL="1393451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2pPr>
    <a:lvl3pPr marL="2786899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3pPr>
    <a:lvl4pPr marL="4180350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4pPr>
    <a:lvl5pPr marL="5573798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5pPr>
    <a:lvl6pPr marL="6967249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6pPr>
    <a:lvl7pPr marL="8360697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7pPr>
    <a:lvl8pPr marL="9754148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8pPr>
    <a:lvl9pPr marL="11147596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04975" y="1241425"/>
            <a:ext cx="10207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3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2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04975" y="1241425"/>
            <a:ext cx="10207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6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04975" y="1241425"/>
            <a:ext cx="10207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3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7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6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7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B9D0-057A-467F-8751-77E434E8DBF6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A00-BA17-49EB-81E9-B89F925CA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5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" b="83984"/>
          <a:stretch/>
        </p:blipFill>
        <p:spPr>
          <a:xfrm>
            <a:off x="0" y="12115490"/>
            <a:ext cx="43779174" cy="2305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254" y="12714198"/>
            <a:ext cx="2940159" cy="1235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6725" y="12714198"/>
            <a:ext cx="2940159" cy="1235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4196" y="12714198"/>
            <a:ext cx="2940159" cy="1235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1667" y="12714198"/>
            <a:ext cx="2940159" cy="1235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9138" y="12714198"/>
            <a:ext cx="2940159" cy="12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53900"/>
            <a:ext cx="43726100" cy="217241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254" y="12596210"/>
            <a:ext cx="2940159" cy="1235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6725" y="12596210"/>
            <a:ext cx="2940159" cy="1235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4196" y="12596210"/>
            <a:ext cx="2940159" cy="1235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1667" y="12596210"/>
            <a:ext cx="2940159" cy="1235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9138" y="12596210"/>
            <a:ext cx="2940159" cy="12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71CB88D3-F738-3343-B4CD-406C18EFD427}"/>
              </a:ext>
            </a:extLst>
          </p:cNvPr>
          <p:cNvGrpSpPr/>
          <p:nvPr userDrawn="1"/>
        </p:nvGrpSpPr>
        <p:grpSpPr>
          <a:xfrm>
            <a:off x="-51639" y="12084286"/>
            <a:ext cx="43777743" cy="14372439"/>
            <a:chOff x="-31680" y="-45721"/>
            <a:chExt cx="12293784" cy="694800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F0576822-B9E3-E243-8E27-B10F8227DD31}"/>
                </a:ext>
              </a:extLst>
            </p:cNvPr>
            <p:cNvSpPr/>
            <p:nvPr userDrawn="1"/>
          </p:nvSpPr>
          <p:spPr>
            <a:xfrm>
              <a:off x="-22863" y="-39695"/>
              <a:ext cx="12276150" cy="6941973"/>
            </a:xfrm>
            <a:prstGeom prst="rect">
              <a:avLst/>
            </a:prstGeom>
            <a:solidFill>
              <a:srgbClr val="36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A1A0A998-6BE0-7044-85A7-6005E2C8BEFD}"/>
                </a:ext>
              </a:extLst>
            </p:cNvPr>
            <p:cNvSpPr/>
            <p:nvPr userDrawn="1"/>
          </p:nvSpPr>
          <p:spPr>
            <a:xfrm>
              <a:off x="9421792" y="3402957"/>
              <a:ext cx="2831495" cy="2419109"/>
            </a:xfrm>
            <a:custGeom>
              <a:avLst/>
              <a:gdLst>
                <a:gd name="connsiteX0" fmla="*/ 277793 w 2858947"/>
                <a:gd name="connsiteY0" fmla="*/ 995423 h 2419109"/>
                <a:gd name="connsiteX1" fmla="*/ 0 w 2858947"/>
                <a:gd name="connsiteY1" fmla="*/ 1006997 h 2419109"/>
                <a:gd name="connsiteX2" fmla="*/ 2858947 w 2858947"/>
                <a:gd name="connsiteY2" fmla="*/ 0 h 2419109"/>
                <a:gd name="connsiteX3" fmla="*/ 2835798 w 2858947"/>
                <a:gd name="connsiteY3" fmla="*/ 2419109 h 2419109"/>
                <a:gd name="connsiteX4" fmla="*/ 277793 w 2858947"/>
                <a:gd name="connsiteY4" fmla="*/ 995423 h 24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947" h="2419109">
                  <a:moveTo>
                    <a:pt x="277793" y="995423"/>
                  </a:moveTo>
                  <a:lnTo>
                    <a:pt x="0" y="1006997"/>
                  </a:lnTo>
                  <a:lnTo>
                    <a:pt x="2858947" y="0"/>
                  </a:lnTo>
                  <a:lnTo>
                    <a:pt x="2835798" y="2419109"/>
                  </a:lnTo>
                  <a:lnTo>
                    <a:pt x="277793" y="995423"/>
                  </a:lnTo>
                  <a:close/>
                </a:path>
              </a:pathLst>
            </a:custGeom>
            <a:solidFill>
              <a:srgbClr val="43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5C20628A-6C87-C042-B6E4-FE375EFDD87F}"/>
                </a:ext>
              </a:extLst>
            </p:cNvPr>
            <p:cNvSpPr/>
            <p:nvPr userDrawn="1"/>
          </p:nvSpPr>
          <p:spPr>
            <a:xfrm>
              <a:off x="-31680" y="-39695"/>
              <a:ext cx="3612768" cy="5239002"/>
            </a:xfrm>
            <a:custGeom>
              <a:avLst/>
              <a:gdLst>
                <a:gd name="connsiteX0" fmla="*/ 0 w 3610430"/>
                <a:gd name="connsiteY0" fmla="*/ 0 h 5282736"/>
                <a:gd name="connsiteX1" fmla="*/ 1347537 w 3610430"/>
                <a:gd name="connsiteY1" fmla="*/ 0 h 5282736"/>
                <a:gd name="connsiteX2" fmla="*/ 3610430 w 3610430"/>
                <a:gd name="connsiteY2" fmla="*/ 1187710 h 5282736"/>
                <a:gd name="connsiteX3" fmla="*/ 1662796 w 3610430"/>
                <a:gd name="connsiteY3" fmla="*/ 5282736 h 5282736"/>
                <a:gd name="connsiteX4" fmla="*/ 0 w 3610430"/>
                <a:gd name="connsiteY4" fmla="*/ 936008 h 5282736"/>
                <a:gd name="connsiteX5" fmla="*/ 0 w 3610430"/>
                <a:gd name="connsiteY5" fmla="*/ 0 h 528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430" h="5282736">
                  <a:moveTo>
                    <a:pt x="0" y="0"/>
                  </a:moveTo>
                  <a:lnTo>
                    <a:pt x="1347537" y="0"/>
                  </a:lnTo>
                  <a:lnTo>
                    <a:pt x="3610430" y="1187710"/>
                  </a:lnTo>
                  <a:lnTo>
                    <a:pt x="1662796" y="5282736"/>
                  </a:lnTo>
                  <a:lnTo>
                    <a:pt x="0" y="936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1D8EAB7E-26C9-3F44-B556-C5F9BFC873D2}"/>
                </a:ext>
              </a:extLst>
            </p:cNvPr>
            <p:cNvSpPr/>
            <p:nvPr userDrawn="1"/>
          </p:nvSpPr>
          <p:spPr>
            <a:xfrm>
              <a:off x="1325548" y="-39695"/>
              <a:ext cx="2827232" cy="1177877"/>
            </a:xfrm>
            <a:custGeom>
              <a:avLst/>
              <a:gdLst>
                <a:gd name="connsiteX0" fmla="*/ 0 w 2825401"/>
                <a:gd name="connsiteY0" fmla="*/ 0 h 1187710"/>
                <a:gd name="connsiteX1" fmla="*/ 2825401 w 2825401"/>
                <a:gd name="connsiteY1" fmla="*/ 5002 h 1187710"/>
                <a:gd name="connsiteX2" fmla="*/ 2262893 w 2825401"/>
                <a:gd name="connsiteY2" fmla="*/ 1187710 h 1187710"/>
                <a:gd name="connsiteX3" fmla="*/ 0 w 2825401"/>
                <a:gd name="connsiteY3" fmla="*/ 0 h 118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401" h="1187710">
                  <a:moveTo>
                    <a:pt x="0" y="0"/>
                  </a:moveTo>
                  <a:lnTo>
                    <a:pt x="2825401" y="5002"/>
                  </a:lnTo>
                  <a:lnTo>
                    <a:pt x="2262893" y="1187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939A4A11-53E6-E449-9EE1-BD5CD8A662A7}"/>
                </a:ext>
              </a:extLst>
            </p:cNvPr>
            <p:cNvSpPr/>
            <p:nvPr userDrawn="1"/>
          </p:nvSpPr>
          <p:spPr>
            <a:xfrm>
              <a:off x="1641011" y="1138181"/>
              <a:ext cx="8149275" cy="5764095"/>
            </a:xfrm>
            <a:custGeom>
              <a:avLst/>
              <a:gdLst>
                <a:gd name="connsiteX0" fmla="*/ 1947634 w 8143998"/>
                <a:gd name="connsiteY0" fmla="*/ 0 h 5812214"/>
                <a:gd name="connsiteX1" fmla="*/ 8143998 w 8143998"/>
                <a:gd name="connsiteY1" fmla="*/ 3252245 h 5812214"/>
                <a:gd name="connsiteX2" fmla="*/ 1175582 w 8143998"/>
                <a:gd name="connsiteY2" fmla="*/ 5812214 h 5812214"/>
                <a:gd name="connsiteX3" fmla="*/ 656893 w 8143998"/>
                <a:gd name="connsiteY3" fmla="*/ 5812214 h 5812214"/>
                <a:gd name="connsiteX4" fmla="*/ 0 w 8143998"/>
                <a:gd name="connsiteY4" fmla="*/ 4095026 h 5812214"/>
                <a:gd name="connsiteX5" fmla="*/ 1947634 w 8143998"/>
                <a:gd name="connsiteY5" fmla="*/ 0 h 58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3998" h="5812214">
                  <a:moveTo>
                    <a:pt x="1947634" y="0"/>
                  </a:moveTo>
                  <a:lnTo>
                    <a:pt x="8143998" y="3252245"/>
                  </a:lnTo>
                  <a:lnTo>
                    <a:pt x="1175582" y="5812214"/>
                  </a:lnTo>
                  <a:lnTo>
                    <a:pt x="656893" y="5812214"/>
                  </a:lnTo>
                  <a:lnTo>
                    <a:pt x="0" y="4095026"/>
                  </a:lnTo>
                  <a:lnTo>
                    <a:pt x="1947634" y="0"/>
                  </a:lnTo>
                  <a:close/>
                </a:path>
              </a:pathLst>
            </a:cu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261C98FB-F2CE-BD4C-B607-2171E83E11E4}"/>
                </a:ext>
              </a:extLst>
            </p:cNvPr>
            <p:cNvSpPr/>
            <p:nvPr userDrawn="1"/>
          </p:nvSpPr>
          <p:spPr>
            <a:xfrm>
              <a:off x="3589907" y="-45721"/>
              <a:ext cx="8672197" cy="4409224"/>
            </a:xfrm>
            <a:custGeom>
              <a:avLst/>
              <a:gdLst>
                <a:gd name="connsiteX0" fmla="*/ 562508 w 8663983"/>
                <a:gd name="connsiteY0" fmla="*/ 0 h 4434953"/>
                <a:gd name="connsiteX1" fmla="*/ 8652156 w 8663983"/>
                <a:gd name="connsiteY1" fmla="*/ 14321 h 4434953"/>
                <a:gd name="connsiteX2" fmla="*/ 8663983 w 8663983"/>
                <a:gd name="connsiteY2" fmla="*/ 3528430 h 4434953"/>
                <a:gd name="connsiteX3" fmla="*/ 6196364 w 8663983"/>
                <a:gd name="connsiteY3" fmla="*/ 4434953 h 4434953"/>
                <a:gd name="connsiteX4" fmla="*/ 0 w 8663983"/>
                <a:gd name="connsiteY4" fmla="*/ 1182708 h 4434953"/>
                <a:gd name="connsiteX5" fmla="*/ 562508 w 8663983"/>
                <a:gd name="connsiteY5" fmla="*/ 0 h 4434953"/>
                <a:gd name="connsiteX0" fmla="*/ 562508 w 8663983"/>
                <a:gd name="connsiteY0" fmla="*/ 11079 h 4446032"/>
                <a:gd name="connsiteX1" fmla="*/ 8652156 w 8663983"/>
                <a:gd name="connsiteY1" fmla="*/ 0 h 4446032"/>
                <a:gd name="connsiteX2" fmla="*/ 8663983 w 8663983"/>
                <a:gd name="connsiteY2" fmla="*/ 3539509 h 4446032"/>
                <a:gd name="connsiteX3" fmla="*/ 6196364 w 8663983"/>
                <a:gd name="connsiteY3" fmla="*/ 4446032 h 4446032"/>
                <a:gd name="connsiteX4" fmla="*/ 0 w 8663983"/>
                <a:gd name="connsiteY4" fmla="*/ 1193787 h 4446032"/>
                <a:gd name="connsiteX5" fmla="*/ 562508 w 8663983"/>
                <a:gd name="connsiteY5" fmla="*/ 11079 h 4446032"/>
                <a:gd name="connsiteX0" fmla="*/ 562508 w 8666581"/>
                <a:gd name="connsiteY0" fmla="*/ 11079 h 4446032"/>
                <a:gd name="connsiteX1" fmla="*/ 8665603 w 8666581"/>
                <a:gd name="connsiteY1" fmla="*/ 0 h 4446032"/>
                <a:gd name="connsiteX2" fmla="*/ 8663983 w 8666581"/>
                <a:gd name="connsiteY2" fmla="*/ 3539509 h 4446032"/>
                <a:gd name="connsiteX3" fmla="*/ 6196364 w 8666581"/>
                <a:gd name="connsiteY3" fmla="*/ 4446032 h 4446032"/>
                <a:gd name="connsiteX4" fmla="*/ 0 w 8666581"/>
                <a:gd name="connsiteY4" fmla="*/ 1193787 h 4446032"/>
                <a:gd name="connsiteX5" fmla="*/ 562508 w 8666581"/>
                <a:gd name="connsiteY5" fmla="*/ 11079 h 4446032"/>
                <a:gd name="connsiteX0" fmla="*/ 569383 w 8666581"/>
                <a:gd name="connsiteY0" fmla="*/ 4204 h 4446032"/>
                <a:gd name="connsiteX1" fmla="*/ 8665603 w 8666581"/>
                <a:gd name="connsiteY1" fmla="*/ 0 h 4446032"/>
                <a:gd name="connsiteX2" fmla="*/ 8663983 w 8666581"/>
                <a:gd name="connsiteY2" fmla="*/ 3539509 h 4446032"/>
                <a:gd name="connsiteX3" fmla="*/ 6196364 w 8666581"/>
                <a:gd name="connsiteY3" fmla="*/ 4446032 h 4446032"/>
                <a:gd name="connsiteX4" fmla="*/ 0 w 8666581"/>
                <a:gd name="connsiteY4" fmla="*/ 1193787 h 4446032"/>
                <a:gd name="connsiteX5" fmla="*/ 569383 w 8666581"/>
                <a:gd name="connsiteY5" fmla="*/ 4204 h 44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6581" h="4446032">
                  <a:moveTo>
                    <a:pt x="569383" y="4204"/>
                  </a:moveTo>
                  <a:lnTo>
                    <a:pt x="8665603" y="0"/>
                  </a:lnTo>
                  <a:cubicBezTo>
                    <a:pt x="8669545" y="1179836"/>
                    <a:pt x="8660041" y="2359673"/>
                    <a:pt x="8663983" y="3539509"/>
                  </a:cubicBezTo>
                  <a:lnTo>
                    <a:pt x="6196364" y="4446032"/>
                  </a:lnTo>
                  <a:lnTo>
                    <a:pt x="0" y="1193787"/>
                  </a:lnTo>
                  <a:lnTo>
                    <a:pt x="569383" y="4204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3C255441-FC24-1C43-8E63-501875B45991}"/>
                </a:ext>
              </a:extLst>
            </p:cNvPr>
            <p:cNvSpPr/>
            <p:nvPr userDrawn="1"/>
          </p:nvSpPr>
          <p:spPr>
            <a:xfrm>
              <a:off x="2817355" y="4363503"/>
              <a:ext cx="9442149" cy="2538776"/>
            </a:xfrm>
            <a:custGeom>
              <a:avLst/>
              <a:gdLst>
                <a:gd name="connsiteX0" fmla="*/ 6968416 w 9436035"/>
                <a:gd name="connsiteY0" fmla="*/ 0 h 2559969"/>
                <a:gd name="connsiteX1" fmla="*/ 9436035 w 9436035"/>
                <a:gd name="connsiteY1" fmla="*/ 1295163 h 2559969"/>
                <a:gd name="connsiteX2" fmla="*/ 9436035 w 9436035"/>
                <a:gd name="connsiteY2" fmla="*/ 2559969 h 2559969"/>
                <a:gd name="connsiteX3" fmla="*/ 0 w 9436035"/>
                <a:gd name="connsiteY3" fmla="*/ 2559969 h 2559969"/>
                <a:gd name="connsiteX4" fmla="*/ 6968416 w 9436035"/>
                <a:gd name="connsiteY4" fmla="*/ 0 h 255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6035" h="2559969">
                  <a:moveTo>
                    <a:pt x="6968416" y="0"/>
                  </a:moveTo>
                  <a:lnTo>
                    <a:pt x="9436035" y="1295163"/>
                  </a:lnTo>
                  <a:lnTo>
                    <a:pt x="9436035" y="2559969"/>
                  </a:lnTo>
                  <a:lnTo>
                    <a:pt x="0" y="2559969"/>
                  </a:lnTo>
                  <a:lnTo>
                    <a:pt x="6968416" y="0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080E99BC-5742-8445-9561-4C4AFFF23D02}"/>
                </a:ext>
              </a:extLst>
            </p:cNvPr>
            <p:cNvSpPr/>
            <p:nvPr userDrawn="1"/>
          </p:nvSpPr>
          <p:spPr>
            <a:xfrm>
              <a:off x="823771" y="5199307"/>
              <a:ext cx="1474559" cy="1702971"/>
            </a:xfrm>
            <a:custGeom>
              <a:avLst/>
              <a:gdLst>
                <a:gd name="connsiteX0" fmla="*/ 816711 w 1473604"/>
                <a:gd name="connsiteY0" fmla="*/ 0 h 1717187"/>
                <a:gd name="connsiteX1" fmla="*/ 1473604 w 1473604"/>
                <a:gd name="connsiteY1" fmla="*/ 1717187 h 1717187"/>
                <a:gd name="connsiteX2" fmla="*/ 0 w 1473604"/>
                <a:gd name="connsiteY2" fmla="*/ 1717187 h 1717187"/>
                <a:gd name="connsiteX3" fmla="*/ 816711 w 1473604"/>
                <a:gd name="connsiteY3" fmla="*/ 0 h 17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604" h="1717187">
                  <a:moveTo>
                    <a:pt x="816711" y="0"/>
                  </a:moveTo>
                  <a:lnTo>
                    <a:pt x="1473604" y="1717187"/>
                  </a:lnTo>
                  <a:lnTo>
                    <a:pt x="0" y="1717187"/>
                  </a:lnTo>
                  <a:lnTo>
                    <a:pt x="816711" y="0"/>
                  </a:lnTo>
                  <a:close/>
                </a:path>
              </a:pathLst>
            </a:custGeom>
            <a:solidFill>
              <a:srgbClr val="81C8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24" name="Freeform 26">
            <a:extLst>
              <a:ext uri="{FF2B5EF4-FFF2-40B4-BE49-F238E27FC236}">
                <a16:creationId xmlns:a16="http://schemas.microsoft.com/office/drawing/2014/main" id="{080E99BC-5742-8445-9561-4C4AFFF23D02}"/>
              </a:ext>
            </a:extLst>
          </p:cNvPr>
          <p:cNvSpPr/>
          <p:nvPr userDrawn="1"/>
        </p:nvSpPr>
        <p:spPr>
          <a:xfrm rot="6475466">
            <a:off x="39588883" y="11956471"/>
            <a:ext cx="2336232" cy="3522718"/>
          </a:xfrm>
          <a:custGeom>
            <a:avLst/>
            <a:gdLst>
              <a:gd name="connsiteX0" fmla="*/ 816711 w 1473604"/>
              <a:gd name="connsiteY0" fmla="*/ 0 h 1717187"/>
              <a:gd name="connsiteX1" fmla="*/ 1473604 w 1473604"/>
              <a:gd name="connsiteY1" fmla="*/ 1717187 h 1717187"/>
              <a:gd name="connsiteX2" fmla="*/ 0 w 1473604"/>
              <a:gd name="connsiteY2" fmla="*/ 1717187 h 1717187"/>
              <a:gd name="connsiteX3" fmla="*/ 816711 w 1473604"/>
              <a:gd name="connsiteY3" fmla="*/ 0 h 171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604" h="1717187">
                <a:moveTo>
                  <a:pt x="816711" y="0"/>
                </a:moveTo>
                <a:lnTo>
                  <a:pt x="1473604" y="1717187"/>
                </a:lnTo>
                <a:lnTo>
                  <a:pt x="0" y="1717187"/>
                </a:lnTo>
                <a:lnTo>
                  <a:pt x="816711" y="0"/>
                </a:lnTo>
                <a:close/>
              </a:path>
            </a:pathLst>
          </a:custGeom>
          <a:solidFill>
            <a:srgbClr val="81C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251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39A4A11-53E6-E449-9EE1-BD5CD8A662A7}"/>
              </a:ext>
            </a:extLst>
          </p:cNvPr>
          <p:cNvSpPr/>
          <p:nvPr userDrawn="1"/>
        </p:nvSpPr>
        <p:spPr>
          <a:xfrm>
            <a:off x="29282453" y="12102430"/>
            <a:ext cx="12911384" cy="4174753"/>
          </a:xfrm>
          <a:custGeom>
            <a:avLst/>
            <a:gdLst>
              <a:gd name="connsiteX0" fmla="*/ 1947634 w 8143998"/>
              <a:gd name="connsiteY0" fmla="*/ 0 h 5812214"/>
              <a:gd name="connsiteX1" fmla="*/ 8143998 w 8143998"/>
              <a:gd name="connsiteY1" fmla="*/ 3252245 h 5812214"/>
              <a:gd name="connsiteX2" fmla="*/ 1175582 w 8143998"/>
              <a:gd name="connsiteY2" fmla="*/ 5812214 h 5812214"/>
              <a:gd name="connsiteX3" fmla="*/ 656893 w 8143998"/>
              <a:gd name="connsiteY3" fmla="*/ 5812214 h 5812214"/>
              <a:gd name="connsiteX4" fmla="*/ 0 w 8143998"/>
              <a:gd name="connsiteY4" fmla="*/ 4095026 h 5812214"/>
              <a:gd name="connsiteX5" fmla="*/ 1947634 w 8143998"/>
              <a:gd name="connsiteY5" fmla="*/ 0 h 581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3998" h="5812214">
                <a:moveTo>
                  <a:pt x="1947634" y="0"/>
                </a:moveTo>
                <a:lnTo>
                  <a:pt x="8143998" y="3252245"/>
                </a:lnTo>
                <a:lnTo>
                  <a:pt x="1175582" y="5812214"/>
                </a:lnTo>
                <a:lnTo>
                  <a:pt x="656893" y="5812214"/>
                </a:lnTo>
                <a:lnTo>
                  <a:pt x="0" y="4095026"/>
                </a:lnTo>
                <a:lnTo>
                  <a:pt x="1947634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251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-3809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</p:spTree>
    <p:extLst>
      <p:ext uri="{BB962C8B-B14F-4D97-AF65-F5344CB8AC3E}">
        <p14:creationId xmlns:p14="http://schemas.microsoft.com/office/powerpoint/2010/main" val="44841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FB3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</p:spTree>
    <p:extLst>
      <p:ext uri="{BB962C8B-B14F-4D97-AF65-F5344CB8AC3E}">
        <p14:creationId xmlns:p14="http://schemas.microsoft.com/office/powerpoint/2010/main" val="390692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76"/>
          <a:stretch/>
        </p:blipFill>
        <p:spPr>
          <a:xfrm>
            <a:off x="0" y="1"/>
            <a:ext cx="43726100" cy="143263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28" y="11391900"/>
            <a:ext cx="5946760" cy="249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3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6170" y="763805"/>
            <a:ext cx="37713761" cy="27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6170" y="3819022"/>
            <a:ext cx="37713761" cy="910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6169" y="13296838"/>
            <a:ext cx="9838373" cy="76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B9D0-057A-467F-8751-77E434E8DBF6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84271" y="13296838"/>
            <a:ext cx="14757559" cy="76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81558" y="13296838"/>
            <a:ext cx="9838373" cy="76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6A00-BA17-49EB-81E9-B89F925CA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0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85" r:id="rId3"/>
    <p:sldLayoutId id="2147483684" r:id="rId4"/>
    <p:sldLayoutId id="2147483673" r:id="rId5"/>
    <p:sldLayoutId id="2147483683" r:id="rId6"/>
  </p:sldLayoutIdLst>
  <p:txStyles>
    <p:titleStyle>
      <a:lvl1pPr algn="l" defTabSz="1912833" rtl="0" eaLnBrk="1" latinLnBrk="0" hangingPunct="1">
        <a:lnSpc>
          <a:spcPct val="90000"/>
        </a:lnSpc>
        <a:spcBef>
          <a:spcPct val="0"/>
        </a:spcBef>
        <a:buNone/>
        <a:defRPr sz="92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8208" indent="-478208" algn="l" defTabSz="1912833" rtl="0" eaLnBrk="1" latinLnBrk="0" hangingPunct="1">
        <a:lnSpc>
          <a:spcPct val="90000"/>
        </a:lnSpc>
        <a:spcBef>
          <a:spcPts val="2092"/>
        </a:spcBef>
        <a:buFont typeface="Arial" panose="020B0604020202020204" pitchFamily="34" charset="0"/>
        <a:buChar char="•"/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34625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5021" kern="1200">
          <a:solidFill>
            <a:schemeClr val="tx1"/>
          </a:solidFill>
          <a:latin typeface="+mn-lt"/>
          <a:ea typeface="+mn-ea"/>
          <a:cs typeface="+mn-cs"/>
        </a:defRPr>
      </a:lvl2pPr>
      <a:lvl3pPr marL="2391042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4184" kern="1200">
          <a:solidFill>
            <a:schemeClr val="tx1"/>
          </a:solidFill>
          <a:latin typeface="+mn-lt"/>
          <a:ea typeface="+mn-ea"/>
          <a:cs typeface="+mn-cs"/>
        </a:defRPr>
      </a:lvl3pPr>
      <a:lvl4pPr marL="3347458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4pPr>
      <a:lvl5pPr marL="4303875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5pPr>
      <a:lvl6pPr marL="5260292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6pPr>
      <a:lvl7pPr marL="6216708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7pPr>
      <a:lvl8pPr marL="7173125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8pPr>
      <a:lvl9pPr marL="8129542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1pPr>
      <a:lvl2pPr marL="956417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2pPr>
      <a:lvl3pPr marL="1912833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3pPr>
      <a:lvl4pPr marL="2869250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4pPr>
      <a:lvl5pPr marL="3825667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5pPr>
      <a:lvl6pPr marL="4782083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6pPr>
      <a:lvl7pPr marL="5738500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7pPr>
      <a:lvl8pPr marL="6694917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8pPr>
      <a:lvl9pPr marL="7651333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microsoft.com/office/2007/relationships/hdphoto" Target="../media/hdphoto1.wdp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eg"/><Relationship Id="rId11" Type="http://schemas.microsoft.com/office/2007/relationships/hdphoto" Target="../media/hdphoto2.wdp"/><Relationship Id="rId5" Type="http://schemas.openxmlformats.org/officeDocument/2006/relationships/image" Target="../media/image67.jpeg"/><Relationship Id="rId1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66.jpeg"/><Relationship Id="rId9" Type="http://schemas.openxmlformats.org/officeDocument/2006/relationships/image" Target="../media/image71.jpe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18" Type="http://schemas.microsoft.com/office/2007/relationships/hdphoto" Target="../media/hdphoto2.wdp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16.png"/><Relationship Id="rId2" Type="http://schemas.openxmlformats.org/officeDocument/2006/relationships/image" Target="../media/image73.jpeg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microsoft.com/office/2007/relationships/hdphoto" Target="../media/hdphoto2.wdp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1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microsoft.com/office/2007/relationships/hdphoto" Target="../media/hdphoto4.wdp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image" Target="../media/image21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microsoft.com/office/2007/relationships/hdphoto" Target="../media/hdphoto2.wdp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microsoft.com/office/2007/relationships/hdphoto" Target="../media/hdphoto9.wdp"/><Relationship Id="rId18" Type="http://schemas.openxmlformats.org/officeDocument/2006/relationships/image" Target="../media/image16.png"/><Relationship Id="rId3" Type="http://schemas.openxmlformats.org/officeDocument/2006/relationships/image" Target="../media/image10.png"/><Relationship Id="rId21" Type="http://schemas.openxmlformats.org/officeDocument/2006/relationships/image" Target="../media/image41.jpeg"/><Relationship Id="rId7" Type="http://schemas.openxmlformats.org/officeDocument/2006/relationships/image" Target="../media/image33.jpeg"/><Relationship Id="rId12" Type="http://schemas.openxmlformats.org/officeDocument/2006/relationships/image" Target="../media/image37.png"/><Relationship Id="rId17" Type="http://schemas.microsoft.com/office/2007/relationships/hdphoto" Target="../media/hdphoto1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microsoft.com/office/2007/relationships/hdphoto" Target="../media/hdphoto8.wdp"/><Relationship Id="rId5" Type="http://schemas.openxmlformats.org/officeDocument/2006/relationships/image" Target="../media/image31.jpeg"/><Relationship Id="rId15" Type="http://schemas.microsoft.com/office/2007/relationships/hdphoto" Target="../media/hdphoto10.wdp"/><Relationship Id="rId10" Type="http://schemas.openxmlformats.org/officeDocument/2006/relationships/image" Target="../media/image36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35.jpeg"/><Relationship Id="rId14" Type="http://schemas.openxmlformats.org/officeDocument/2006/relationships/image" Target="../media/image38.png"/><Relationship Id="rId22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microsoft.com/office/2007/relationships/hdphoto" Target="../media/hdphoto2.wdp"/><Relationship Id="rId7" Type="http://schemas.microsoft.com/office/2007/relationships/hdphoto" Target="../media/hdphoto12.wdp"/><Relationship Id="rId12" Type="http://schemas.openxmlformats.org/officeDocument/2006/relationships/image" Target="../media/image4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microsoft.com/office/2007/relationships/hdphoto" Target="../media/hdphoto14.wdp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443680" cy="143462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221711" y="0"/>
            <a:ext cx="21504389" cy="1434623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098420" y="2644215"/>
            <a:ext cx="19792655" cy="5771725"/>
          </a:xfrm>
          <a:prstGeom prst="roundRect">
            <a:avLst/>
          </a:prstGeom>
          <a:solidFill>
            <a:srgbClr val="1B3C9B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" name="TextBox 3"/>
          <p:cNvSpPr txBox="1"/>
          <p:nvPr/>
        </p:nvSpPr>
        <p:spPr>
          <a:xfrm>
            <a:off x="25127574" y="3644969"/>
            <a:ext cx="16991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Перспективы развития системы образования Кировской области в контексте </a:t>
            </a:r>
          </a:p>
          <a:p>
            <a:pPr algn="ctr"/>
            <a:r>
              <a:rPr lang="ru-RU" sz="6000" b="1" smtClean="0">
                <a:solidFill>
                  <a:schemeClr val="bg1"/>
                </a:solidFill>
              </a:rPr>
              <a:t>национальных стратегических </a:t>
            </a:r>
            <a:r>
              <a:rPr lang="ru-RU" sz="6000" b="1" dirty="0" smtClean="0">
                <a:solidFill>
                  <a:schemeClr val="bg1"/>
                </a:solidFill>
              </a:rPr>
              <a:t>ориентиров</a:t>
            </a:r>
            <a:endParaRPr lang="ru-RU" sz="5857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64432" y="9872877"/>
            <a:ext cx="8320739" cy="2410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857" b="1" dirty="0" err="1">
                <a:solidFill>
                  <a:schemeClr val="bg1"/>
                </a:solidFill>
              </a:rPr>
              <a:t>Бастрикова</a:t>
            </a:r>
            <a:r>
              <a:rPr lang="ru-RU" sz="5857" b="1" dirty="0">
                <a:solidFill>
                  <a:schemeClr val="bg1"/>
                </a:solidFill>
              </a:rPr>
              <a:t> </a:t>
            </a:r>
            <a:endParaRPr lang="ru-RU" sz="5857" b="1" dirty="0" smtClean="0">
              <a:solidFill>
                <a:schemeClr val="bg1"/>
              </a:solidFill>
            </a:endParaRPr>
          </a:p>
          <a:p>
            <a:r>
              <a:rPr lang="ru-RU" sz="5857" b="1" dirty="0" smtClean="0">
                <a:solidFill>
                  <a:schemeClr val="bg1"/>
                </a:solidFill>
              </a:rPr>
              <a:t>Наталия Александровна,</a:t>
            </a:r>
            <a:endParaRPr lang="ru-RU" sz="5857" b="1" dirty="0">
              <a:solidFill>
                <a:schemeClr val="bg1"/>
              </a:solidFill>
            </a:endParaRPr>
          </a:p>
          <a:p>
            <a:r>
              <a:rPr lang="ru-RU" sz="3347" dirty="0">
                <a:solidFill>
                  <a:schemeClr val="bg1"/>
                </a:solidFill>
              </a:rPr>
              <a:t>министр </a:t>
            </a:r>
            <a:r>
              <a:rPr lang="ru-RU" sz="3347" dirty="0" smtClean="0">
                <a:solidFill>
                  <a:schemeClr val="bg1"/>
                </a:solidFill>
              </a:rPr>
              <a:t>образования Кировской </a:t>
            </a:r>
            <a:r>
              <a:rPr lang="ru-RU" sz="3347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38393" y="12885344"/>
            <a:ext cx="2170338" cy="736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84" b="1" dirty="0">
                <a:solidFill>
                  <a:srgbClr val="FFFFFF"/>
                </a:solidFill>
              </a:rPr>
              <a:t>2025 год</a:t>
            </a:r>
            <a:endParaRPr lang="ru-RU" sz="11478" dirty="0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1982602" y="0"/>
            <a:ext cx="461079" cy="143462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4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/>
          <p:cNvSpPr/>
          <p:nvPr/>
        </p:nvSpPr>
        <p:spPr>
          <a:xfrm>
            <a:off x="25050304" y="1508731"/>
            <a:ext cx="4561761" cy="10259980"/>
          </a:xfrm>
          <a:prstGeom prst="roundRect">
            <a:avLst>
              <a:gd name="adj" fmla="val 5930"/>
            </a:avLst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" name="TextBox 1"/>
          <p:cNvSpPr txBox="1"/>
          <p:nvPr/>
        </p:nvSpPr>
        <p:spPr>
          <a:xfrm>
            <a:off x="0" y="4985"/>
            <a:ext cx="29612065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 err="1" smtClean="0">
                <a:solidFill>
                  <a:srgbClr val="1B3C9B"/>
                </a:solidFill>
              </a:rPr>
              <a:t>Профессионалитет</a:t>
            </a:r>
            <a:endParaRPr lang="ru-RU" sz="7531" b="1" dirty="0">
              <a:solidFill>
                <a:srgbClr val="1B3C9B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-3666" y="1508730"/>
            <a:ext cx="8677241" cy="1428045"/>
          </a:xfrm>
          <a:prstGeom prst="homePlate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7" name="Пятиугольник 6"/>
          <p:cNvSpPr/>
          <p:nvPr/>
        </p:nvSpPr>
        <p:spPr>
          <a:xfrm>
            <a:off x="-3668" y="3231582"/>
            <a:ext cx="8677241" cy="1428045"/>
          </a:xfrm>
          <a:prstGeom prst="homePlate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8" name="Пятиугольник 7"/>
          <p:cNvSpPr/>
          <p:nvPr/>
        </p:nvSpPr>
        <p:spPr>
          <a:xfrm>
            <a:off x="-3666" y="4983934"/>
            <a:ext cx="8677241" cy="1428045"/>
          </a:xfrm>
          <a:prstGeom prst="homePlate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9" name="Пятиугольник 8"/>
          <p:cNvSpPr/>
          <p:nvPr/>
        </p:nvSpPr>
        <p:spPr>
          <a:xfrm>
            <a:off x="-3668" y="6765781"/>
            <a:ext cx="8677241" cy="1428045"/>
          </a:xfrm>
          <a:prstGeom prst="homePlate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0" name="Пятиугольник 9"/>
          <p:cNvSpPr/>
          <p:nvPr/>
        </p:nvSpPr>
        <p:spPr>
          <a:xfrm>
            <a:off x="-3672" y="8518137"/>
            <a:ext cx="8677241" cy="1428045"/>
          </a:xfrm>
          <a:prstGeom prst="homePlate">
            <a:avLst/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1" name="Пятиугольник 10"/>
          <p:cNvSpPr/>
          <p:nvPr/>
        </p:nvSpPr>
        <p:spPr>
          <a:xfrm>
            <a:off x="-3668" y="10329480"/>
            <a:ext cx="8677241" cy="1428045"/>
          </a:xfrm>
          <a:prstGeom prst="homePlate">
            <a:avLst/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2" name="TextBox 11"/>
          <p:cNvSpPr txBox="1"/>
          <p:nvPr/>
        </p:nvSpPr>
        <p:spPr>
          <a:xfrm>
            <a:off x="12154" y="1979078"/>
            <a:ext cx="5691821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«Машиностроение»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54" y="3239011"/>
            <a:ext cx="5691821" cy="139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«Клиническая и профилактическая медицина»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54" y="5409286"/>
            <a:ext cx="5691821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«Сельское хозяйство»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16" y="7183183"/>
            <a:ext cx="5691821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«Химическая отрасль»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316" y="8587040"/>
            <a:ext cx="8131137" cy="139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«Электротехническая промышленность и автоматизация производств»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676" y="10788800"/>
            <a:ext cx="739593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«Легкая промышленность»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38488" y="1508730"/>
            <a:ext cx="3205233" cy="1428045"/>
          </a:xfrm>
          <a:prstGeom prst="chevron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9" name="Нашивка 18"/>
          <p:cNvSpPr/>
          <p:nvPr/>
        </p:nvSpPr>
        <p:spPr>
          <a:xfrm>
            <a:off x="8238486" y="3231582"/>
            <a:ext cx="3205233" cy="1428045"/>
          </a:xfrm>
          <a:prstGeom prst="chevron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0" name="Нашивка 19"/>
          <p:cNvSpPr/>
          <p:nvPr/>
        </p:nvSpPr>
        <p:spPr>
          <a:xfrm>
            <a:off x="8238488" y="4983934"/>
            <a:ext cx="3205233" cy="1428045"/>
          </a:xfrm>
          <a:prstGeom prst="chevron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1" name="Нашивка 20"/>
          <p:cNvSpPr/>
          <p:nvPr/>
        </p:nvSpPr>
        <p:spPr>
          <a:xfrm>
            <a:off x="8238486" y="6765781"/>
            <a:ext cx="3205233" cy="1428045"/>
          </a:xfrm>
          <a:prstGeom prst="chevron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2" name="Нашивка 21"/>
          <p:cNvSpPr/>
          <p:nvPr/>
        </p:nvSpPr>
        <p:spPr>
          <a:xfrm>
            <a:off x="8238484" y="8518137"/>
            <a:ext cx="3205233" cy="1428045"/>
          </a:xfrm>
          <a:prstGeom prst="chevron">
            <a:avLst/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3" name="Нашивка 22"/>
          <p:cNvSpPr/>
          <p:nvPr/>
        </p:nvSpPr>
        <p:spPr>
          <a:xfrm>
            <a:off x="8238486" y="10329480"/>
            <a:ext cx="3205233" cy="1428045"/>
          </a:xfrm>
          <a:prstGeom prst="chevron">
            <a:avLst/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4" name="TextBox 23"/>
          <p:cNvSpPr txBox="1"/>
          <p:nvPr/>
        </p:nvSpPr>
        <p:spPr>
          <a:xfrm>
            <a:off x="8903369" y="2003719"/>
            <a:ext cx="2845910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год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19200" y="3679050"/>
            <a:ext cx="2845910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год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19200" y="5431402"/>
            <a:ext cx="2845910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год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19200" y="7253362"/>
            <a:ext cx="2845910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35026" y="9021396"/>
            <a:ext cx="2845910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год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35026" y="10827520"/>
            <a:ext cx="2845910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год</a:t>
            </a:r>
          </a:p>
        </p:txBody>
      </p:sp>
      <p:sp>
        <p:nvSpPr>
          <p:cNvPr id="30" name="Нашивка 29"/>
          <p:cNvSpPr/>
          <p:nvPr/>
        </p:nvSpPr>
        <p:spPr>
          <a:xfrm>
            <a:off x="11002471" y="1508730"/>
            <a:ext cx="9089433" cy="1428045"/>
          </a:xfrm>
          <a:prstGeom prst="chevron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1" name="Нашивка 30"/>
          <p:cNvSpPr/>
          <p:nvPr/>
        </p:nvSpPr>
        <p:spPr>
          <a:xfrm>
            <a:off x="11002469" y="3231582"/>
            <a:ext cx="9089433" cy="1428045"/>
          </a:xfrm>
          <a:prstGeom prst="chevron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2" name="Нашивка 31"/>
          <p:cNvSpPr/>
          <p:nvPr/>
        </p:nvSpPr>
        <p:spPr>
          <a:xfrm>
            <a:off x="11002471" y="4983934"/>
            <a:ext cx="9089433" cy="1428045"/>
          </a:xfrm>
          <a:prstGeom prst="chevron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3" name="Нашивка 32"/>
          <p:cNvSpPr/>
          <p:nvPr/>
        </p:nvSpPr>
        <p:spPr>
          <a:xfrm>
            <a:off x="11002469" y="6765781"/>
            <a:ext cx="9089433" cy="1428045"/>
          </a:xfrm>
          <a:prstGeom prst="chevron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4" name="Нашивка 33"/>
          <p:cNvSpPr/>
          <p:nvPr/>
        </p:nvSpPr>
        <p:spPr>
          <a:xfrm>
            <a:off x="11002467" y="8518137"/>
            <a:ext cx="9089433" cy="1428045"/>
          </a:xfrm>
          <a:prstGeom prst="chevron">
            <a:avLst/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5" name="Нашивка 34"/>
          <p:cNvSpPr/>
          <p:nvPr/>
        </p:nvSpPr>
        <p:spPr>
          <a:xfrm>
            <a:off x="11002469" y="10329480"/>
            <a:ext cx="9089433" cy="1428045"/>
          </a:xfrm>
          <a:prstGeom prst="chevron">
            <a:avLst/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6" name="TextBox 35"/>
          <p:cNvSpPr txBox="1"/>
          <p:nvPr/>
        </p:nvSpPr>
        <p:spPr>
          <a:xfrm>
            <a:off x="11771678" y="1751764"/>
            <a:ext cx="7888257" cy="108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Вятский </a:t>
            </a:r>
            <a:r>
              <a:rPr lang="ru-RU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электромашино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-строительный техникум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71682" y="3402420"/>
            <a:ext cx="7888257" cy="108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Кировский </a:t>
            </a:r>
            <a:b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медицинский колледж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746533" y="5175480"/>
            <a:ext cx="7888257" cy="108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Вятский государственный агротехнологический университет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771680" y="6954644"/>
            <a:ext cx="7888255" cy="108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Вятский автомобильно-промышленный колледж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771680" y="8785927"/>
            <a:ext cx="7872430" cy="108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Вятский государственный университет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87507" y="10557444"/>
            <a:ext cx="7872430" cy="108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Кировский технологический колледж</a:t>
            </a:r>
          </a:p>
        </p:txBody>
      </p:sp>
      <p:sp>
        <p:nvSpPr>
          <p:cNvPr id="48" name="Нашивка 47"/>
          <p:cNvSpPr/>
          <p:nvPr/>
        </p:nvSpPr>
        <p:spPr>
          <a:xfrm>
            <a:off x="19676791" y="1519915"/>
            <a:ext cx="5238353" cy="1428045"/>
          </a:xfrm>
          <a:prstGeom prst="chevron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9" name="Нашивка 48"/>
          <p:cNvSpPr/>
          <p:nvPr/>
        </p:nvSpPr>
        <p:spPr>
          <a:xfrm>
            <a:off x="19676789" y="3242767"/>
            <a:ext cx="5238353" cy="1428045"/>
          </a:xfrm>
          <a:prstGeom prst="chevron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50" name="Нашивка 49"/>
          <p:cNvSpPr/>
          <p:nvPr/>
        </p:nvSpPr>
        <p:spPr>
          <a:xfrm>
            <a:off x="19676791" y="4995120"/>
            <a:ext cx="5238353" cy="1428045"/>
          </a:xfrm>
          <a:prstGeom prst="chevron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51" name="Нашивка 50"/>
          <p:cNvSpPr/>
          <p:nvPr/>
        </p:nvSpPr>
        <p:spPr>
          <a:xfrm>
            <a:off x="19676789" y="6776966"/>
            <a:ext cx="5238353" cy="1428045"/>
          </a:xfrm>
          <a:prstGeom prst="chevron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52" name="Нашивка 51"/>
          <p:cNvSpPr/>
          <p:nvPr/>
        </p:nvSpPr>
        <p:spPr>
          <a:xfrm>
            <a:off x="19676787" y="8529323"/>
            <a:ext cx="5238353" cy="1428045"/>
          </a:xfrm>
          <a:prstGeom prst="chevron">
            <a:avLst/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53" name="Нашивка 52"/>
          <p:cNvSpPr/>
          <p:nvPr/>
        </p:nvSpPr>
        <p:spPr>
          <a:xfrm>
            <a:off x="19676789" y="10340665"/>
            <a:ext cx="5238353" cy="1428045"/>
          </a:xfrm>
          <a:prstGeom prst="chevron">
            <a:avLst/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54" name="TextBox 53"/>
          <p:cNvSpPr txBox="1"/>
          <p:nvPr/>
        </p:nvSpPr>
        <p:spPr>
          <a:xfrm>
            <a:off x="20219305" y="1641338"/>
            <a:ext cx="426301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65"/>
              </a:lnSpc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млн. руб.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ru-RU" sz="251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федерального </a:t>
            </a:r>
            <a:r>
              <a:rPr lang="ru-RU" sz="251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223248" y="3321936"/>
            <a:ext cx="426301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65"/>
              </a:lnSpc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млн. руб.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федерального бюджета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219305" y="5100716"/>
            <a:ext cx="426301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65"/>
              </a:lnSpc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млн. руб.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федерального бюджета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219525" y="6884497"/>
            <a:ext cx="426301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65"/>
              </a:lnSpc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млн. руб.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федерального бюджета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219305" y="8653816"/>
            <a:ext cx="426301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65"/>
              </a:lnSpc>
            </a:pPr>
            <a:r>
              <a:rPr lang="ru-RU" sz="4184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млн. руб.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федерального бюджета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212052" y="10477684"/>
            <a:ext cx="426301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65"/>
              </a:lnSpc>
            </a:pPr>
            <a:r>
              <a:rPr lang="ru-RU" sz="4184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млн. руб.</a:t>
            </a:r>
          </a:p>
          <a:p>
            <a:pPr algn="ctr">
              <a:lnSpc>
                <a:spcPts val="2510"/>
              </a:lnSpc>
            </a:pPr>
            <a:r>
              <a:rPr lang="ru-RU" sz="251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федерального бюджета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015209" y="5058830"/>
            <a:ext cx="4596856" cy="299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560</a:t>
            </a:r>
          </a:p>
          <a:p>
            <a:pPr algn="ctr">
              <a:lnSpc>
                <a:spcPts val="4184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млн. руб.</a:t>
            </a:r>
          </a:p>
          <a:p>
            <a:pPr algn="ctr">
              <a:lnSpc>
                <a:spcPts val="4184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федерального бюджета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5050299" y="1842401"/>
            <a:ext cx="4562971" cy="299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endParaRPr lang="ru-RU" sz="8368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4184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колледжей, техникумов </a:t>
            </a: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вузов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063721" y="8403737"/>
            <a:ext cx="4440384" cy="299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</a:t>
            </a:r>
            <a:endParaRPr lang="ru-RU" sz="8368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4184"/>
              </a:lnSpc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промышленных партнера и</a:t>
            </a:r>
            <a:b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работодателя</a:t>
            </a:r>
            <a:endParaRPr lang="ru-RU" sz="40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0344592" y="6137600"/>
            <a:ext cx="12691202" cy="2363021"/>
          </a:xfrm>
          <a:prstGeom prst="roundRect">
            <a:avLst>
              <a:gd name="adj" fmla="val 5930"/>
            </a:avLst>
          </a:prstGeom>
          <a:solidFill>
            <a:srgbClr val="1B3C9B"/>
          </a:solidFill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74" name="TextBox 73"/>
          <p:cNvSpPr txBox="1"/>
          <p:nvPr/>
        </p:nvSpPr>
        <p:spPr>
          <a:xfrm>
            <a:off x="32839349" y="6487758"/>
            <a:ext cx="246218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РАБОТА</a:t>
            </a:r>
          </a:p>
          <a:p>
            <a:pPr>
              <a:lnSpc>
                <a:spcPts val="3765"/>
              </a:lnSpc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РОССИИ</a:t>
            </a:r>
          </a:p>
          <a:p>
            <a:pPr>
              <a:lnSpc>
                <a:spcPts val="3765"/>
              </a:lnSpc>
            </a:pPr>
            <a:r>
              <a:rPr lang="en-US" sz="251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trudvsem.ru</a:t>
            </a:r>
            <a:endParaRPr lang="ru-RU" sz="251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9400" y="6352296"/>
            <a:ext cx="1933629" cy="193362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9178" y="6343740"/>
            <a:ext cx="1942185" cy="1942185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9389127" y="6487754"/>
            <a:ext cx="31841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ЦЕЛЕВОЕ</a:t>
            </a:r>
          </a:p>
          <a:p>
            <a:pPr>
              <a:lnSpc>
                <a:spcPts val="3765"/>
              </a:lnSpc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ОБУЧЕНИЕ</a:t>
            </a:r>
          </a:p>
          <a:p>
            <a:pPr>
              <a:lnSpc>
                <a:spcPts val="3765"/>
              </a:lnSpc>
            </a:pPr>
            <a:r>
              <a:rPr lang="en-US" sz="251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trudvsem.ru</a:t>
            </a:r>
            <a:endParaRPr lang="ru-RU" sz="251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3161" y="3691475"/>
            <a:ext cx="3769492" cy="212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719</a:t>
            </a:r>
          </a:p>
          <a:p>
            <a:pPr algn="ctr">
              <a:lnSpc>
                <a:spcPts val="2929"/>
              </a:lnSpc>
            </a:pPr>
            <a:r>
              <a:rPr lang="ru-RU" sz="3347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заявок на </a:t>
            </a:r>
            <a:r>
              <a:rPr lang="ru-RU" sz="3347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обучение в </a:t>
            </a:r>
            <a:r>
              <a:rPr lang="ru-RU" sz="3347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вузы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0344255" y="1580274"/>
            <a:ext cx="3769824" cy="4240690"/>
          </a:xfrm>
          <a:prstGeom prst="roundRect">
            <a:avLst>
              <a:gd name="adj" fmla="val 8249"/>
            </a:avLst>
          </a:prstGeom>
          <a:solidFill>
            <a:srgbClr val="1B3C9B"/>
          </a:solidFill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0344589" y="1586420"/>
            <a:ext cx="12691205" cy="4263141"/>
          </a:xfrm>
          <a:prstGeom prst="roundRect">
            <a:avLst>
              <a:gd name="adj" fmla="val 5930"/>
            </a:avLst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81" name="TextBox 80"/>
          <p:cNvSpPr txBox="1"/>
          <p:nvPr/>
        </p:nvSpPr>
        <p:spPr>
          <a:xfrm>
            <a:off x="30288080" y="1503191"/>
            <a:ext cx="3769492" cy="20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980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предложений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0400758" y="3825609"/>
            <a:ext cx="3769492" cy="20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857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заявок</a:t>
            </a: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30943750" y="3797188"/>
            <a:ext cx="2665101" cy="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34532864" y="3797186"/>
            <a:ext cx="8040421" cy="0"/>
          </a:xfrm>
          <a:prstGeom prst="line">
            <a:avLst/>
          </a:prstGeom>
          <a:ln w="38100">
            <a:solidFill>
              <a:srgbClr val="1B3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8918360" y="3691475"/>
            <a:ext cx="3769492" cy="212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138</a:t>
            </a:r>
          </a:p>
          <a:p>
            <a:pPr algn="ctr">
              <a:lnSpc>
                <a:spcPts val="2929"/>
              </a:lnSpc>
            </a:pPr>
            <a:r>
              <a:rPr lang="ru-RU" sz="3347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заявок на </a:t>
            </a:r>
            <a:r>
              <a:rPr lang="ru-RU" sz="3347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обучение в </a:t>
            </a:r>
            <a:r>
              <a:rPr lang="ru-RU" sz="3347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4786681" y="1478888"/>
            <a:ext cx="3769492" cy="230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800</a:t>
            </a:r>
          </a:p>
          <a:p>
            <a:pPr algn="ctr">
              <a:lnSpc>
                <a:spcPts val="3556"/>
              </a:lnSpc>
            </a:pPr>
            <a:r>
              <a:rPr lang="ru-RU" sz="3347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программам </a:t>
            </a:r>
          </a:p>
          <a:p>
            <a:pPr algn="ctr">
              <a:lnSpc>
                <a:spcPts val="3556"/>
              </a:lnSpc>
            </a:pPr>
            <a:r>
              <a:rPr lang="ru-RU" sz="3347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вузов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851879" y="1478888"/>
            <a:ext cx="3769492" cy="230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180</a:t>
            </a:r>
          </a:p>
          <a:p>
            <a:pPr algn="ctr">
              <a:lnSpc>
                <a:spcPts val="3556"/>
              </a:lnSpc>
            </a:pPr>
            <a:r>
              <a:rPr lang="ru-RU" sz="3347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программам СПО</a:t>
            </a:r>
          </a:p>
        </p:txBody>
      </p:sp>
      <p:grpSp>
        <p:nvGrpSpPr>
          <p:cNvPr id="88" name="Группа 87"/>
          <p:cNvGrpSpPr/>
          <p:nvPr/>
        </p:nvGrpSpPr>
        <p:grpSpPr>
          <a:xfrm>
            <a:off x="29081014" y="8535114"/>
            <a:ext cx="13954779" cy="3789718"/>
            <a:chOff x="7637937" y="4822093"/>
            <a:chExt cx="6670869" cy="1811617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475785" y="4972989"/>
              <a:ext cx="5833021" cy="1366264"/>
            </a:xfrm>
            <a:prstGeom prst="roundRect">
              <a:avLst/>
            </a:prstGeom>
            <a:solidFill>
              <a:srgbClr val="FFCCCC">
                <a:alpha val="10196"/>
              </a:srgbClr>
            </a:solidFill>
            <a:ln w="38100">
              <a:solidFill>
                <a:srgbClr val="CD3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8315145" y="5952393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76" b="95020" l="2637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937" y="4822093"/>
              <a:ext cx="1811617" cy="1811617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32240164" y="8965352"/>
            <a:ext cx="11187519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Продолжить </a:t>
            </a: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работу по реализации механизма </a:t>
            </a: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целевого </a:t>
            </a: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обучения в течение учебного года </a:t>
            </a:r>
          </a:p>
          <a:p>
            <a:pPr>
              <a:spcAft>
                <a:spcPts val="2510"/>
              </a:spcAft>
            </a:pP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Работодатели вправе заключать договоры с обучающимися на любом этапе обучения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9612065" y="-21118"/>
            <a:ext cx="14114035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 smtClean="0">
                <a:solidFill>
                  <a:srgbClr val="1B3C9B"/>
                </a:solidFill>
              </a:rPr>
              <a:t>Целевое обучение</a:t>
            </a:r>
            <a:endParaRPr lang="ru-RU" sz="7531" b="1" dirty="0">
              <a:solidFill>
                <a:srgbClr val="1B3C9B"/>
              </a:solidFill>
            </a:endParaRPr>
          </a:p>
        </p:txBody>
      </p:sp>
      <p:sp>
        <p:nvSpPr>
          <p:cNvPr id="93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10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" y="0"/>
            <a:ext cx="25524653" cy="143462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063655" y="0"/>
            <a:ext cx="18662445" cy="1434623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" name="TextBox 1"/>
          <p:cNvSpPr txBox="1"/>
          <p:nvPr/>
        </p:nvSpPr>
        <p:spPr>
          <a:xfrm>
            <a:off x="25063650" y="4986"/>
            <a:ext cx="18662450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>
                <a:solidFill>
                  <a:schemeClr val="bg1"/>
                </a:solidFill>
              </a:rPr>
              <a:t>Национальный мессенджер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4717533" y="-13726"/>
            <a:ext cx="611023" cy="1435996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3596" y="6142144"/>
            <a:ext cx="3029315" cy="3363797"/>
          </a:xfrm>
          <a:prstGeom prst="round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8693" y="6154733"/>
            <a:ext cx="3054751" cy="3351208"/>
          </a:xfrm>
          <a:prstGeom prst="round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9226" y="6154733"/>
            <a:ext cx="3032292" cy="3360193"/>
          </a:xfrm>
          <a:prstGeom prst="round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7300" y="6140219"/>
            <a:ext cx="3069017" cy="3360193"/>
          </a:xfrm>
          <a:prstGeom prst="round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518346" y="1649003"/>
            <a:ext cx="18207754" cy="431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313" indent="-717313">
              <a:lnSpc>
                <a:spcPts val="4393"/>
              </a:lnSpc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Упрощенная регистрация – только по номеру телефона, не нужен VK ID</a:t>
            </a:r>
          </a:p>
          <a:p>
            <a:pPr marL="717313" indent="-717313">
              <a:lnSpc>
                <a:spcPts val="4393"/>
              </a:lnSpc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Единый аккаунт и простота использования, современный интерфейс</a:t>
            </a:r>
          </a:p>
          <a:p>
            <a:pPr marL="717313" indent="-717313">
              <a:lnSpc>
                <a:spcPts val="4393"/>
              </a:lnSpc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Отсутствие ассоциации с </a:t>
            </a:r>
            <a:r>
              <a:rPr lang="ru-RU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соцсетями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7313" indent="-717313">
              <a:lnSpc>
                <a:spcPts val="4393"/>
              </a:lnSpc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Обеспечен автоматический перенос групповых чатов</a:t>
            </a:r>
          </a:p>
          <a:p>
            <a:pPr marL="717313" indent="-717313">
              <a:lnSpc>
                <a:spcPts val="4393"/>
              </a:lnSpc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Роль автоматически подтверждена</a:t>
            </a:r>
          </a:p>
          <a:p>
            <a:pPr marL="717313" indent="-717313">
              <a:lnSpc>
                <a:spcPts val="4393"/>
              </a:lnSpc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Доступны ключевые сервисы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4532308" y="9769427"/>
            <a:ext cx="17844008" cy="3789718"/>
            <a:chOff x="7637937" y="4822093"/>
            <a:chExt cx="8530056" cy="181161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475784" y="4860119"/>
              <a:ext cx="7692209" cy="1479134"/>
            </a:xfrm>
            <a:prstGeom prst="roundRect">
              <a:avLst/>
            </a:prstGeom>
            <a:solidFill>
              <a:srgbClr val="FAECEE"/>
            </a:solidFill>
            <a:ln w="38100">
              <a:solidFill>
                <a:srgbClr val="CD3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315145" y="5952393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176" b="95020" l="2637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937" y="4822093"/>
              <a:ext cx="1811617" cy="1811617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7613958" y="10137070"/>
            <a:ext cx="14850535" cy="247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55"/>
              </a:spcAft>
            </a:pP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 коммуникации, связанные с образовательным процессом, должны осуществляться </a:t>
            </a:r>
            <a:r>
              <a:rPr lang="ru-RU" sz="3600" b="1" u="sng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исключительно </a:t>
            </a: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пространстве </a:t>
            </a:r>
            <a:r>
              <a:rPr lang="ru-RU" sz="3600" b="1" dirty="0" err="1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Сферум</a:t>
            </a:r>
            <a:endParaRPr lang="ru-RU" sz="3600" b="1" dirty="0">
              <a:solidFill>
                <a:srgbClr val="CD3F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55"/>
              </a:spcAft>
            </a:pP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 </a:t>
            </a:r>
            <a:r>
              <a:rPr lang="ru-RU" sz="3600" b="1" u="sng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 рабочие коммуникации</a:t>
            </a: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перевести в национальный мессенджер </a:t>
            </a:r>
            <a:r>
              <a:rPr lang="en-US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endParaRPr lang="ru-RU" sz="3600" b="1" dirty="0">
              <a:solidFill>
                <a:srgbClr val="CD3F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11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5912" y="6166383"/>
            <a:ext cx="2428545" cy="24285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5416" y="6142144"/>
            <a:ext cx="2452784" cy="24527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113" y="6166383"/>
            <a:ext cx="2433158" cy="243315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6172" y="6166383"/>
            <a:ext cx="2438400" cy="24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1208242" y="5622524"/>
            <a:ext cx="13860479" cy="1300903"/>
          </a:xfrm>
          <a:prstGeom prst="roundRect">
            <a:avLst>
              <a:gd name="adj" fmla="val 24513"/>
            </a:avLst>
          </a:prstGeom>
          <a:solidFill>
            <a:srgbClr val="1B3C9B"/>
          </a:solidFill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" name="TextBox 1"/>
          <p:cNvSpPr txBox="1"/>
          <p:nvPr/>
        </p:nvSpPr>
        <p:spPr>
          <a:xfrm>
            <a:off x="5612" y="4985"/>
            <a:ext cx="43720487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>
                <a:solidFill>
                  <a:srgbClr val="1B3C9B"/>
                </a:solidFill>
              </a:rPr>
              <a:t>Год детского отдыха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" y="1122935"/>
            <a:ext cx="6363058" cy="4245352"/>
          </a:xfrm>
          <a:prstGeom prst="wav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671" y="1136475"/>
            <a:ext cx="6363056" cy="4245352"/>
          </a:xfrm>
          <a:prstGeom prst="wav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9361" y="1143302"/>
            <a:ext cx="6439390" cy="4224450"/>
          </a:xfrm>
          <a:prstGeom prst="wav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2822" y="1148335"/>
            <a:ext cx="6431861" cy="4224448"/>
          </a:xfrm>
          <a:prstGeom prst="wav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2326" y="1143302"/>
            <a:ext cx="6439392" cy="4224448"/>
          </a:xfrm>
          <a:prstGeom prst="wav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9743" y="1136475"/>
            <a:ext cx="6356651" cy="4250327"/>
          </a:xfrm>
          <a:prstGeom prst="wav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6393" y="1143844"/>
            <a:ext cx="6432968" cy="4224448"/>
          </a:xfrm>
          <a:prstGeom prst="wav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586516" y="5891756"/>
            <a:ext cx="5917886" cy="266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433</a:t>
            </a:r>
            <a:endParaRPr lang="ru-RU" sz="8368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лагеря с дневным пребыванием</a:t>
            </a:r>
            <a:endParaRPr lang="ru-RU" sz="40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96944" y="5891751"/>
            <a:ext cx="5917886" cy="266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</a:p>
          <a:p>
            <a:pPr algn="ctr"/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оздоровительных лагерей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05348" y="8931751"/>
            <a:ext cx="5917886" cy="266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</a:t>
            </a:r>
          </a:p>
          <a:p>
            <a:pPr algn="ctr"/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тысяч детей </a:t>
            </a:r>
          </a:p>
          <a:p>
            <a:pPr algn="ctr"/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отдохнули в лагерях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896944" y="8931751"/>
            <a:ext cx="5917886" cy="266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1,5</a:t>
            </a:r>
          </a:p>
          <a:p>
            <a:pPr algn="ctr"/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тысячи детей </a:t>
            </a:r>
          </a:p>
          <a:p>
            <a:pPr algn="ctr"/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участников СВО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7023858" y="8515342"/>
            <a:ext cx="16276328" cy="3789720"/>
            <a:chOff x="7637937" y="4822092"/>
            <a:chExt cx="7780650" cy="181161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475785" y="4822092"/>
              <a:ext cx="6942802" cy="1517162"/>
            </a:xfrm>
            <a:prstGeom prst="roundRect">
              <a:avLst/>
            </a:prstGeom>
            <a:solidFill>
              <a:srgbClr val="FFCCCC">
                <a:alpha val="10196"/>
              </a:srgbClr>
            </a:solidFill>
            <a:ln w="38100">
              <a:solidFill>
                <a:srgbClr val="CD3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8315145" y="5952393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76" b="95020" l="2637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937" y="4822093"/>
              <a:ext cx="1811617" cy="181161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30358645" y="8916147"/>
            <a:ext cx="12305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Программа </a:t>
            </a: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воспитательной работы для организаций отдыха детей и календарный план воспитательной работы </a:t>
            </a: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должны </a:t>
            </a: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реализоваться во всех детских лагерях, независимо от их типа и ведомственной </a:t>
            </a: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принадлежности</a:t>
            </a:r>
            <a:endParaRPr lang="ru-RU" sz="3600" b="1" dirty="0">
              <a:solidFill>
                <a:srgbClr val="CD3F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7262054" y="5368194"/>
            <a:ext cx="16038133" cy="3416415"/>
            <a:chOff x="5039798" y="3989944"/>
            <a:chExt cx="8562085" cy="175260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816645" y="4114431"/>
              <a:ext cx="7785238" cy="1274582"/>
            </a:xfrm>
            <a:prstGeom prst="roundRect">
              <a:avLst/>
            </a:prstGeom>
            <a:solidFill>
              <a:srgbClr val="77B1A0">
                <a:alpha val="7843"/>
              </a:srgbClr>
            </a:solidFill>
            <a:ln w="38100">
              <a:solidFill>
                <a:srgbClr val="2BB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397853" y="4643691"/>
              <a:ext cx="806824" cy="6307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9798" y="3989944"/>
              <a:ext cx="1752600" cy="175260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30358646" y="5693132"/>
            <a:ext cx="12941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Интеграция отдыха </a:t>
            </a: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сферу образования позволяет сформировать единые стандарты   воспитания и дополнительного образования, рассматривать его как неотъемлемую часть воспитательного процесса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08242" y="5610862"/>
            <a:ext cx="13860479" cy="6078228"/>
          </a:xfrm>
          <a:prstGeom prst="roundRect">
            <a:avLst>
              <a:gd name="adj" fmla="val 5930"/>
            </a:avLst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0" name="TextBox 29"/>
          <p:cNvSpPr txBox="1"/>
          <p:nvPr/>
        </p:nvSpPr>
        <p:spPr>
          <a:xfrm>
            <a:off x="3235517" y="7338554"/>
            <a:ext cx="11452354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100-летие 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международного детского </a:t>
            </a: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центра 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Артек»</a:t>
            </a:r>
          </a:p>
          <a:p>
            <a:pPr>
              <a:spcAft>
                <a:spcPts val="2510"/>
              </a:spcAft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65-летие с 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момента основания всероссийского детского центра «</a:t>
            </a: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Орленок»</a:t>
            </a:r>
          </a:p>
          <a:p>
            <a:pPr>
              <a:spcAft>
                <a:spcPts val="2510"/>
              </a:spcAft>
            </a:pPr>
            <a:endParaRPr lang="ru-RU" sz="100" b="1" dirty="0" smtClean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510"/>
              </a:spcAft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40-летие 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всероссийского детского центра «Смена</a:t>
            </a: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40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386" y="7398657"/>
            <a:ext cx="1355088" cy="11609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386" y="8916147"/>
            <a:ext cx="1355088" cy="11609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386" y="10319662"/>
            <a:ext cx="1355088" cy="11609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09126" y="5919032"/>
            <a:ext cx="11452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2025 году </a:t>
            </a: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отмечаются: 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12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43726100" cy="1434623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97302" y="5286206"/>
            <a:ext cx="3773113" cy="37654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43422" y="1493144"/>
            <a:ext cx="3781917" cy="377782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032" y="1477321"/>
            <a:ext cx="3770668" cy="38000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576" y="5277392"/>
            <a:ext cx="3787555" cy="3776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8905" y="5279664"/>
            <a:ext cx="3774518" cy="37783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034" y="9058638"/>
            <a:ext cx="3784076" cy="376836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6998" y="1496021"/>
            <a:ext cx="3784733" cy="377919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4930" y="1499386"/>
            <a:ext cx="3779989" cy="37757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280" y="9064947"/>
            <a:ext cx="3772029" cy="3777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20661" y="9081498"/>
            <a:ext cx="3776048" cy="3775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1444" y="1502312"/>
            <a:ext cx="3770738" cy="37795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90363" y="9068991"/>
            <a:ext cx="3773021" cy="3779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2555" y="5260828"/>
            <a:ext cx="3785813" cy="3809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8162" y="1496564"/>
            <a:ext cx="3778552" cy="3778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5085" y="5289664"/>
            <a:ext cx="3785813" cy="37829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985"/>
            <a:ext cx="43726100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>
                <a:solidFill>
                  <a:schemeClr val="bg1"/>
                </a:solidFill>
              </a:rPr>
              <a:t>Педагог – ключевая фигура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94259" y="5280753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4" name="Прямоугольник 23"/>
          <p:cNvSpPr/>
          <p:nvPr/>
        </p:nvSpPr>
        <p:spPr>
          <a:xfrm>
            <a:off x="23778992" y="1496019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5" name="Прямоугольник 24"/>
          <p:cNvSpPr/>
          <p:nvPr/>
        </p:nvSpPr>
        <p:spPr>
          <a:xfrm>
            <a:off x="23787475" y="9064946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6" name="Прямоугольник 25"/>
          <p:cNvSpPr/>
          <p:nvPr/>
        </p:nvSpPr>
        <p:spPr>
          <a:xfrm>
            <a:off x="16209526" y="9065486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7" name="Прямоугольник 26"/>
          <p:cNvSpPr/>
          <p:nvPr/>
        </p:nvSpPr>
        <p:spPr>
          <a:xfrm>
            <a:off x="16209526" y="1496019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8" name="Прямоугольник 27"/>
          <p:cNvSpPr/>
          <p:nvPr/>
        </p:nvSpPr>
        <p:spPr>
          <a:xfrm>
            <a:off x="12424793" y="5280753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9" name="Прямоугольник 28"/>
          <p:cNvSpPr/>
          <p:nvPr/>
        </p:nvSpPr>
        <p:spPr>
          <a:xfrm>
            <a:off x="8640059" y="9065486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0" name="Прямоугольник 29"/>
          <p:cNvSpPr/>
          <p:nvPr/>
        </p:nvSpPr>
        <p:spPr>
          <a:xfrm>
            <a:off x="8640059" y="1496019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4" name="Прямоугольник 33"/>
          <p:cNvSpPr/>
          <p:nvPr/>
        </p:nvSpPr>
        <p:spPr>
          <a:xfrm>
            <a:off x="27563726" y="5280753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5" name="Прямоугольник 34"/>
          <p:cNvSpPr/>
          <p:nvPr/>
        </p:nvSpPr>
        <p:spPr>
          <a:xfrm>
            <a:off x="31348459" y="1496019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5" name="TextBox 44"/>
          <p:cNvSpPr txBox="1"/>
          <p:nvPr/>
        </p:nvSpPr>
        <p:spPr>
          <a:xfrm>
            <a:off x="12431732" y="2505176"/>
            <a:ext cx="377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Улучшение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условий труда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983278" y="2420584"/>
            <a:ext cx="3807123" cy="163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3347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Регламентация разрабатываемых документов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239259" y="6300228"/>
            <a:ext cx="3779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Снижение документарной нагрузки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577774" y="2292506"/>
            <a:ext cx="3779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Защита чести и достоинства педагогов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801787" y="5937371"/>
            <a:ext cx="3779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Непрерывное повышение квалификации педагогов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026111" y="6067574"/>
            <a:ext cx="3779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Обновление материально-технической базы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032600" y="10021758"/>
            <a:ext cx="3779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престижа профессии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438843" y="9991556"/>
            <a:ext cx="3779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Поддержка инновационной деятельности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5161145" y="5275159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60" name="Прямоугольник 59"/>
          <p:cNvSpPr/>
          <p:nvPr/>
        </p:nvSpPr>
        <p:spPr>
          <a:xfrm>
            <a:off x="38945878" y="1490425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69" name="Прямоугольник 68"/>
          <p:cNvSpPr/>
          <p:nvPr/>
        </p:nvSpPr>
        <p:spPr>
          <a:xfrm>
            <a:off x="4857713" y="5270967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70" name="Прямоугольник 69"/>
          <p:cNvSpPr/>
          <p:nvPr/>
        </p:nvSpPr>
        <p:spPr>
          <a:xfrm>
            <a:off x="1072979" y="9055700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71" name="Прямоугольник 70"/>
          <p:cNvSpPr/>
          <p:nvPr/>
        </p:nvSpPr>
        <p:spPr>
          <a:xfrm>
            <a:off x="1072979" y="1486233"/>
            <a:ext cx="3784733" cy="378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79" name="TextBox 78"/>
          <p:cNvSpPr txBox="1"/>
          <p:nvPr/>
        </p:nvSpPr>
        <p:spPr>
          <a:xfrm>
            <a:off x="8699526" y="6191816"/>
            <a:ext cx="3779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системы наставничества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52854" y="6224630"/>
            <a:ext cx="3779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Привлечение молодых специалистов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46367" y="9999912"/>
            <a:ext cx="3779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Проведение конкурсов </a:t>
            </a:r>
            <a:r>
              <a:rPr lang="ru-RU" sz="36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профмастерства</a:t>
            </a: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229826" y="2647893"/>
            <a:ext cx="377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Цифровизация</a:t>
            </a: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образования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415097" y="5886968"/>
            <a:ext cx="3779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Поощрение высоких учебных результатов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32025" y="2410785"/>
            <a:ext cx="3779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качества образования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27006687" y="9384755"/>
            <a:ext cx="15718652" cy="3789718"/>
            <a:chOff x="7637937" y="4822093"/>
            <a:chExt cx="7514062" cy="181161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8475784" y="4860119"/>
              <a:ext cx="6676215" cy="1479134"/>
            </a:xfrm>
            <a:prstGeom prst="roundRect">
              <a:avLst/>
            </a:prstGeom>
            <a:solidFill>
              <a:srgbClr val="FAECEE"/>
            </a:solidFill>
            <a:ln w="38100">
              <a:solidFill>
                <a:srgbClr val="CD3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8315145" y="5952393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5176" b="95020" l="2637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937" y="4822093"/>
              <a:ext cx="1811617" cy="1811617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30394760" y="9622814"/>
            <a:ext cx="123305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55"/>
              </a:spcAft>
            </a:pP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программы всех курсов повышения квалификации педагогов и руководителей образовательных организаций должны быть включены модули, обучающие навыкам эффективной коммуникации, работе с конфликтными ситуациями</a:t>
            </a:r>
            <a:endParaRPr lang="ru-RU" sz="3600" b="1" dirty="0">
              <a:solidFill>
                <a:srgbClr val="CD3F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13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3006" y="6141988"/>
            <a:ext cx="25504422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>
                <a:solidFill>
                  <a:schemeClr val="bg1"/>
                </a:solidFill>
              </a:rPr>
              <a:t>С началом нового учебного года!</a:t>
            </a:r>
          </a:p>
        </p:txBody>
      </p:sp>
    </p:spTree>
    <p:extLst>
      <p:ext uri="{BB962C8B-B14F-4D97-AF65-F5344CB8AC3E}">
        <p14:creationId xmlns:p14="http://schemas.microsoft.com/office/powerpoint/2010/main" val="10606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0">
            <a:extLst>
              <a:ext uri="{FF2B5EF4-FFF2-40B4-BE49-F238E27FC236}">
                <a16:creationId xmlns:a16="http://schemas.microsoft.com/office/drawing/2014/main" id="{71CB88D3-F738-3343-B4CD-406C18EFD427}"/>
              </a:ext>
            </a:extLst>
          </p:cNvPr>
          <p:cNvGrpSpPr/>
          <p:nvPr/>
        </p:nvGrpSpPr>
        <p:grpSpPr>
          <a:xfrm>
            <a:off x="12370004" y="-26198"/>
            <a:ext cx="19477777" cy="14372439"/>
            <a:chOff x="-31680" y="-45721"/>
            <a:chExt cx="12293784" cy="6948000"/>
          </a:xfrm>
        </p:grpSpPr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F0576822-B9E3-E243-8E27-B10F8227DD31}"/>
                </a:ext>
              </a:extLst>
            </p:cNvPr>
            <p:cNvSpPr/>
            <p:nvPr/>
          </p:nvSpPr>
          <p:spPr>
            <a:xfrm>
              <a:off x="-22863" y="-39695"/>
              <a:ext cx="12276150" cy="6941973"/>
            </a:xfrm>
            <a:prstGeom prst="rect">
              <a:avLst/>
            </a:prstGeom>
            <a:solidFill>
              <a:srgbClr val="36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1A0A998-6BE0-7044-85A7-6005E2C8BEFD}"/>
                </a:ext>
              </a:extLst>
            </p:cNvPr>
            <p:cNvSpPr/>
            <p:nvPr/>
          </p:nvSpPr>
          <p:spPr>
            <a:xfrm>
              <a:off x="9421792" y="3402957"/>
              <a:ext cx="2831495" cy="2419109"/>
            </a:xfrm>
            <a:custGeom>
              <a:avLst/>
              <a:gdLst>
                <a:gd name="connsiteX0" fmla="*/ 277793 w 2858947"/>
                <a:gd name="connsiteY0" fmla="*/ 995423 h 2419109"/>
                <a:gd name="connsiteX1" fmla="*/ 0 w 2858947"/>
                <a:gd name="connsiteY1" fmla="*/ 1006997 h 2419109"/>
                <a:gd name="connsiteX2" fmla="*/ 2858947 w 2858947"/>
                <a:gd name="connsiteY2" fmla="*/ 0 h 2419109"/>
                <a:gd name="connsiteX3" fmla="*/ 2835798 w 2858947"/>
                <a:gd name="connsiteY3" fmla="*/ 2419109 h 2419109"/>
                <a:gd name="connsiteX4" fmla="*/ 277793 w 2858947"/>
                <a:gd name="connsiteY4" fmla="*/ 995423 h 24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947" h="2419109">
                  <a:moveTo>
                    <a:pt x="277793" y="995423"/>
                  </a:moveTo>
                  <a:lnTo>
                    <a:pt x="0" y="1006997"/>
                  </a:lnTo>
                  <a:lnTo>
                    <a:pt x="2858947" y="0"/>
                  </a:lnTo>
                  <a:lnTo>
                    <a:pt x="2835798" y="2419109"/>
                  </a:lnTo>
                  <a:lnTo>
                    <a:pt x="277793" y="995423"/>
                  </a:lnTo>
                  <a:close/>
                </a:path>
              </a:pathLst>
            </a:custGeom>
            <a:solidFill>
              <a:srgbClr val="43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5C20628A-6C87-C042-B6E4-FE375EFDD87F}"/>
                </a:ext>
              </a:extLst>
            </p:cNvPr>
            <p:cNvSpPr/>
            <p:nvPr/>
          </p:nvSpPr>
          <p:spPr>
            <a:xfrm>
              <a:off x="-31680" y="-39695"/>
              <a:ext cx="3612768" cy="5239002"/>
            </a:xfrm>
            <a:custGeom>
              <a:avLst/>
              <a:gdLst>
                <a:gd name="connsiteX0" fmla="*/ 0 w 3610430"/>
                <a:gd name="connsiteY0" fmla="*/ 0 h 5282736"/>
                <a:gd name="connsiteX1" fmla="*/ 1347537 w 3610430"/>
                <a:gd name="connsiteY1" fmla="*/ 0 h 5282736"/>
                <a:gd name="connsiteX2" fmla="*/ 3610430 w 3610430"/>
                <a:gd name="connsiteY2" fmla="*/ 1187710 h 5282736"/>
                <a:gd name="connsiteX3" fmla="*/ 1662796 w 3610430"/>
                <a:gd name="connsiteY3" fmla="*/ 5282736 h 5282736"/>
                <a:gd name="connsiteX4" fmla="*/ 0 w 3610430"/>
                <a:gd name="connsiteY4" fmla="*/ 936008 h 5282736"/>
                <a:gd name="connsiteX5" fmla="*/ 0 w 3610430"/>
                <a:gd name="connsiteY5" fmla="*/ 0 h 528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430" h="5282736">
                  <a:moveTo>
                    <a:pt x="0" y="0"/>
                  </a:moveTo>
                  <a:lnTo>
                    <a:pt x="1347537" y="0"/>
                  </a:lnTo>
                  <a:lnTo>
                    <a:pt x="3610430" y="1187710"/>
                  </a:lnTo>
                  <a:lnTo>
                    <a:pt x="1662796" y="5282736"/>
                  </a:lnTo>
                  <a:lnTo>
                    <a:pt x="0" y="936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1D8EAB7E-26C9-3F44-B556-C5F9BFC873D2}"/>
                </a:ext>
              </a:extLst>
            </p:cNvPr>
            <p:cNvSpPr/>
            <p:nvPr/>
          </p:nvSpPr>
          <p:spPr>
            <a:xfrm>
              <a:off x="1325548" y="-39695"/>
              <a:ext cx="2827232" cy="1177877"/>
            </a:xfrm>
            <a:custGeom>
              <a:avLst/>
              <a:gdLst>
                <a:gd name="connsiteX0" fmla="*/ 0 w 2825401"/>
                <a:gd name="connsiteY0" fmla="*/ 0 h 1187710"/>
                <a:gd name="connsiteX1" fmla="*/ 2825401 w 2825401"/>
                <a:gd name="connsiteY1" fmla="*/ 5002 h 1187710"/>
                <a:gd name="connsiteX2" fmla="*/ 2262893 w 2825401"/>
                <a:gd name="connsiteY2" fmla="*/ 1187710 h 1187710"/>
                <a:gd name="connsiteX3" fmla="*/ 0 w 2825401"/>
                <a:gd name="connsiteY3" fmla="*/ 0 h 118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401" h="1187710">
                  <a:moveTo>
                    <a:pt x="0" y="0"/>
                  </a:moveTo>
                  <a:lnTo>
                    <a:pt x="2825401" y="5002"/>
                  </a:lnTo>
                  <a:lnTo>
                    <a:pt x="2262893" y="1187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939A4A11-53E6-E449-9EE1-BD5CD8A662A7}"/>
                </a:ext>
              </a:extLst>
            </p:cNvPr>
            <p:cNvSpPr/>
            <p:nvPr/>
          </p:nvSpPr>
          <p:spPr>
            <a:xfrm>
              <a:off x="1641011" y="1138181"/>
              <a:ext cx="8149275" cy="5764095"/>
            </a:xfrm>
            <a:custGeom>
              <a:avLst/>
              <a:gdLst>
                <a:gd name="connsiteX0" fmla="*/ 1947634 w 8143998"/>
                <a:gd name="connsiteY0" fmla="*/ 0 h 5812214"/>
                <a:gd name="connsiteX1" fmla="*/ 8143998 w 8143998"/>
                <a:gd name="connsiteY1" fmla="*/ 3252245 h 5812214"/>
                <a:gd name="connsiteX2" fmla="*/ 1175582 w 8143998"/>
                <a:gd name="connsiteY2" fmla="*/ 5812214 h 5812214"/>
                <a:gd name="connsiteX3" fmla="*/ 656893 w 8143998"/>
                <a:gd name="connsiteY3" fmla="*/ 5812214 h 5812214"/>
                <a:gd name="connsiteX4" fmla="*/ 0 w 8143998"/>
                <a:gd name="connsiteY4" fmla="*/ 4095026 h 5812214"/>
                <a:gd name="connsiteX5" fmla="*/ 1947634 w 8143998"/>
                <a:gd name="connsiteY5" fmla="*/ 0 h 58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3998" h="5812214">
                  <a:moveTo>
                    <a:pt x="1947634" y="0"/>
                  </a:moveTo>
                  <a:lnTo>
                    <a:pt x="8143998" y="3252245"/>
                  </a:lnTo>
                  <a:lnTo>
                    <a:pt x="1175582" y="5812214"/>
                  </a:lnTo>
                  <a:lnTo>
                    <a:pt x="656893" y="5812214"/>
                  </a:lnTo>
                  <a:lnTo>
                    <a:pt x="0" y="4095026"/>
                  </a:lnTo>
                  <a:lnTo>
                    <a:pt x="1947634" y="0"/>
                  </a:lnTo>
                  <a:close/>
                </a:path>
              </a:pathLst>
            </a:cu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61C98FB-F2CE-BD4C-B607-2171E83E11E4}"/>
                </a:ext>
              </a:extLst>
            </p:cNvPr>
            <p:cNvSpPr/>
            <p:nvPr/>
          </p:nvSpPr>
          <p:spPr>
            <a:xfrm>
              <a:off x="3589907" y="-45721"/>
              <a:ext cx="8672197" cy="4409224"/>
            </a:xfrm>
            <a:custGeom>
              <a:avLst/>
              <a:gdLst>
                <a:gd name="connsiteX0" fmla="*/ 562508 w 8663983"/>
                <a:gd name="connsiteY0" fmla="*/ 0 h 4434953"/>
                <a:gd name="connsiteX1" fmla="*/ 8652156 w 8663983"/>
                <a:gd name="connsiteY1" fmla="*/ 14321 h 4434953"/>
                <a:gd name="connsiteX2" fmla="*/ 8663983 w 8663983"/>
                <a:gd name="connsiteY2" fmla="*/ 3528430 h 4434953"/>
                <a:gd name="connsiteX3" fmla="*/ 6196364 w 8663983"/>
                <a:gd name="connsiteY3" fmla="*/ 4434953 h 4434953"/>
                <a:gd name="connsiteX4" fmla="*/ 0 w 8663983"/>
                <a:gd name="connsiteY4" fmla="*/ 1182708 h 4434953"/>
                <a:gd name="connsiteX5" fmla="*/ 562508 w 8663983"/>
                <a:gd name="connsiteY5" fmla="*/ 0 h 4434953"/>
                <a:gd name="connsiteX0" fmla="*/ 562508 w 8663983"/>
                <a:gd name="connsiteY0" fmla="*/ 11079 h 4446032"/>
                <a:gd name="connsiteX1" fmla="*/ 8652156 w 8663983"/>
                <a:gd name="connsiteY1" fmla="*/ 0 h 4446032"/>
                <a:gd name="connsiteX2" fmla="*/ 8663983 w 8663983"/>
                <a:gd name="connsiteY2" fmla="*/ 3539509 h 4446032"/>
                <a:gd name="connsiteX3" fmla="*/ 6196364 w 8663983"/>
                <a:gd name="connsiteY3" fmla="*/ 4446032 h 4446032"/>
                <a:gd name="connsiteX4" fmla="*/ 0 w 8663983"/>
                <a:gd name="connsiteY4" fmla="*/ 1193787 h 4446032"/>
                <a:gd name="connsiteX5" fmla="*/ 562508 w 8663983"/>
                <a:gd name="connsiteY5" fmla="*/ 11079 h 4446032"/>
                <a:gd name="connsiteX0" fmla="*/ 562508 w 8666581"/>
                <a:gd name="connsiteY0" fmla="*/ 11079 h 4446032"/>
                <a:gd name="connsiteX1" fmla="*/ 8665603 w 8666581"/>
                <a:gd name="connsiteY1" fmla="*/ 0 h 4446032"/>
                <a:gd name="connsiteX2" fmla="*/ 8663983 w 8666581"/>
                <a:gd name="connsiteY2" fmla="*/ 3539509 h 4446032"/>
                <a:gd name="connsiteX3" fmla="*/ 6196364 w 8666581"/>
                <a:gd name="connsiteY3" fmla="*/ 4446032 h 4446032"/>
                <a:gd name="connsiteX4" fmla="*/ 0 w 8666581"/>
                <a:gd name="connsiteY4" fmla="*/ 1193787 h 4446032"/>
                <a:gd name="connsiteX5" fmla="*/ 562508 w 8666581"/>
                <a:gd name="connsiteY5" fmla="*/ 11079 h 4446032"/>
                <a:gd name="connsiteX0" fmla="*/ 569383 w 8666581"/>
                <a:gd name="connsiteY0" fmla="*/ 4204 h 4446032"/>
                <a:gd name="connsiteX1" fmla="*/ 8665603 w 8666581"/>
                <a:gd name="connsiteY1" fmla="*/ 0 h 4446032"/>
                <a:gd name="connsiteX2" fmla="*/ 8663983 w 8666581"/>
                <a:gd name="connsiteY2" fmla="*/ 3539509 h 4446032"/>
                <a:gd name="connsiteX3" fmla="*/ 6196364 w 8666581"/>
                <a:gd name="connsiteY3" fmla="*/ 4446032 h 4446032"/>
                <a:gd name="connsiteX4" fmla="*/ 0 w 8666581"/>
                <a:gd name="connsiteY4" fmla="*/ 1193787 h 4446032"/>
                <a:gd name="connsiteX5" fmla="*/ 569383 w 8666581"/>
                <a:gd name="connsiteY5" fmla="*/ 4204 h 44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6581" h="4446032">
                  <a:moveTo>
                    <a:pt x="569383" y="4204"/>
                  </a:moveTo>
                  <a:lnTo>
                    <a:pt x="8665603" y="0"/>
                  </a:lnTo>
                  <a:cubicBezTo>
                    <a:pt x="8669545" y="1179836"/>
                    <a:pt x="8660041" y="2359673"/>
                    <a:pt x="8663983" y="3539509"/>
                  </a:cubicBezTo>
                  <a:lnTo>
                    <a:pt x="6196364" y="4446032"/>
                  </a:lnTo>
                  <a:lnTo>
                    <a:pt x="0" y="1193787"/>
                  </a:lnTo>
                  <a:lnTo>
                    <a:pt x="569383" y="4204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3C255441-FC24-1C43-8E63-501875B45991}"/>
                </a:ext>
              </a:extLst>
            </p:cNvPr>
            <p:cNvSpPr/>
            <p:nvPr/>
          </p:nvSpPr>
          <p:spPr>
            <a:xfrm>
              <a:off x="2817355" y="4363503"/>
              <a:ext cx="9442149" cy="2538776"/>
            </a:xfrm>
            <a:custGeom>
              <a:avLst/>
              <a:gdLst>
                <a:gd name="connsiteX0" fmla="*/ 6968416 w 9436035"/>
                <a:gd name="connsiteY0" fmla="*/ 0 h 2559969"/>
                <a:gd name="connsiteX1" fmla="*/ 9436035 w 9436035"/>
                <a:gd name="connsiteY1" fmla="*/ 1295163 h 2559969"/>
                <a:gd name="connsiteX2" fmla="*/ 9436035 w 9436035"/>
                <a:gd name="connsiteY2" fmla="*/ 2559969 h 2559969"/>
                <a:gd name="connsiteX3" fmla="*/ 0 w 9436035"/>
                <a:gd name="connsiteY3" fmla="*/ 2559969 h 2559969"/>
                <a:gd name="connsiteX4" fmla="*/ 6968416 w 9436035"/>
                <a:gd name="connsiteY4" fmla="*/ 0 h 255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6035" h="2559969">
                  <a:moveTo>
                    <a:pt x="6968416" y="0"/>
                  </a:moveTo>
                  <a:lnTo>
                    <a:pt x="9436035" y="1295163"/>
                  </a:lnTo>
                  <a:lnTo>
                    <a:pt x="9436035" y="2559969"/>
                  </a:lnTo>
                  <a:lnTo>
                    <a:pt x="0" y="2559969"/>
                  </a:lnTo>
                  <a:lnTo>
                    <a:pt x="6968416" y="0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080E99BC-5742-8445-9561-4C4AFFF23D02}"/>
                </a:ext>
              </a:extLst>
            </p:cNvPr>
            <p:cNvSpPr/>
            <p:nvPr/>
          </p:nvSpPr>
          <p:spPr>
            <a:xfrm>
              <a:off x="823771" y="5199307"/>
              <a:ext cx="1474559" cy="1702971"/>
            </a:xfrm>
            <a:custGeom>
              <a:avLst/>
              <a:gdLst>
                <a:gd name="connsiteX0" fmla="*/ 816711 w 1473604"/>
                <a:gd name="connsiteY0" fmla="*/ 0 h 1717187"/>
                <a:gd name="connsiteX1" fmla="*/ 1473604 w 1473604"/>
                <a:gd name="connsiteY1" fmla="*/ 1717187 h 1717187"/>
                <a:gd name="connsiteX2" fmla="*/ 0 w 1473604"/>
                <a:gd name="connsiteY2" fmla="*/ 1717187 h 1717187"/>
                <a:gd name="connsiteX3" fmla="*/ 816711 w 1473604"/>
                <a:gd name="connsiteY3" fmla="*/ 0 h 17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604" h="1717187">
                  <a:moveTo>
                    <a:pt x="816711" y="0"/>
                  </a:moveTo>
                  <a:lnTo>
                    <a:pt x="1473604" y="1717187"/>
                  </a:lnTo>
                  <a:lnTo>
                    <a:pt x="0" y="1717187"/>
                  </a:lnTo>
                  <a:lnTo>
                    <a:pt x="816711" y="0"/>
                  </a:lnTo>
                  <a:close/>
                </a:path>
              </a:pathLst>
            </a:custGeom>
            <a:solidFill>
              <a:srgbClr val="81C8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pic>
        <p:nvPicPr>
          <p:cNvPr id="8" name="Picture 21">
            <a:extLst>
              <a:ext uri="{FF2B5EF4-FFF2-40B4-BE49-F238E27FC236}">
                <a16:creationId xmlns:a16="http://schemas.microsoft.com/office/drawing/2014/main" id="{679ACAEB-593E-124F-AF8C-4239B56150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3265" y="192850"/>
            <a:ext cx="3108351" cy="255044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876431" y="0"/>
            <a:ext cx="15849668" cy="1434623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pic>
        <p:nvPicPr>
          <p:cNvPr id="26" name="Picture 31">
            <a:extLst>
              <a:ext uri="{FF2B5EF4-FFF2-40B4-BE49-F238E27FC236}">
                <a16:creationId xmlns:a16="http://schemas.microsoft.com/office/drawing/2014/main" id="{E508FDCB-5332-CC44-9B58-1A385C0473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4527" y="427573"/>
            <a:ext cx="2717729" cy="2229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436" y="-329348"/>
            <a:ext cx="4136934" cy="41369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344794" y="2864097"/>
            <a:ext cx="12804052" cy="94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Современная школа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Успех каждого ребенка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Цифровая образовательная среда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Патриотическое воспитание граждан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Стимулирование спроса на отечественные БАС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Содействие занятости</a:t>
            </a:r>
          </a:p>
          <a:p>
            <a:pPr>
              <a:spcAft>
                <a:spcPts val="2510"/>
              </a:spcAft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Иные региональные проекты: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Капитальный ремонт школ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Инфраструктура образования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Жилищно-коммунальная поддержка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391746" y="2864097"/>
            <a:ext cx="14334353" cy="94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 лучшее детям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Педагоги и наставники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Профессионалитет</a:t>
            </a:r>
            <a:endParaRPr lang="ru-RU" sz="4184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Поддержка семьи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Цифровые платформы в отраслях социальной сферы</a:t>
            </a:r>
          </a:p>
          <a:p>
            <a:pPr>
              <a:spcAft>
                <a:spcPts val="2510"/>
              </a:spcAft>
            </a:pPr>
            <a:endParaRPr lang="ru-RU" sz="4184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510"/>
              </a:spcAft>
            </a:pPr>
            <a:r>
              <a:rPr lang="ru-RU" sz="4184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Иные </a:t>
            </a: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региональные проекты: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Инфраструктура образования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Современные каникулы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Жилищно-коммунальная поддержка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27573996" y="-13726"/>
            <a:ext cx="611023" cy="1435996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65" y="-26198"/>
            <a:ext cx="12467572" cy="14372433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12134602" y="-6428"/>
            <a:ext cx="611023" cy="1435996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2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7303923" y="6343267"/>
            <a:ext cx="13299901" cy="5618186"/>
            <a:chOff x="5039798" y="3381407"/>
            <a:chExt cx="5593897" cy="236113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816645" y="3381407"/>
              <a:ext cx="4817050" cy="2007605"/>
            </a:xfrm>
            <a:prstGeom prst="roundRect">
              <a:avLst/>
            </a:prstGeom>
            <a:solidFill>
              <a:srgbClr val="77B1A0">
                <a:alpha val="7843"/>
              </a:srgbClr>
            </a:solidFill>
            <a:ln w="38100">
              <a:solidFill>
                <a:srgbClr val="2BB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397853" y="4643691"/>
              <a:ext cx="806824" cy="6307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9798" y="3989944"/>
              <a:ext cx="1752600" cy="1752600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4963" y="1801044"/>
            <a:ext cx="5150831" cy="3888468"/>
          </a:xfrm>
          <a:prstGeom prst="wav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645794" y="1797418"/>
            <a:ext cx="5150044" cy="3892089"/>
          </a:xfrm>
          <a:prstGeom prst="wave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86" y="1814625"/>
            <a:ext cx="5166516" cy="3874888"/>
          </a:xfrm>
          <a:prstGeom prst="wave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1935" y="1805998"/>
            <a:ext cx="5166518" cy="3883509"/>
          </a:xfrm>
          <a:prstGeom prst="wave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447" y="1805999"/>
            <a:ext cx="5166516" cy="3892127"/>
          </a:xfrm>
          <a:prstGeom prst="wave">
            <a:avLst/>
          </a:prstGeom>
        </p:spPr>
      </p:pic>
      <p:sp>
        <p:nvSpPr>
          <p:cNvPr id="9" name="Пятиугольник 8"/>
          <p:cNvSpPr/>
          <p:nvPr/>
        </p:nvSpPr>
        <p:spPr>
          <a:xfrm>
            <a:off x="-33164" y="6343267"/>
            <a:ext cx="10666627" cy="842328"/>
          </a:xfrm>
          <a:prstGeom prst="homePlate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2" name="Нашивка 11"/>
          <p:cNvSpPr/>
          <p:nvPr/>
        </p:nvSpPr>
        <p:spPr>
          <a:xfrm>
            <a:off x="10455849" y="6343267"/>
            <a:ext cx="4047766" cy="842328"/>
          </a:xfrm>
          <a:prstGeom prst="chevron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>
              <a:solidFill>
                <a:schemeClr val="tx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14325719" y="6343267"/>
            <a:ext cx="4047766" cy="842328"/>
          </a:xfrm>
          <a:prstGeom prst="chevron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0102432" y="6351886"/>
            <a:ext cx="13129616" cy="5392949"/>
            <a:chOff x="7637937" y="4055693"/>
            <a:chExt cx="6276413" cy="257801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8475785" y="4055693"/>
              <a:ext cx="5438565" cy="2283561"/>
            </a:xfrm>
            <a:prstGeom prst="roundRect">
              <a:avLst/>
            </a:prstGeom>
            <a:solidFill>
              <a:srgbClr val="FFCCCC">
                <a:alpha val="10196"/>
              </a:srgbClr>
            </a:solidFill>
            <a:ln w="38100">
              <a:solidFill>
                <a:srgbClr val="CD3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315145" y="5952393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76" b="95020" l="2637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937" y="4822093"/>
              <a:ext cx="1811617" cy="1811617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11301922" y="6351886"/>
            <a:ext cx="2447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год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089471" y="6343267"/>
            <a:ext cx="2447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год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198690" y="6343267"/>
            <a:ext cx="9099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Советники директора по воспитанию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633463" y="7200014"/>
            <a:ext cx="3769492" cy="20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89</a:t>
            </a:r>
          </a:p>
          <a:p>
            <a:pPr algn="ctr"/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победителей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483815" y="7200012"/>
            <a:ext cx="3769492" cy="20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74</a:t>
            </a:r>
          </a:p>
          <a:p>
            <a:pPr algn="ctr"/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победителя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633463" y="9398139"/>
            <a:ext cx="3769492" cy="20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</a:t>
            </a:r>
          </a:p>
          <a:p>
            <a:pPr algn="ctr"/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млн. руб.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483815" y="9398137"/>
            <a:ext cx="3769492" cy="20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</a:t>
            </a:r>
          </a:p>
          <a:p>
            <a:pPr algn="ctr"/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609" y="7212945"/>
            <a:ext cx="10423240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детей 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работа с детьми, находящимися в трудной жизненной ситуации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привлечение родителей в решение вопросов деятельности школ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инициативы по участию в грантовых конкурсах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295085" y="6644481"/>
            <a:ext cx="9617600" cy="429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Миссия образования – воспитание и обучение патриота России, профессионала, сохраняющего традиции и формирующего будущее страны</a:t>
            </a:r>
          </a:p>
          <a:p>
            <a:pPr>
              <a:spcAft>
                <a:spcPts val="2510"/>
              </a:spcAft>
            </a:pP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 вовлечение всех участников образовательного процесса в  конкурсные мероприятия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220496" y="6571759"/>
            <a:ext cx="8453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>
                <a:solidFill>
                  <a:srgbClr val="2BB1F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Активные (результативные) </a:t>
            </a:r>
            <a:r>
              <a:rPr lang="ru-RU" sz="4000" b="1" dirty="0" smtClean="0">
                <a:solidFill>
                  <a:srgbClr val="2BB1F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школы:</a:t>
            </a:r>
            <a:endParaRPr lang="ru-RU" sz="4000" b="1" dirty="0">
              <a:solidFill>
                <a:srgbClr val="2BB1F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811291" y="7269035"/>
            <a:ext cx="10105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МБОУ «Гимназия № 46» города </a:t>
            </a: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Кирова </a:t>
            </a:r>
            <a:endParaRPr lang="ru-RU" sz="36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МБОУ СОШ с УИОП № 4 г. </a:t>
            </a: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Кирово-Чепецка</a:t>
            </a:r>
            <a:endParaRPr lang="ru-RU" sz="36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МБОУ СОШ с. </a:t>
            </a:r>
            <a:r>
              <a:rPr lang="ru-RU" sz="3600" b="1" dirty="0" err="1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Гордино</a:t>
            </a:r>
            <a:endParaRPr lang="ru-RU" sz="36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КОГОБУ «Средняя школа с УИОП </a:t>
            </a:r>
            <a:r>
              <a:rPr lang="ru-RU" sz="3600" b="1" dirty="0" err="1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пгт</a:t>
            </a: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Кильмезь</a:t>
            </a: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4985"/>
            <a:ext cx="43726100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>
                <a:solidFill>
                  <a:srgbClr val="1B3C9B"/>
                </a:solidFill>
              </a:rPr>
              <a:t>Воспитание – неотъемлемый компонент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71905" y="1816222"/>
            <a:ext cx="5118708" cy="3892134"/>
          </a:xfrm>
          <a:prstGeom prst="wav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86865" y="1795815"/>
            <a:ext cx="5112721" cy="3892134"/>
          </a:xfrm>
          <a:prstGeom prst="wav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1752" y="1805998"/>
            <a:ext cx="5099200" cy="3881951"/>
          </a:xfrm>
          <a:prstGeom prst="wav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0613" y="1814865"/>
            <a:ext cx="5118945" cy="3892134"/>
          </a:xfrm>
          <a:prstGeom prst="wave">
            <a:avLst/>
          </a:prstGeom>
        </p:spPr>
      </p:pic>
      <p:sp>
        <p:nvSpPr>
          <p:cNvPr id="36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3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15761" y="1357042"/>
            <a:ext cx="7354662" cy="3637586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7323468" y="3105795"/>
            <a:ext cx="7362199" cy="2183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683" y="1357042"/>
            <a:ext cx="7357792" cy="489126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8937276" y="4162197"/>
            <a:ext cx="7362199" cy="2183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93" y="1373162"/>
            <a:ext cx="6531460" cy="435893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27" y="1373162"/>
            <a:ext cx="7381252" cy="4377209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17310199" y="3105795"/>
            <a:ext cx="7360224" cy="7352654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939251" y="4162198"/>
            <a:ext cx="7360224" cy="7039202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9324" y="5766499"/>
            <a:ext cx="7360224" cy="6070260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" name="TextBox 3"/>
          <p:cNvSpPr txBox="1"/>
          <p:nvPr/>
        </p:nvSpPr>
        <p:spPr>
          <a:xfrm>
            <a:off x="0" y="4985"/>
            <a:ext cx="43726100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>
                <a:solidFill>
                  <a:srgbClr val="1B3C9B"/>
                </a:solidFill>
              </a:rPr>
              <a:t>Организация внеурочных занятий «Разговоры о важном»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3198343" y="1908663"/>
            <a:ext cx="9983567" cy="7818542"/>
            <a:chOff x="7637937" y="2896175"/>
            <a:chExt cx="4772492" cy="373753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475785" y="2896175"/>
              <a:ext cx="3934644" cy="3443079"/>
            </a:xfrm>
            <a:prstGeom prst="roundRect">
              <a:avLst/>
            </a:prstGeom>
            <a:solidFill>
              <a:srgbClr val="FFCCCC">
                <a:alpha val="10196"/>
              </a:srgbClr>
            </a:solidFill>
            <a:ln w="38100">
              <a:solidFill>
                <a:srgbClr val="CD3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8" name="Овал 7"/>
            <p:cNvSpPr/>
            <p:nvPr/>
          </p:nvSpPr>
          <p:spPr>
            <a:xfrm>
              <a:off x="8315145" y="5952393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176" b="95020" l="2637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937" y="4822093"/>
              <a:ext cx="1811617" cy="181161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6212344" y="2227469"/>
            <a:ext cx="6969566" cy="682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 системный контроль за организацией  внеурочных занятий «Разговоры о важном»</a:t>
            </a:r>
          </a:p>
          <a:p>
            <a:pPr>
              <a:spcAft>
                <a:spcPts val="2510"/>
              </a:spcAft>
            </a:pP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Запланировать участие глав муниципальных образований, их заместителей и начальников управлений </a:t>
            </a: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образованием</a:t>
            </a:r>
          </a:p>
          <a:p>
            <a:pPr>
              <a:spcAft>
                <a:spcPts val="2510"/>
              </a:spcAft>
            </a:pP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проведения занятий использовать материалы с официального сайта «Разговоры о важном»</a:t>
            </a:r>
            <a:endParaRPr lang="ru-RU" sz="3600" b="1" dirty="0">
              <a:solidFill>
                <a:srgbClr val="CD3F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378" y="5750376"/>
            <a:ext cx="7364686" cy="318807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5" name="Прямоугольник 14"/>
          <p:cNvSpPr/>
          <p:nvPr/>
        </p:nvSpPr>
        <p:spPr>
          <a:xfrm>
            <a:off x="17306253" y="3085911"/>
            <a:ext cx="7364686" cy="318807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6" name="Овал 15"/>
          <p:cNvSpPr/>
          <p:nvPr/>
        </p:nvSpPr>
        <p:spPr>
          <a:xfrm>
            <a:off x="3626685" y="5172958"/>
            <a:ext cx="1469991" cy="1469991"/>
          </a:xfrm>
          <a:prstGeom prst="ellipse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8" name="Овал 17"/>
          <p:cNvSpPr/>
          <p:nvPr/>
        </p:nvSpPr>
        <p:spPr>
          <a:xfrm>
            <a:off x="20266057" y="2510319"/>
            <a:ext cx="1469991" cy="1469991"/>
          </a:xfrm>
          <a:prstGeom prst="ellipse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9" name="Прямоугольник 18"/>
          <p:cNvSpPr/>
          <p:nvPr/>
        </p:nvSpPr>
        <p:spPr>
          <a:xfrm>
            <a:off x="8939252" y="4162198"/>
            <a:ext cx="7360224" cy="318807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0" name="Овал 19"/>
          <p:cNvSpPr/>
          <p:nvPr/>
        </p:nvSpPr>
        <p:spPr>
          <a:xfrm>
            <a:off x="11849607" y="3584779"/>
            <a:ext cx="1469991" cy="1469991"/>
          </a:xfrm>
          <a:prstGeom prst="ellipse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pic>
        <p:nvPicPr>
          <p:cNvPr id="21" name="Picture 20" descr="P:\НАЦИОНАЛЬНЫЕ ПРОЕКТЫ\1. РАЗВИТИЕ ОБРАЗОВАНИЯ\П РО Е К Т Н Ы Й О Ф И С\Все брендбуки\Инфографика от РАНХиГС\Иконки\PNG\PNG_icons_federal_projects\icon_p (30)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9956" y="5319718"/>
            <a:ext cx="1183437" cy="1176458"/>
          </a:xfrm>
          <a:prstGeom prst="rect">
            <a:avLst/>
          </a:prstGeom>
          <a:noFill/>
        </p:spPr>
      </p:pic>
      <p:pic>
        <p:nvPicPr>
          <p:cNvPr id="22" name="Picture 19" descr="P:\НАЦИОНАЛЬНЫЕ ПРОЕКТЫ\1. РАЗВИТИЕ ОБРАЗОВАНИЯ\П РО Е К Т Н Ы Й О Ф И С\Все брендбуки\Инфографика от РАНХиГС\Иконки\PNG\PNG_icons_federal_projects\icon_p (28)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3867" y="3885571"/>
            <a:ext cx="1128221" cy="939951"/>
          </a:xfrm>
          <a:prstGeom prst="rect">
            <a:avLst/>
          </a:prstGeom>
          <a:noFill/>
        </p:spPr>
      </p:pic>
      <p:pic>
        <p:nvPicPr>
          <p:cNvPr id="23" name="Picture 28" descr="P:\НАЦИОНАЛЬНЫЕ ПРОЕКТЫ\1. РАЗВИТИЕ ОБРАЗОВАНИЯ\П РО Е К Т Н Ы Й О Ф И С\Все брендбуки\Инфографика от РАНХиГС\Иконки\PNG\PNG_icons_key_elements\icon_k (9)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2197" y="2774455"/>
            <a:ext cx="1111919" cy="95667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35378" y="6479950"/>
            <a:ext cx="735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педагог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41682" y="4886128"/>
            <a:ext cx="733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Тематическое планирование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06253" y="3850316"/>
            <a:ext cx="7364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Системный контроль руководителя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3279" y="7290386"/>
            <a:ext cx="7206269" cy="430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Трансляция </a:t>
            </a: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собственных убеждений и жизненного опыта</a:t>
            </a:r>
          </a:p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Объяснение в доверительном диалоге</a:t>
            </a:r>
          </a:p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интерактивных методов обучения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312851" y="5394827"/>
            <a:ext cx="7357572" cy="485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Учет региональных, национальных, </a:t>
            </a: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этнокультурных </a:t>
            </a: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особенностей школы</a:t>
            </a:r>
          </a:p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Обеспечить единство обязательных требований</a:t>
            </a:r>
          </a:p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Проведение рефлексии педагогов, работающих по курсу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5635" y="5732096"/>
            <a:ext cx="6453430" cy="5354243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5654901" y="1908662"/>
            <a:ext cx="7360224" cy="7608514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7" name="Прямоугольник 36"/>
          <p:cNvSpPr/>
          <p:nvPr/>
        </p:nvSpPr>
        <p:spPr>
          <a:xfrm>
            <a:off x="25650955" y="1908662"/>
            <a:ext cx="7364686" cy="318807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8" name="Овал 37"/>
          <p:cNvSpPr/>
          <p:nvPr/>
        </p:nvSpPr>
        <p:spPr>
          <a:xfrm>
            <a:off x="28610759" y="1333070"/>
            <a:ext cx="1469991" cy="1469991"/>
          </a:xfrm>
          <a:prstGeom prst="ellipse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5909" y="1548329"/>
            <a:ext cx="1019689" cy="101968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695996" y="2703313"/>
            <a:ext cx="7364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Приглашение выдающихся личностей</a:t>
            </a:r>
            <a:endParaRPr lang="ru-RU" sz="40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635864" y="4190371"/>
            <a:ext cx="7357572" cy="480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Выпускники прошлых лет</a:t>
            </a:r>
          </a:p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Общественные деятели</a:t>
            </a:r>
          </a:p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 err="1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Медийные</a:t>
            </a: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личности</a:t>
            </a:r>
          </a:p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Представители государственной власти</a:t>
            </a:r>
          </a:p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Наставники</a:t>
            </a:r>
          </a:p>
          <a:p>
            <a:pPr marL="717313" indent="-717313">
              <a:spcAft>
                <a:spcPts val="1255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Родители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3999087" y="9606573"/>
            <a:ext cx="9359805" cy="2329340"/>
          </a:xfrm>
          <a:prstGeom prst="roundRect">
            <a:avLst>
              <a:gd name="adj" fmla="val 5930"/>
            </a:avLst>
          </a:prstGeom>
          <a:solidFill>
            <a:srgbClr val="1B3C9B"/>
          </a:solidFill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5" name="TextBox 44"/>
          <p:cNvSpPr txBox="1"/>
          <p:nvPr/>
        </p:nvSpPr>
        <p:spPr>
          <a:xfrm>
            <a:off x="37148483" y="10304983"/>
            <a:ext cx="6114065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18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Материалы занятий «Разговоры о важном</a:t>
            </a:r>
            <a:r>
              <a:rPr lang="ru-RU" sz="4184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4184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1587" y="9809969"/>
            <a:ext cx="1930757" cy="1930757"/>
          </a:xfrm>
          <a:prstGeom prst="rect">
            <a:avLst/>
          </a:prstGeom>
        </p:spPr>
      </p:pic>
      <p:sp>
        <p:nvSpPr>
          <p:cNvPr id="46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4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2727363" y="7180088"/>
            <a:ext cx="10441195" cy="5225411"/>
            <a:chOff x="5039798" y="3546477"/>
            <a:chExt cx="4391534" cy="2196067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816645" y="3546477"/>
              <a:ext cx="3614687" cy="1842535"/>
            </a:xfrm>
            <a:prstGeom prst="roundRect">
              <a:avLst/>
            </a:prstGeom>
            <a:solidFill>
              <a:srgbClr val="77B1A0">
                <a:alpha val="7843"/>
              </a:srgbClr>
            </a:solidFill>
            <a:ln w="38100">
              <a:solidFill>
                <a:srgbClr val="2BB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5397853" y="4643691"/>
              <a:ext cx="806824" cy="6307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9798" y="3989944"/>
              <a:ext cx="1752600" cy="1752600"/>
            </a:xfrm>
            <a:prstGeom prst="rect">
              <a:avLst/>
            </a:prstGeom>
          </p:spPr>
        </p:pic>
      </p:grpSp>
      <p:sp>
        <p:nvSpPr>
          <p:cNvPr id="38" name="Прямоугольник 37"/>
          <p:cNvSpPr/>
          <p:nvPr/>
        </p:nvSpPr>
        <p:spPr>
          <a:xfrm>
            <a:off x="23950952" y="6046360"/>
            <a:ext cx="6106259" cy="84232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" name="TextBox 3"/>
          <p:cNvSpPr txBox="1"/>
          <p:nvPr/>
        </p:nvSpPr>
        <p:spPr>
          <a:xfrm>
            <a:off x="0" y="4986"/>
            <a:ext cx="43726100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>
                <a:solidFill>
                  <a:srgbClr val="1B3C9B"/>
                </a:solidFill>
              </a:rPr>
              <a:t>Содержание </a:t>
            </a:r>
            <a:r>
              <a:rPr lang="ru-RU" sz="7531" b="1" dirty="0" smtClean="0">
                <a:solidFill>
                  <a:srgbClr val="1B3C9B"/>
                </a:solidFill>
              </a:rPr>
              <a:t>предметов «Труд</a:t>
            </a:r>
            <a:r>
              <a:rPr lang="ru-RU" sz="7531" b="1" dirty="0">
                <a:solidFill>
                  <a:srgbClr val="1B3C9B"/>
                </a:solidFill>
              </a:rPr>
              <a:t>» и «Основы безопасности и защиты Родины»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33" y="1488756"/>
            <a:ext cx="5819678" cy="4348756"/>
          </a:xfrm>
          <a:prstGeom prst="wav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366" y="1488757"/>
            <a:ext cx="5793655" cy="4348755"/>
          </a:xfrm>
          <a:prstGeom prst="wav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5517" y="1497647"/>
            <a:ext cx="5801511" cy="4333573"/>
          </a:xfrm>
          <a:prstGeom prst="wav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1951" y="1493584"/>
            <a:ext cx="5781762" cy="4333573"/>
          </a:xfrm>
          <a:prstGeom prst="wav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90677" y="1502831"/>
            <a:ext cx="5781695" cy="4324326"/>
          </a:xfrm>
          <a:prstGeom prst="wave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3671" y="6042767"/>
            <a:ext cx="23172229" cy="84232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4" name="TextBox 13"/>
          <p:cNvSpPr txBox="1"/>
          <p:nvPr/>
        </p:nvSpPr>
        <p:spPr>
          <a:xfrm>
            <a:off x="295211" y="6042768"/>
            <a:ext cx="2230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Региональные ресурсные центры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181" y="6938667"/>
            <a:ext cx="619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предмету «Труд»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181" y="9308251"/>
            <a:ext cx="1267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предмету «</a:t>
            </a:r>
            <a:r>
              <a:rPr lang="ru-RU" sz="4000" b="1" dirty="0">
                <a:solidFill>
                  <a:srgbClr val="1B3C9B"/>
                </a:solidFill>
              </a:rPr>
              <a:t>Основы безопасности и защиты Родины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5056" y="7750552"/>
            <a:ext cx="9417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МБОУ «Инженерно-железнодорожный лицей» города Кирова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5692" y="10120136"/>
            <a:ext cx="9776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КОГОАУ ДО «Региональный центр военно-патриотического воспитания «Патриот»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81" y="7728466"/>
            <a:ext cx="1225586" cy="12337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4816" y="7756864"/>
            <a:ext cx="1366986" cy="1118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0792" y="9684401"/>
            <a:ext cx="1142697" cy="11676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84" y="10244574"/>
            <a:ext cx="1253890" cy="125568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105726" y="7125240"/>
            <a:ext cx="3769492" cy="20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354</a:t>
            </a:r>
          </a:p>
          <a:p>
            <a:pPr algn="ctr"/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088088" y="9514134"/>
            <a:ext cx="3769492" cy="20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78</a:t>
            </a:r>
          </a:p>
          <a:p>
            <a:pPr algn="ctr"/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млн. рублей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50952" y="6118033"/>
            <a:ext cx="6106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Оснащение </a:t>
            </a: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кабинетов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89305" y="9415128"/>
            <a:ext cx="6023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</a:t>
            </a: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профессиональной компетентности педагогов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30050016" y="5998473"/>
            <a:ext cx="12779299" cy="6152496"/>
            <a:chOff x="7637937" y="3692603"/>
            <a:chExt cx="6108949" cy="294110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8475787" y="3692603"/>
              <a:ext cx="5271099" cy="2646651"/>
            </a:xfrm>
            <a:prstGeom prst="roundRect">
              <a:avLst/>
            </a:prstGeom>
            <a:solidFill>
              <a:srgbClr val="FFCCCC">
                <a:alpha val="10196"/>
              </a:srgbClr>
            </a:solidFill>
            <a:ln w="38100">
              <a:solidFill>
                <a:srgbClr val="CD3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8315145" y="5952393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176" b="95020" l="2637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937" y="4822093"/>
              <a:ext cx="1811617" cy="1811617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33320759" y="6621276"/>
            <a:ext cx="9046230" cy="429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 обеспечить использование нового оборудования в предметных кабинетах</a:t>
            </a:r>
          </a:p>
          <a:p>
            <a:pPr>
              <a:spcAft>
                <a:spcPts val="2510"/>
              </a:spcAft>
            </a:pP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Организовать взаимодействие с региональными ресурсными центрами, в том числе в рамках повышения квалификации и обмена опытом педагогов</a:t>
            </a:r>
            <a:endParaRPr lang="ru-RU" sz="3600" b="1" dirty="0">
              <a:solidFill>
                <a:srgbClr val="CD3F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57136" y="1517068"/>
            <a:ext cx="5776480" cy="4324326"/>
          </a:xfrm>
          <a:prstGeom prst="wave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3595" y="1517068"/>
            <a:ext cx="5776480" cy="4338320"/>
          </a:xfrm>
          <a:prstGeom prst="wave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7589305" y="7421424"/>
            <a:ext cx="5229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Доступ к информационным, методическим </a:t>
            </a: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ресурсам</a:t>
            </a:r>
            <a:endParaRPr lang="ru-RU" sz="36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6401" y="1484341"/>
            <a:ext cx="5844356" cy="4352849"/>
          </a:xfrm>
          <a:prstGeom prst="wave">
            <a:avLst/>
          </a:prstGeom>
        </p:spPr>
      </p:pic>
      <p:sp>
        <p:nvSpPr>
          <p:cNvPr id="43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5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4601372" y="7342410"/>
            <a:ext cx="9010798" cy="1302711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7" name="Прямоугольник 26"/>
          <p:cNvSpPr/>
          <p:nvPr/>
        </p:nvSpPr>
        <p:spPr>
          <a:xfrm>
            <a:off x="14639531" y="4785151"/>
            <a:ext cx="8972639" cy="84232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grpSp>
        <p:nvGrpSpPr>
          <p:cNvPr id="10" name="Группа 9"/>
          <p:cNvGrpSpPr/>
          <p:nvPr/>
        </p:nvGrpSpPr>
        <p:grpSpPr>
          <a:xfrm>
            <a:off x="13693395" y="9089024"/>
            <a:ext cx="29427706" cy="3179821"/>
            <a:chOff x="7637937" y="4822093"/>
            <a:chExt cx="15381180" cy="181161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8475785" y="4836609"/>
              <a:ext cx="14543332" cy="1502644"/>
            </a:xfrm>
            <a:prstGeom prst="roundRect">
              <a:avLst/>
            </a:prstGeom>
            <a:solidFill>
              <a:srgbClr val="FFCCCC">
                <a:alpha val="10196"/>
              </a:srgbClr>
            </a:solidFill>
            <a:ln w="38100">
              <a:solidFill>
                <a:srgbClr val="CD3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315145" y="5952393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76" b="95020" l="2637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937" y="4822093"/>
              <a:ext cx="1811617" cy="1811617"/>
            </a:xfrm>
            <a:prstGeom prst="rect">
              <a:avLst/>
            </a:prstGeom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9152449" y="1327625"/>
            <a:ext cx="4783987" cy="10473309"/>
          </a:xfrm>
          <a:prstGeom prst="roundRect">
            <a:avLst>
              <a:gd name="adj" fmla="val 5930"/>
            </a:avLst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4" name="TextBox 13"/>
          <p:cNvSpPr txBox="1"/>
          <p:nvPr/>
        </p:nvSpPr>
        <p:spPr>
          <a:xfrm>
            <a:off x="16987753" y="9545227"/>
            <a:ext cx="5997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55"/>
              </a:spcAft>
            </a:pP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 организовать повышение квалификации учителей </a:t>
            </a:r>
            <a:r>
              <a:rPr lang="ru-RU" sz="3600" b="1" u="sng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истории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727447" y="3694885"/>
            <a:ext cx="717312" cy="6460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5" name="Пятиугольник 14"/>
          <p:cNvSpPr/>
          <p:nvPr/>
        </p:nvSpPr>
        <p:spPr>
          <a:xfrm rot="16200000">
            <a:off x="7667284" y="9638348"/>
            <a:ext cx="3482844" cy="842328"/>
          </a:xfrm>
          <a:prstGeom prst="homePlate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6" name="Нашивка 15"/>
          <p:cNvSpPr/>
          <p:nvPr/>
        </p:nvSpPr>
        <p:spPr>
          <a:xfrm rot="16200000">
            <a:off x="7628883" y="6127119"/>
            <a:ext cx="3539613" cy="842328"/>
          </a:xfrm>
          <a:prstGeom prst="chevron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 rot="16200000">
            <a:off x="7475903" y="2424512"/>
            <a:ext cx="3865603" cy="842328"/>
          </a:xfrm>
          <a:prstGeom prst="chevron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24717" y="450914"/>
            <a:ext cx="1451060" cy="84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0" name="TextBox 19"/>
          <p:cNvSpPr txBox="1"/>
          <p:nvPr/>
        </p:nvSpPr>
        <p:spPr>
          <a:xfrm>
            <a:off x="9942081" y="1874433"/>
            <a:ext cx="440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Единое образовательное пространство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81869" y="5675940"/>
            <a:ext cx="4124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Единые федеральные программы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1921" y="9230922"/>
            <a:ext cx="4442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Единые государственные учебники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86"/>
            <a:ext cx="43726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368"/>
              </a:lnSpc>
            </a:pPr>
            <a:r>
              <a:rPr lang="ru-RU" sz="7531" b="1" dirty="0">
                <a:solidFill>
                  <a:srgbClr val="1B3C9B"/>
                </a:solidFill>
              </a:rPr>
              <a:t>Приказ Министерства просвещения Российской Федерации </a:t>
            </a:r>
            <a:r>
              <a:rPr lang="ru-RU" sz="7531" b="1" dirty="0" smtClean="0">
                <a:solidFill>
                  <a:srgbClr val="1B3C9B"/>
                </a:solidFill>
              </a:rPr>
              <a:t>от </a:t>
            </a:r>
            <a:r>
              <a:rPr lang="ru-RU" sz="7531" b="1" dirty="0">
                <a:solidFill>
                  <a:srgbClr val="1B3C9B"/>
                </a:solidFill>
              </a:rPr>
              <a:t>09.10.2024 № 704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7589" y="9436506"/>
            <a:ext cx="8179443" cy="2363021"/>
          </a:xfrm>
          <a:prstGeom prst="roundRect">
            <a:avLst>
              <a:gd name="adj" fmla="val 5930"/>
            </a:avLst>
          </a:prstGeom>
          <a:solidFill>
            <a:srgbClr val="1B3C9B"/>
          </a:solidFill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8"/>
          <a:stretch/>
        </p:blipFill>
        <p:spPr>
          <a:xfrm>
            <a:off x="440400" y="1408282"/>
            <a:ext cx="8149650" cy="770622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87589" y="1311359"/>
            <a:ext cx="8149650" cy="7893320"/>
          </a:xfrm>
          <a:prstGeom prst="roundRect">
            <a:avLst>
              <a:gd name="adj" fmla="val 5930"/>
            </a:avLst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62" y="9636943"/>
            <a:ext cx="1930757" cy="1930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6536" y="9545227"/>
            <a:ext cx="4463274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5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документом можно ознакомиться </a:t>
            </a:r>
            <a:b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QR-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коду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643541" y="4831476"/>
            <a:ext cx="8972639" cy="2259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Введение новых программ по истории: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5-7 классах с 01.09.2025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8-9 классах с 01.09.2026</a:t>
            </a:r>
            <a:endParaRPr lang="ru-RU" sz="40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05382" y="7287998"/>
            <a:ext cx="8972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Введение нового учебного курса «История нашего края»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983853"/>
              </p:ext>
            </p:extLst>
          </p:nvPr>
        </p:nvGraphicFramePr>
        <p:xfrm>
          <a:off x="14622457" y="2324347"/>
          <a:ext cx="8968631" cy="2165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3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dirty="0" smtClean="0">
                          <a:solidFill>
                            <a:srgbClr val="1B3C9B"/>
                          </a:solidFill>
                        </a:rPr>
                        <a:t>6 </a:t>
                      </a:r>
                      <a:r>
                        <a:rPr lang="ru-RU" sz="2000" dirty="0" smtClean="0">
                          <a:solidFill>
                            <a:srgbClr val="1B3C9B"/>
                          </a:solidFill>
                        </a:rPr>
                        <a:t>класс</a:t>
                      </a:r>
                      <a:endParaRPr lang="ru-RU" sz="2000" dirty="0">
                        <a:solidFill>
                          <a:srgbClr val="1B3C9B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91283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B3C9B"/>
                          </a:solidFill>
                        </a:rPr>
                        <a:t>7 </a:t>
                      </a:r>
                      <a:r>
                        <a:rPr lang="ru-RU" sz="2000" dirty="0" smtClean="0">
                          <a:solidFill>
                            <a:srgbClr val="1B3C9B"/>
                          </a:solidFill>
                        </a:rPr>
                        <a:t>класс</a:t>
                      </a:r>
                    </a:p>
                  </a:txBody>
                  <a:tcPr anchor="b"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91283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B3C9B"/>
                          </a:solidFill>
                        </a:rPr>
                        <a:t>8 </a:t>
                      </a:r>
                      <a:r>
                        <a:rPr lang="ru-RU" sz="2000" dirty="0" smtClean="0">
                          <a:solidFill>
                            <a:srgbClr val="1B3C9B"/>
                          </a:solidFill>
                        </a:rPr>
                        <a:t>класс</a:t>
                      </a:r>
                      <a:endParaRPr lang="ru-RU" sz="2000" dirty="0">
                        <a:solidFill>
                          <a:srgbClr val="1B3C9B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91283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B3C9B"/>
                          </a:solidFill>
                        </a:rPr>
                        <a:t>9 </a:t>
                      </a:r>
                      <a:r>
                        <a:rPr lang="ru-RU" sz="2000" dirty="0" smtClean="0">
                          <a:solidFill>
                            <a:srgbClr val="1B3C9B"/>
                          </a:solidFill>
                        </a:rPr>
                        <a:t>класс</a:t>
                      </a:r>
                      <a:endParaRPr lang="ru-RU" sz="2000" dirty="0">
                        <a:solidFill>
                          <a:srgbClr val="1B3C9B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91283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B3C9B"/>
                          </a:solidFill>
                        </a:rPr>
                        <a:t>10 </a:t>
                      </a:r>
                      <a:r>
                        <a:rPr lang="ru-RU" sz="2000" dirty="0" smtClean="0">
                          <a:solidFill>
                            <a:srgbClr val="1B3C9B"/>
                          </a:solidFill>
                        </a:rPr>
                        <a:t>класс</a:t>
                      </a:r>
                      <a:endParaRPr lang="ru-RU" sz="2000" dirty="0">
                        <a:solidFill>
                          <a:srgbClr val="1B3C9B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91283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B3C9B"/>
                          </a:solidFill>
                        </a:rPr>
                        <a:t>11 </a:t>
                      </a:r>
                      <a:r>
                        <a:rPr lang="ru-RU" sz="2000" dirty="0" smtClean="0">
                          <a:solidFill>
                            <a:srgbClr val="1B3C9B"/>
                          </a:solidFill>
                        </a:rPr>
                        <a:t>класс</a:t>
                      </a:r>
                      <a:endParaRPr lang="ru-RU" sz="2000" dirty="0">
                        <a:solidFill>
                          <a:srgbClr val="1B3C9B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2786899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4000" b="1" kern="1200" dirty="0" smtClean="0">
                          <a:solidFill>
                            <a:srgbClr val="1B3C9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2025/2026 </a:t>
                      </a:r>
                      <a:r>
                        <a:rPr lang="ru-RU" sz="2800" b="1" kern="1200" dirty="0" smtClean="0">
                          <a:solidFill>
                            <a:srgbClr val="1B3C9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уч. год</a:t>
                      </a:r>
                      <a:endParaRPr lang="ru-RU" sz="2800" b="1" kern="1200" dirty="0">
                        <a:solidFill>
                          <a:srgbClr val="1B3C9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B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B1F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C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C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C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C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9128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rgbClr val="1B3C9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2026/2027 </a:t>
                      </a:r>
                      <a:r>
                        <a:rPr lang="ru-RU" sz="2800" b="1" kern="1200" dirty="0" err="1" smtClean="0">
                          <a:solidFill>
                            <a:srgbClr val="1B3C9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2800" b="1" kern="1200" dirty="0" smtClean="0">
                        <a:solidFill>
                          <a:srgbClr val="1B3C9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B1F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C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C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B3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C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4601372" y="1300459"/>
            <a:ext cx="9010800" cy="84232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9" name="TextBox 28"/>
          <p:cNvSpPr txBox="1"/>
          <p:nvPr/>
        </p:nvSpPr>
        <p:spPr>
          <a:xfrm>
            <a:off x="14605382" y="1346784"/>
            <a:ext cx="9197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Изучение предмета «Обществознание»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97698" y="3401431"/>
            <a:ext cx="4923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ведение 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поурочного планирования</a:t>
            </a:r>
          </a:p>
        </p:txBody>
      </p:sp>
      <p:pic>
        <p:nvPicPr>
          <p:cNvPr id="32" name="Picture 22" descr="P:\НАЦИОНАЛЬНЫЕ ПРОЕКТЫ\1. РАЗВИТИЕ ОБРАЗОВАНИЯ\П РО Е К Т Н Ы Й О Ф И С\Все брендбуки\Инфографика от РАНХиГС\Иконки\PNG\PNG_icons_federal_projects\icon_p (44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1420" y="2294868"/>
            <a:ext cx="1315957" cy="1096039"/>
          </a:xfrm>
          <a:prstGeom prst="rect">
            <a:avLst/>
          </a:prstGeom>
          <a:noFill/>
        </p:spPr>
      </p:pic>
      <p:pic>
        <p:nvPicPr>
          <p:cNvPr id="33" name="Picture 24" descr="P:\НАЦИОНАЛЬНЫЕ ПРОЕКТЫ\1. РАЗВИТИЕ ОБРАЗОВАНИЯ\П РО Е К Т Н Ы Й О Ф И С\Все брендбуки\Инфографика от РАНХиГС\Иконки\PNG\PNG_icons_federal_projects\icon_p (51)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3129" y="2294868"/>
            <a:ext cx="1315957" cy="1096175"/>
          </a:xfrm>
          <a:prstGeom prst="rect">
            <a:avLst/>
          </a:prstGeom>
          <a:noFill/>
        </p:spPr>
      </p:pic>
      <p:pic>
        <p:nvPicPr>
          <p:cNvPr id="34" name="Picture 19" descr="P:\НАЦИОНАЛЬНЫЕ ПРОЕКТЫ\1. РАЗВИТИЕ ОБРАЗОВАНИЯ\П РО Е К Т Н Ы Й О Ф И С\Все брендбуки\Инфографика от РАНХиГС\Иконки\PNG\PNG_icons_federal_projects\icon_p (28)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1832" y="2294868"/>
            <a:ext cx="1315957" cy="1096358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24203333" y="1294909"/>
            <a:ext cx="18873998" cy="84232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6" name="TextBox 35"/>
          <p:cNvSpPr txBox="1"/>
          <p:nvPr/>
        </p:nvSpPr>
        <p:spPr>
          <a:xfrm>
            <a:off x="24393832" y="1346784"/>
            <a:ext cx="1872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Гарантия равного доступа всех детей к образованию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178982" y="3401431"/>
            <a:ext cx="4584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синхронизация 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учебных программ с </a:t>
            </a: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ОГЭ и ЕГЭ</a:t>
            </a:r>
            <a:endParaRPr lang="ru-RU" sz="40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17769" y="3401431"/>
            <a:ext cx="5704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определение 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критериев оценки успешности освоения </a:t>
            </a: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ru-RU" sz="40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203332" y="5627479"/>
            <a:ext cx="18880616" cy="84232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0" name="TextBox 39"/>
          <p:cNvSpPr txBox="1"/>
          <p:nvPr/>
        </p:nvSpPr>
        <p:spPr>
          <a:xfrm>
            <a:off x="24393832" y="5651470"/>
            <a:ext cx="1872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Снижение нагрузки на учащихся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163880" y="6466844"/>
            <a:ext cx="73793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общее 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количество контрольных работ не должно превышать 10% от всего объема учебного времени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775620" y="6408715"/>
            <a:ext cx="7308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суммарный 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объем выполнения домашнего задания по всем предметам не должен превышать 1-2 часа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8575" y="6892940"/>
            <a:ext cx="1390989" cy="17904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4901" y="6892940"/>
            <a:ext cx="1505388" cy="170531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5775620" y="9822225"/>
            <a:ext cx="6667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55"/>
              </a:spcAft>
            </a:pP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 обновить все образовательные </a:t>
            </a: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программы</a:t>
            </a:r>
            <a:endParaRPr lang="ru-RU" sz="3600" b="1" dirty="0">
              <a:solidFill>
                <a:srgbClr val="CD3F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63880" y="9560675"/>
            <a:ext cx="6667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55"/>
              </a:spcAft>
            </a:pPr>
            <a:r>
              <a:rPr lang="ru-RU" sz="3600" b="1" dirty="0" smtClean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 </a:t>
            </a: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педагоги должны ориентироваться в изменениях, внесенных Приказом № 704</a:t>
            </a:r>
          </a:p>
        </p:txBody>
      </p:sp>
      <p:sp>
        <p:nvSpPr>
          <p:cNvPr id="47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6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" y="0"/>
            <a:ext cx="21670902" cy="143462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312610" y="0"/>
            <a:ext cx="24413490" cy="1434623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" name="TextBox 3"/>
          <p:cNvSpPr txBox="1"/>
          <p:nvPr/>
        </p:nvSpPr>
        <p:spPr>
          <a:xfrm>
            <a:off x="19312613" y="4985"/>
            <a:ext cx="24413487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>
                <a:solidFill>
                  <a:schemeClr val="bg1"/>
                </a:solidFill>
              </a:rPr>
              <a:t>Предметы эстетического цикла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99695" y="7307601"/>
            <a:ext cx="8503841" cy="3590252"/>
          </a:xfrm>
          <a:prstGeom prst="roundRect">
            <a:avLst/>
          </a:prstGeom>
          <a:noFill/>
          <a:ln w="38100">
            <a:solidFill>
              <a:srgbClr val="2BB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0" name="Прямоугольник 9"/>
          <p:cNvSpPr/>
          <p:nvPr/>
        </p:nvSpPr>
        <p:spPr>
          <a:xfrm>
            <a:off x="21203735" y="8941475"/>
            <a:ext cx="1354922" cy="2205070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3" name="Полилиния 12"/>
          <p:cNvSpPr/>
          <p:nvPr/>
        </p:nvSpPr>
        <p:spPr>
          <a:xfrm>
            <a:off x="21479350" y="10173531"/>
            <a:ext cx="777088" cy="403487"/>
          </a:xfrm>
          <a:custGeom>
            <a:avLst/>
            <a:gdLst>
              <a:gd name="connsiteX0" fmla="*/ 11906 w 371475"/>
              <a:gd name="connsiteY0" fmla="*/ 21431 h 192881"/>
              <a:gd name="connsiteX1" fmla="*/ 130968 w 371475"/>
              <a:gd name="connsiteY1" fmla="*/ 0 h 192881"/>
              <a:gd name="connsiteX2" fmla="*/ 266700 w 371475"/>
              <a:gd name="connsiteY2" fmla="*/ 4762 h 192881"/>
              <a:gd name="connsiteX3" fmla="*/ 371475 w 371475"/>
              <a:gd name="connsiteY3" fmla="*/ 26193 h 192881"/>
              <a:gd name="connsiteX4" fmla="*/ 364331 w 371475"/>
              <a:gd name="connsiteY4" fmla="*/ 161925 h 192881"/>
              <a:gd name="connsiteX5" fmla="*/ 242887 w 371475"/>
              <a:gd name="connsiteY5" fmla="*/ 188118 h 192881"/>
              <a:gd name="connsiteX6" fmla="*/ 121443 w 371475"/>
              <a:gd name="connsiteY6" fmla="*/ 192881 h 192881"/>
              <a:gd name="connsiteX7" fmla="*/ 0 w 371475"/>
              <a:gd name="connsiteY7" fmla="*/ 135731 h 192881"/>
              <a:gd name="connsiteX8" fmla="*/ 14287 w 371475"/>
              <a:gd name="connsiteY8" fmla="*/ 83343 h 192881"/>
              <a:gd name="connsiteX9" fmla="*/ 11906 w 371475"/>
              <a:gd name="connsiteY9" fmla="*/ 21431 h 1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475" h="192881">
                <a:moveTo>
                  <a:pt x="11906" y="21431"/>
                </a:moveTo>
                <a:lnTo>
                  <a:pt x="130968" y="0"/>
                </a:lnTo>
                <a:lnTo>
                  <a:pt x="266700" y="4762"/>
                </a:lnTo>
                <a:lnTo>
                  <a:pt x="371475" y="26193"/>
                </a:lnTo>
                <a:lnTo>
                  <a:pt x="364331" y="161925"/>
                </a:lnTo>
                <a:lnTo>
                  <a:pt x="242887" y="188118"/>
                </a:lnTo>
                <a:lnTo>
                  <a:pt x="121443" y="192881"/>
                </a:lnTo>
                <a:lnTo>
                  <a:pt x="0" y="135731"/>
                </a:lnTo>
                <a:lnTo>
                  <a:pt x="14287" y="83343"/>
                </a:lnTo>
                <a:cubicBezTo>
                  <a:pt x="15081" y="64293"/>
                  <a:pt x="15874" y="45243"/>
                  <a:pt x="11906" y="21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4608" y="8210879"/>
            <a:ext cx="3613177" cy="36662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44739" y="8969103"/>
            <a:ext cx="8665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10"/>
              </a:spcAft>
            </a:pP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Принято решение об </a:t>
            </a: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оснащении</a:t>
            </a:r>
            <a:b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году </a:t>
            </a:r>
            <a:r>
              <a:rPr lang="ru-RU" sz="36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кабинетов музыки и изобразительного искусства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6619" y="6741810"/>
            <a:ext cx="7558317" cy="28210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19019646" y="-13726"/>
            <a:ext cx="611023" cy="1435996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441735" y="2222260"/>
            <a:ext cx="23284365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эстетического чувства и восприятия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интереса к искусству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интереса к познанию культурных традиций своего народа через творческую деятельность</a:t>
            </a:r>
          </a:p>
          <a:p>
            <a:pPr marL="717313" indent="-717313">
              <a:spcAft>
                <a:spcPts val="251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Проявление эстетического отношения к окружающему миру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1264657" y="7269502"/>
            <a:ext cx="10128927" cy="4302530"/>
            <a:chOff x="7637937" y="4576951"/>
            <a:chExt cx="4841979" cy="205675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475784" y="4576951"/>
              <a:ext cx="4004132" cy="1744089"/>
            </a:xfrm>
            <a:prstGeom prst="roundRect">
              <a:avLst/>
            </a:prstGeom>
            <a:solidFill>
              <a:srgbClr val="FAECEE"/>
            </a:solidFill>
            <a:ln w="38100">
              <a:solidFill>
                <a:srgbClr val="CD3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8315145" y="5952393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78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76" b="95020" l="2637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937" y="4822093"/>
              <a:ext cx="1811617" cy="181161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4539901" y="8019367"/>
            <a:ext cx="736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55"/>
              </a:spcAft>
            </a:pPr>
            <a:r>
              <a:rPr lang="ru-RU" sz="3600" b="1" dirty="0">
                <a:solidFill>
                  <a:srgbClr val="CD3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 организовать повышение квалификации учителей музыки и изобразительного искусства</a:t>
            </a:r>
          </a:p>
        </p:txBody>
      </p:sp>
      <p:sp>
        <p:nvSpPr>
          <p:cNvPr id="21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7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>
            <a:off x="10266040" y="6551943"/>
            <a:ext cx="32757844" cy="699252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val="1546222789"/>
              </p:ext>
            </p:extLst>
          </p:nvPr>
        </p:nvGraphicFramePr>
        <p:xfrm>
          <a:off x="10265367" y="9079581"/>
          <a:ext cx="8877099" cy="258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2898286465"/>
              </p:ext>
            </p:extLst>
          </p:nvPr>
        </p:nvGraphicFramePr>
        <p:xfrm>
          <a:off x="22134503" y="9214896"/>
          <a:ext cx="9091022" cy="246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Диаграмма 66"/>
          <p:cNvGraphicFramePr/>
          <p:nvPr>
            <p:extLst>
              <p:ext uri="{D42A27DB-BD31-4B8C-83A1-F6EECF244321}">
                <p14:modId xmlns:p14="http://schemas.microsoft.com/office/powerpoint/2010/main" val="2261960692"/>
              </p:ext>
            </p:extLst>
          </p:nvPr>
        </p:nvGraphicFramePr>
        <p:xfrm>
          <a:off x="34035896" y="9412255"/>
          <a:ext cx="9100457" cy="226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5576036" y="1469068"/>
            <a:ext cx="20675313" cy="71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dirty="0" smtClean="0">
                <a:solidFill>
                  <a:srgbClr val="2BB1F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Стратегия развития образования Российской Федерации</a:t>
            </a:r>
            <a:endParaRPr lang="ru-RU" sz="4000" dirty="0">
              <a:solidFill>
                <a:srgbClr val="2BB1F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5576037" y="1286375"/>
            <a:ext cx="21600038" cy="1119738"/>
          </a:xfrm>
          <a:prstGeom prst="rightArrow">
            <a:avLst/>
          </a:prstGeom>
          <a:solidFill>
            <a:srgbClr val="1B3C9B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4986"/>
            <a:ext cx="43726100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>
                <a:solidFill>
                  <a:srgbClr val="1B3C9B"/>
                </a:solidFill>
              </a:rPr>
              <a:t>Повышение качества математического и естественнонаучного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2965" y="1452012"/>
            <a:ext cx="9913549" cy="469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55"/>
              </a:spcAft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«Помимо решения задач сегодняшнего дня, </a:t>
            </a: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нужно формировать задел в компетенциях на годы вперёд, чтобы нынешние школьники, студенты, аспиранты, </a:t>
            </a: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через 15–20 лет были готовы отвечать на вызовы времени, бурных технологических изменений, были среди лучших в глобальной </a:t>
            </a:r>
            <a:r>
              <a:rPr lang="ru-RU" sz="36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конкуренции».</a:t>
            </a:r>
            <a:endParaRPr lang="ru-RU" sz="36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Aft>
                <a:spcPts val="1255"/>
              </a:spcAft>
            </a:pPr>
            <a:r>
              <a:rPr lang="ru-RU" sz="36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В.В. Путин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417" y="1258651"/>
            <a:ext cx="4027442" cy="5153640"/>
          </a:xfrm>
          <a:prstGeom prst="roundRect">
            <a:avLst>
              <a:gd name="adj" fmla="val 9543"/>
            </a:avLst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90738" y="1255974"/>
            <a:ext cx="14885299" cy="5156127"/>
          </a:xfrm>
          <a:prstGeom prst="roundRect">
            <a:avLst>
              <a:gd name="adj" fmla="val 5930"/>
            </a:avLst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8" name="TextBox 7"/>
          <p:cNvSpPr txBox="1"/>
          <p:nvPr/>
        </p:nvSpPr>
        <p:spPr>
          <a:xfrm>
            <a:off x="36251349" y="1762374"/>
            <a:ext cx="7041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Доля сдавших ЕГЭ по математике и предметам естественнонаучного цикла в 2025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87280" y="4201797"/>
            <a:ext cx="3769492" cy="202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51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34 %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251349" y="1250258"/>
            <a:ext cx="7030111" cy="5156127"/>
          </a:xfrm>
          <a:prstGeom prst="roundRect">
            <a:avLst>
              <a:gd name="adj" fmla="val 5930"/>
            </a:avLst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0738" y="9379517"/>
            <a:ext cx="9052460" cy="749071"/>
          </a:xfrm>
          <a:prstGeom prst="roundRect">
            <a:avLst>
              <a:gd name="adj" fmla="val 24513"/>
            </a:avLst>
          </a:prstGeom>
          <a:solidFill>
            <a:srgbClr val="1B3C9B"/>
          </a:solidFill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148" y="9379523"/>
            <a:ext cx="9057011" cy="2635608"/>
          </a:xfrm>
          <a:prstGeom prst="roundRect">
            <a:avLst>
              <a:gd name="adj" fmla="val 5930"/>
            </a:avLst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1" name="TextBox 30"/>
          <p:cNvSpPr txBox="1"/>
          <p:nvPr/>
        </p:nvSpPr>
        <p:spPr>
          <a:xfrm>
            <a:off x="685148" y="9414553"/>
            <a:ext cx="905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Государственная итоговая аттестация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9424" y="10465693"/>
            <a:ext cx="3769492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</a:t>
            </a:r>
          </a:p>
          <a:p>
            <a:pPr algn="ctr">
              <a:lnSpc>
                <a:spcPts val="3000"/>
              </a:lnSpc>
            </a:pPr>
            <a:r>
              <a:rPr lang="ru-RU" sz="4000" b="1" dirty="0" err="1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стобалльных</a:t>
            </a: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результата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0621" y="10555461"/>
            <a:ext cx="3769492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864</a:t>
            </a:r>
          </a:p>
          <a:p>
            <a:pPr algn="ctr">
              <a:lnSpc>
                <a:spcPts val="4600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медалиста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283556" y="10234494"/>
            <a:ext cx="0" cy="1631051"/>
          </a:xfrm>
          <a:prstGeom prst="line">
            <a:avLst/>
          </a:prstGeom>
          <a:ln w="38100">
            <a:solidFill>
              <a:srgbClr val="1B3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690738" y="6566702"/>
            <a:ext cx="9052460" cy="749071"/>
          </a:xfrm>
          <a:prstGeom prst="roundRect">
            <a:avLst>
              <a:gd name="adj" fmla="val 24513"/>
            </a:avLst>
          </a:prstGeom>
          <a:solidFill>
            <a:srgbClr val="1B3C9B"/>
          </a:solidFill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0738" y="6572858"/>
            <a:ext cx="9057011" cy="2635608"/>
          </a:xfrm>
          <a:prstGeom prst="roundRect">
            <a:avLst>
              <a:gd name="adj" fmla="val 5930"/>
            </a:avLst>
          </a:prstGeom>
          <a:noFill/>
          <a:ln w="381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7" name="TextBox 36"/>
          <p:cNvSpPr txBox="1"/>
          <p:nvPr/>
        </p:nvSpPr>
        <p:spPr>
          <a:xfrm>
            <a:off x="690738" y="6607887"/>
            <a:ext cx="905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Всероссийская олимпиада школьников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47756" y="7816163"/>
            <a:ext cx="3769492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ts val="4600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победителя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60762" y="7817173"/>
            <a:ext cx="3769492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8368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</a:p>
          <a:p>
            <a:pPr algn="ctr">
              <a:lnSpc>
                <a:spcPts val="4600"/>
              </a:lnSpc>
            </a:pPr>
            <a:r>
              <a:rPr lang="ru-RU" sz="4000" b="1" dirty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призеров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5276979" y="7427830"/>
            <a:ext cx="0" cy="1598078"/>
          </a:xfrm>
          <a:prstGeom prst="line">
            <a:avLst/>
          </a:prstGeom>
          <a:ln w="38100">
            <a:solidFill>
              <a:srgbClr val="1B3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0271271" y="8512283"/>
            <a:ext cx="8987309" cy="579841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50" name="TextBox 49"/>
          <p:cNvSpPr txBox="1"/>
          <p:nvPr/>
        </p:nvSpPr>
        <p:spPr>
          <a:xfrm>
            <a:off x="10270594" y="8396799"/>
            <a:ext cx="8987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участники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школьного этапа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270592" y="7738908"/>
            <a:ext cx="8987988" cy="73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84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2020      2021      2022     2023      </a:t>
            </a:r>
            <a:r>
              <a:rPr lang="ru-RU" sz="4184" b="1" dirty="0" smtClean="0">
                <a:solidFill>
                  <a:srgbClr val="2BB1F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4184" b="1" dirty="0">
              <a:solidFill>
                <a:srgbClr val="2BB1F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270592" y="11543892"/>
            <a:ext cx="32753292" cy="10631"/>
          </a:xfrm>
          <a:prstGeom prst="line">
            <a:avLst/>
          </a:prstGeom>
          <a:ln w="38100">
            <a:solidFill>
              <a:srgbClr val="1B3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21976945" y="8512283"/>
            <a:ext cx="8987309" cy="579841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62" name="TextBox 61"/>
          <p:cNvSpPr txBox="1"/>
          <p:nvPr/>
        </p:nvSpPr>
        <p:spPr>
          <a:xfrm>
            <a:off x="21976268" y="8396799"/>
            <a:ext cx="8987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участники муниципального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этапа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976266" y="7738908"/>
            <a:ext cx="8987988" cy="73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84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2020      2021      2022     2023      </a:t>
            </a:r>
            <a:r>
              <a:rPr lang="ru-RU" sz="4184" b="1" dirty="0" smtClean="0">
                <a:solidFill>
                  <a:srgbClr val="2BB1F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4184" b="1" dirty="0">
              <a:solidFill>
                <a:srgbClr val="2BB1F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4036575" y="8456038"/>
            <a:ext cx="8987309" cy="579841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65" name="TextBox 64"/>
          <p:cNvSpPr txBox="1"/>
          <p:nvPr/>
        </p:nvSpPr>
        <p:spPr>
          <a:xfrm>
            <a:off x="34035898" y="8340554"/>
            <a:ext cx="8987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участники регионального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этапа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035896" y="7682663"/>
            <a:ext cx="8987988" cy="73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84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2020      2021      2022     2023      </a:t>
            </a:r>
            <a:r>
              <a:rPr lang="ru-RU" sz="4184" b="1" dirty="0" smtClean="0">
                <a:solidFill>
                  <a:srgbClr val="2BB1F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4184" b="1" dirty="0">
              <a:solidFill>
                <a:srgbClr val="2BB1F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270592" y="6521395"/>
            <a:ext cx="33010868" cy="72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Проведение школьного, муниципального, регионального этапов всероссийской олимпиады </a:t>
            </a: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школьников в Кировской области: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>
            <a:off x="15576037" y="2406113"/>
            <a:ext cx="11177537" cy="3736927"/>
          </a:xfrm>
          <a:prstGeom prst="homePlate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Нашивка 70"/>
          <p:cNvSpPr/>
          <p:nvPr/>
        </p:nvSpPr>
        <p:spPr>
          <a:xfrm>
            <a:off x="25469189" y="2406113"/>
            <a:ext cx="10707143" cy="3736927"/>
          </a:xfrm>
          <a:prstGeom prst="chevron">
            <a:avLst/>
          </a:prstGeom>
          <a:noFill/>
          <a:ln w="76200"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737903" y="2672122"/>
            <a:ext cx="96562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Правительством Российской Федерации утвержден комплексный план мероприятий по повышению качества математического и естественнонаучного образования до 2030 года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596496" y="2406798"/>
            <a:ext cx="8421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10"/>
              </a:spcAft>
            </a:pPr>
            <a:r>
              <a:rPr lang="ru-RU" sz="4000" b="1" dirty="0" smtClean="0">
                <a:solidFill>
                  <a:srgbClr val="1B3C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Утвержден региональный комплексный план мероприятий по повышению качества математического и естественнонаучного образования до 2030 года</a:t>
            </a:r>
            <a:endParaRPr lang="ru-RU" sz="4000" b="1" dirty="0">
              <a:solidFill>
                <a:srgbClr val="1B3C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397666" y="9143494"/>
            <a:ext cx="2102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800" b="1" i="0" u="none" strike="noStrike" kern="1200" baseline="0">
                <a:solidFill>
                  <a:srgbClr val="1B3C9B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B3C9B"/>
                </a:solidFill>
              </a:rPr>
              <a:t>236931</a:t>
            </a:r>
            <a:endParaRPr lang="ru-RU" sz="2800" b="1" dirty="0">
              <a:solidFill>
                <a:srgbClr val="1B3C9B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136596" y="9120182"/>
            <a:ext cx="2102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800" b="1" i="0" u="none" strike="noStrike" kern="1200" baseline="0">
                <a:solidFill>
                  <a:srgbClr val="1B3C9B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B3C9B"/>
                </a:solidFill>
              </a:rPr>
              <a:t>243711</a:t>
            </a:r>
            <a:endParaRPr lang="ru-RU" sz="2800" b="1" dirty="0">
              <a:solidFill>
                <a:srgbClr val="1B3C9B"/>
              </a:solidFill>
            </a:endParaRPr>
          </a:p>
        </p:txBody>
      </p:sp>
      <p:sp>
        <p:nvSpPr>
          <p:cNvPr id="57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8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2504" y="-1"/>
            <a:ext cx="21553595" cy="14363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24566904" cy="1434623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" name="TextBox 1"/>
          <p:cNvSpPr txBox="1"/>
          <p:nvPr/>
        </p:nvSpPr>
        <p:spPr>
          <a:xfrm>
            <a:off x="1" y="4986"/>
            <a:ext cx="24566904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>
                <a:solidFill>
                  <a:schemeClr val="bg1"/>
                </a:solidFill>
              </a:rPr>
              <a:t>Профессиональное образование</a:t>
            </a:r>
          </a:p>
        </p:txBody>
      </p:sp>
      <p:sp>
        <p:nvSpPr>
          <p:cNvPr id="5" name="Параллелограмм 4"/>
          <p:cNvSpPr/>
          <p:nvPr/>
        </p:nvSpPr>
        <p:spPr>
          <a:xfrm>
            <a:off x="1450154" y="10802521"/>
            <a:ext cx="6948249" cy="1929807"/>
          </a:xfrm>
          <a:prstGeom prst="parallelogram">
            <a:avLst>
              <a:gd name="adj" fmla="val 48748"/>
            </a:avLst>
          </a:prstGeom>
          <a:noFill/>
          <a:ln w="38100">
            <a:solidFill>
              <a:srgbClr val="2BB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6" name="Параллелограмм 5"/>
          <p:cNvSpPr/>
          <p:nvPr/>
        </p:nvSpPr>
        <p:spPr>
          <a:xfrm>
            <a:off x="8511622" y="10802521"/>
            <a:ext cx="6948249" cy="1929807"/>
          </a:xfrm>
          <a:prstGeom prst="parallelogram">
            <a:avLst>
              <a:gd name="adj" fmla="val 48748"/>
            </a:avLst>
          </a:prstGeom>
          <a:noFill/>
          <a:ln w="38100">
            <a:solidFill>
              <a:srgbClr val="2BB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7" name="Параллелограмм 6"/>
          <p:cNvSpPr/>
          <p:nvPr/>
        </p:nvSpPr>
        <p:spPr>
          <a:xfrm>
            <a:off x="15651612" y="10802521"/>
            <a:ext cx="6948249" cy="1929807"/>
          </a:xfrm>
          <a:prstGeom prst="parallelogram">
            <a:avLst>
              <a:gd name="adj" fmla="val 48748"/>
            </a:avLst>
          </a:prstGeom>
          <a:noFill/>
          <a:ln w="38100">
            <a:solidFill>
              <a:srgbClr val="2BB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8" name="TextBox 7"/>
          <p:cNvSpPr txBox="1"/>
          <p:nvPr/>
        </p:nvSpPr>
        <p:spPr>
          <a:xfrm>
            <a:off x="658120" y="9752185"/>
            <a:ext cx="14646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Приоритетные отрасли экономики Кировской области: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9351" y="11413481"/>
            <a:ext cx="5538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машиностроение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7672" y="11413481"/>
            <a:ext cx="451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сельское хозяйство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00881" y="11413481"/>
            <a:ext cx="451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социальная сфера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127" y="6810822"/>
            <a:ext cx="1464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Изменения в структуре контрольных цифр приема: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0986" y="7647805"/>
            <a:ext cx="8966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«Машиностроение» (+ 780 мест)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0989" y="8386481"/>
            <a:ext cx="983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«Легкая промышленность» (+ 100 мест)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66912" y="7647805"/>
            <a:ext cx="8631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«Сельское хозяйство» (+ 115 мест)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66912" y="8384994"/>
            <a:ext cx="7043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«Строительство» (+ 80 мест)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489277" y="2965867"/>
            <a:ext cx="4375782" cy="266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68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8 259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бюджетных мест в 2025 году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24279912" y="-13726"/>
            <a:ext cx="611023" cy="1435996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174276848"/>
              </p:ext>
            </p:extLst>
          </p:nvPr>
        </p:nvGraphicFramePr>
        <p:xfrm>
          <a:off x="830725" y="2188091"/>
          <a:ext cx="10968552" cy="411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830949" y="6126639"/>
            <a:ext cx="209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6473" y="6126639"/>
            <a:ext cx="209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75425" y="6126639"/>
            <a:ext cx="209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9126" y="1230562"/>
            <a:ext cx="1464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Динамика поступления на обучение: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92198" y="3851797"/>
            <a:ext cx="3844823" cy="12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счет средств </a:t>
            </a:r>
            <a:b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бюджета</a:t>
            </a:r>
          </a:p>
          <a:p>
            <a:pPr>
              <a:lnSpc>
                <a:spcPts val="1800"/>
              </a:lnSpc>
            </a:pPr>
            <a:endParaRPr lang="ru-RU" sz="3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2400" b="1" dirty="0">
                <a:solidFill>
                  <a:srgbClr val="2BB1F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договорам об оказании платных услуг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492140" y="3929530"/>
            <a:ext cx="341868" cy="34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3" name="Прямоугольник 32"/>
          <p:cNvSpPr/>
          <p:nvPr/>
        </p:nvSpPr>
        <p:spPr>
          <a:xfrm>
            <a:off x="12492140" y="4641023"/>
            <a:ext cx="341868" cy="341868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7" name="Параллелограмм 26"/>
          <p:cNvSpPr/>
          <p:nvPr/>
        </p:nvSpPr>
        <p:spPr>
          <a:xfrm>
            <a:off x="17191075" y="2872250"/>
            <a:ext cx="6948249" cy="3065914"/>
          </a:xfrm>
          <a:prstGeom prst="parallelogram">
            <a:avLst>
              <a:gd name="adj" fmla="val 48748"/>
            </a:avLst>
          </a:prstGeom>
          <a:noFill/>
          <a:ln w="38100">
            <a:solidFill>
              <a:srgbClr val="2BB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34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9</a:t>
            </a:r>
            <a:endParaRPr lang="ru-RU" altLang="ru-RU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2592</TotalTime>
  <Words>1271</Words>
  <Application>Microsoft Office PowerPoint</Application>
  <PresentationFormat>Произвольный</PresentationFormat>
  <Paragraphs>298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DejaVu Sans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Судницына Виктория Михайловна</dc:creator>
  <cp:lastModifiedBy>Владыкина Екатерина Николаевна</cp:lastModifiedBy>
  <cp:revision>224</cp:revision>
  <cp:lastPrinted>2025-08-19T09:11:08Z</cp:lastPrinted>
  <dcterms:created xsi:type="dcterms:W3CDTF">2025-08-04T05:53:10Z</dcterms:created>
  <dcterms:modified xsi:type="dcterms:W3CDTF">2025-08-27T10:42:02Z</dcterms:modified>
</cp:coreProperties>
</file>