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8"/>
  </p:notesMasterIdLst>
  <p:sldIdLst>
    <p:sldId id="256" r:id="rId2"/>
    <p:sldId id="293" r:id="rId3"/>
    <p:sldId id="291" r:id="rId4"/>
    <p:sldId id="292" r:id="rId5"/>
    <p:sldId id="260" r:id="rId6"/>
    <p:sldId id="277" r:id="rId7"/>
    <p:sldId id="285" r:id="rId8"/>
    <p:sldId id="287" r:id="rId9"/>
    <p:sldId id="281" r:id="rId10"/>
    <p:sldId id="282" r:id="rId11"/>
    <p:sldId id="289" r:id="rId12"/>
    <p:sldId id="290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296" r:id="rId22"/>
    <p:sldId id="298" r:id="rId23"/>
    <p:sldId id="288" r:id="rId24"/>
    <p:sldId id="294" r:id="rId25"/>
    <p:sldId id="295" r:id="rId26"/>
    <p:sldId id="273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5900"/>
    <a:srgbClr val="D3A655"/>
    <a:srgbClr val="CC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3" autoAdjust="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26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5a5c374d8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5a5c374d8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494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5a5c374d8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5a5c374d8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2164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5a5c374d8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5a5c374d8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5930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>
          <a:extLst>
            <a:ext uri="{FF2B5EF4-FFF2-40B4-BE49-F238E27FC236}">
              <a16:creationId xmlns:a16="http://schemas.microsoft.com/office/drawing/2014/main" id="{73FDC1A2-C0CA-C919-0DCA-49A24CDFB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5a5c374d8_0_521:notes">
            <a:extLst>
              <a:ext uri="{FF2B5EF4-FFF2-40B4-BE49-F238E27FC236}">
                <a16:creationId xmlns:a16="http://schemas.microsoft.com/office/drawing/2014/main" id="{81245494-46F0-314E-5D9A-1B07DB49DB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5a5c374d8_0_521:notes">
            <a:extLst>
              <a:ext uri="{FF2B5EF4-FFF2-40B4-BE49-F238E27FC236}">
                <a16:creationId xmlns:a16="http://schemas.microsoft.com/office/drawing/2014/main" id="{086CC182-9649-F121-57FD-7887818CB3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1314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>
          <a:extLst>
            <a:ext uri="{FF2B5EF4-FFF2-40B4-BE49-F238E27FC236}">
              <a16:creationId xmlns:a16="http://schemas.microsoft.com/office/drawing/2014/main" id="{DD01A08E-3DC1-4C2F-45B3-5EA735A81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5a5c374d8_0_521:notes">
            <a:extLst>
              <a:ext uri="{FF2B5EF4-FFF2-40B4-BE49-F238E27FC236}">
                <a16:creationId xmlns:a16="http://schemas.microsoft.com/office/drawing/2014/main" id="{4B1462D1-003C-4440-8476-E490B377D4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5a5c374d8_0_521:notes">
            <a:extLst>
              <a:ext uri="{FF2B5EF4-FFF2-40B4-BE49-F238E27FC236}">
                <a16:creationId xmlns:a16="http://schemas.microsoft.com/office/drawing/2014/main" id="{D60C7EA8-E528-61A7-6BA9-6B16866663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540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>
          <a:extLst>
            <a:ext uri="{FF2B5EF4-FFF2-40B4-BE49-F238E27FC236}">
              <a16:creationId xmlns:a16="http://schemas.microsoft.com/office/drawing/2014/main" id="{0DBAD309-FE7C-2731-AEF2-51F4D8C0E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5a5c374d8_0_521:notes">
            <a:extLst>
              <a:ext uri="{FF2B5EF4-FFF2-40B4-BE49-F238E27FC236}">
                <a16:creationId xmlns:a16="http://schemas.microsoft.com/office/drawing/2014/main" id="{BBAF02C3-B24D-E8F7-76F0-7837C3686C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5a5c374d8_0_521:notes">
            <a:extLst>
              <a:ext uri="{FF2B5EF4-FFF2-40B4-BE49-F238E27FC236}">
                <a16:creationId xmlns:a16="http://schemas.microsoft.com/office/drawing/2014/main" id="{38354950-6A4B-9733-CF3D-67391D20DA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283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>
          <a:extLst>
            <a:ext uri="{FF2B5EF4-FFF2-40B4-BE49-F238E27FC236}">
              <a16:creationId xmlns:a16="http://schemas.microsoft.com/office/drawing/2014/main" id="{C32A33C0-4368-45A5-F801-34277AAD5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5a5c374d8_0_521:notes">
            <a:extLst>
              <a:ext uri="{FF2B5EF4-FFF2-40B4-BE49-F238E27FC236}">
                <a16:creationId xmlns:a16="http://schemas.microsoft.com/office/drawing/2014/main" id="{74934086-4776-F303-70AC-08B5B079A3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5a5c374d8_0_521:notes">
            <a:extLst>
              <a:ext uri="{FF2B5EF4-FFF2-40B4-BE49-F238E27FC236}">
                <a16:creationId xmlns:a16="http://schemas.microsoft.com/office/drawing/2014/main" id="{FB031BBD-00EA-BF8B-10B8-B688ED884E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702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>
          <a:extLst>
            <a:ext uri="{FF2B5EF4-FFF2-40B4-BE49-F238E27FC236}">
              <a16:creationId xmlns:a16="http://schemas.microsoft.com/office/drawing/2014/main" id="{EB37E141-AADC-B7C3-26B1-7E0AE06F0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5a5c374d8_0_521:notes">
            <a:extLst>
              <a:ext uri="{FF2B5EF4-FFF2-40B4-BE49-F238E27FC236}">
                <a16:creationId xmlns:a16="http://schemas.microsoft.com/office/drawing/2014/main" id="{82976481-25F0-9D3B-685D-32F6A21A8A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5a5c374d8_0_521:notes">
            <a:extLst>
              <a:ext uri="{FF2B5EF4-FFF2-40B4-BE49-F238E27FC236}">
                <a16:creationId xmlns:a16="http://schemas.microsoft.com/office/drawing/2014/main" id="{9B3AD8B1-ABBA-71B4-94EE-02D5218A93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196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>
          <a:extLst>
            <a:ext uri="{FF2B5EF4-FFF2-40B4-BE49-F238E27FC236}">
              <a16:creationId xmlns:a16="http://schemas.microsoft.com/office/drawing/2014/main" id="{29F07F71-FE20-1F6D-2F41-489C90B0B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5a5c374d8_0_521:notes">
            <a:extLst>
              <a:ext uri="{FF2B5EF4-FFF2-40B4-BE49-F238E27FC236}">
                <a16:creationId xmlns:a16="http://schemas.microsoft.com/office/drawing/2014/main" id="{82394328-C08B-22FB-DB87-2CB14D8EEC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5a5c374d8_0_521:notes">
            <a:extLst>
              <a:ext uri="{FF2B5EF4-FFF2-40B4-BE49-F238E27FC236}">
                <a16:creationId xmlns:a16="http://schemas.microsoft.com/office/drawing/2014/main" id="{B20D0FD1-01FB-E685-2180-A1C9F27866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4241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>
          <a:extLst>
            <a:ext uri="{FF2B5EF4-FFF2-40B4-BE49-F238E27FC236}">
              <a16:creationId xmlns:a16="http://schemas.microsoft.com/office/drawing/2014/main" id="{1F4AB350-C731-EFE4-0014-33B629CD5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5a5c374d8_0_521:notes">
            <a:extLst>
              <a:ext uri="{FF2B5EF4-FFF2-40B4-BE49-F238E27FC236}">
                <a16:creationId xmlns:a16="http://schemas.microsoft.com/office/drawing/2014/main" id="{EBB81AB4-A18D-10D7-6E47-D6458A74BC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5a5c374d8_0_521:notes">
            <a:extLst>
              <a:ext uri="{FF2B5EF4-FFF2-40B4-BE49-F238E27FC236}">
                <a16:creationId xmlns:a16="http://schemas.microsoft.com/office/drawing/2014/main" id="{83B1B638-4DBE-932B-0CDC-AE75FD5CAB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939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5a5c374d8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5a5c374d8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996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>
          <a:extLst>
            <a:ext uri="{FF2B5EF4-FFF2-40B4-BE49-F238E27FC236}">
              <a16:creationId xmlns:a16="http://schemas.microsoft.com/office/drawing/2014/main" id="{1A17DBA8-82AD-66D6-0BD6-7B7B442EA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5a5c374d8_0_521:notes">
            <a:extLst>
              <a:ext uri="{FF2B5EF4-FFF2-40B4-BE49-F238E27FC236}">
                <a16:creationId xmlns:a16="http://schemas.microsoft.com/office/drawing/2014/main" id="{7FB7D86C-5F96-AFC8-2832-B61027C28B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5a5c374d8_0_521:notes">
            <a:extLst>
              <a:ext uri="{FF2B5EF4-FFF2-40B4-BE49-F238E27FC236}">
                <a16:creationId xmlns:a16="http://schemas.microsoft.com/office/drawing/2014/main" id="{A0ED3EFE-7CB9-601F-62FD-4FA8EEFDFA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03935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>
          <a:extLst>
            <a:ext uri="{FF2B5EF4-FFF2-40B4-BE49-F238E27FC236}">
              <a16:creationId xmlns:a16="http://schemas.microsoft.com/office/drawing/2014/main" id="{C138D8EC-8D88-EB07-EDA8-951599B64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5a5c374d8_0_170:notes">
            <a:extLst>
              <a:ext uri="{FF2B5EF4-FFF2-40B4-BE49-F238E27FC236}">
                <a16:creationId xmlns:a16="http://schemas.microsoft.com/office/drawing/2014/main" id="{70306336-5959-7053-B344-FC50FE63BD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5a5c374d8_0_170:notes">
            <a:extLst>
              <a:ext uri="{FF2B5EF4-FFF2-40B4-BE49-F238E27FC236}">
                <a16:creationId xmlns:a16="http://schemas.microsoft.com/office/drawing/2014/main" id="{AD7C9BA3-7EBA-BC65-3801-9664BFA6B4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6323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>
          <a:extLst>
            <a:ext uri="{FF2B5EF4-FFF2-40B4-BE49-F238E27FC236}">
              <a16:creationId xmlns:a16="http://schemas.microsoft.com/office/drawing/2014/main" id="{713681DD-1AAA-DC31-7CCB-2F774997B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5a5c374d8_0_170:notes">
            <a:extLst>
              <a:ext uri="{FF2B5EF4-FFF2-40B4-BE49-F238E27FC236}">
                <a16:creationId xmlns:a16="http://schemas.microsoft.com/office/drawing/2014/main" id="{0E3157E3-AC5F-B34B-7462-6DFC39721F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5a5c374d8_0_170:notes">
            <a:extLst>
              <a:ext uri="{FF2B5EF4-FFF2-40B4-BE49-F238E27FC236}">
                <a16:creationId xmlns:a16="http://schemas.microsoft.com/office/drawing/2014/main" id="{9BB9250A-AA71-B649-908F-6A225DC12C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018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5a5c374d8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5a5c374d8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38844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>
          <a:extLst>
            <a:ext uri="{FF2B5EF4-FFF2-40B4-BE49-F238E27FC236}">
              <a16:creationId xmlns:a16="http://schemas.microsoft.com/office/drawing/2014/main" id="{820678E7-EC41-82AA-E155-8DCF005AF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5a5c374d8_0_521:notes">
            <a:extLst>
              <a:ext uri="{FF2B5EF4-FFF2-40B4-BE49-F238E27FC236}">
                <a16:creationId xmlns:a16="http://schemas.microsoft.com/office/drawing/2014/main" id="{0CB97F4A-69B6-8191-5DB6-04125FB81A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5a5c374d8_0_521:notes">
            <a:extLst>
              <a:ext uri="{FF2B5EF4-FFF2-40B4-BE49-F238E27FC236}">
                <a16:creationId xmlns:a16="http://schemas.microsoft.com/office/drawing/2014/main" id="{0E572356-1724-1327-54D3-0A292466E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8463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>
          <a:extLst>
            <a:ext uri="{FF2B5EF4-FFF2-40B4-BE49-F238E27FC236}">
              <a16:creationId xmlns:a16="http://schemas.microsoft.com/office/drawing/2014/main" id="{6B0F94F3-A1EB-DF8A-A7C0-A8A99B6B3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5a5c374d8_0_521:notes">
            <a:extLst>
              <a:ext uri="{FF2B5EF4-FFF2-40B4-BE49-F238E27FC236}">
                <a16:creationId xmlns:a16="http://schemas.microsoft.com/office/drawing/2014/main" id="{2D248F4E-0022-1B73-5882-B29C0FDA4C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5a5c374d8_0_521:notes">
            <a:extLst>
              <a:ext uri="{FF2B5EF4-FFF2-40B4-BE49-F238E27FC236}">
                <a16:creationId xmlns:a16="http://schemas.microsoft.com/office/drawing/2014/main" id="{0052C8F7-B091-946A-5B5C-57A3460BAC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8583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65a5c374d8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65a5c374d8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91F4A984-4665-2DCE-916E-9CB1A6EFA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5a5c374d8_0_179:notes">
            <a:extLst>
              <a:ext uri="{FF2B5EF4-FFF2-40B4-BE49-F238E27FC236}">
                <a16:creationId xmlns:a16="http://schemas.microsoft.com/office/drawing/2014/main" id="{A9DE87C8-2056-0FFA-ACF4-27E7306747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5a5c374d8_0_179:notes">
            <a:extLst>
              <a:ext uri="{FF2B5EF4-FFF2-40B4-BE49-F238E27FC236}">
                <a16:creationId xmlns:a16="http://schemas.microsoft.com/office/drawing/2014/main" id="{67FBD713-EEA6-1D78-0CE2-89F7D5C2C7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1384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5a5c374d8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5a5c374d8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7744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5a5c374d8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5a5c374d8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5a5c374d8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5a5c374d8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28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5a5c374d8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5a5c374d8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0781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5a5c374d8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5a5c374d8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1714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5a5c374d8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5a5c374d8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183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5967050" y="964725"/>
            <a:ext cx="6225300" cy="589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80524" y="2533550"/>
            <a:ext cx="5562300" cy="273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80524" y="5150800"/>
            <a:ext cx="68388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1911650" y="4233650"/>
            <a:ext cx="290400" cy="26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0"/>
            <a:ext cx="290400" cy="26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 flipH="1">
            <a:off x="4983125" y="6108675"/>
            <a:ext cx="7209000" cy="749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" name="Google Shape;26;p4"/>
          <p:cNvSpPr/>
          <p:nvPr/>
        </p:nvSpPr>
        <p:spPr>
          <a:xfrm flipH="1">
            <a:off x="9575" y="964675"/>
            <a:ext cx="2091600" cy="589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flipH="1">
            <a:off x="0" y="4233600"/>
            <a:ext cx="290400" cy="26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2650375" y="669575"/>
            <a:ext cx="9126300" cy="162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2650375" y="2756947"/>
            <a:ext cx="9126300" cy="3411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415604" y="593367"/>
            <a:ext cx="11361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9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" name="Google Shape;53;p7"/>
          <p:cNvSpPr/>
          <p:nvPr/>
        </p:nvSpPr>
        <p:spPr>
          <a:xfrm>
            <a:off x="11901725" y="-31834"/>
            <a:ext cx="290400" cy="3874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>
            <a:off x="0" y="2895791"/>
            <a:ext cx="290400" cy="396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LANK_3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/>
          <p:nvPr/>
        </p:nvSpPr>
        <p:spPr>
          <a:xfrm>
            <a:off x="5967050" y="-75"/>
            <a:ext cx="622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11911650" y="4233650"/>
            <a:ext cx="290400" cy="26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4"/>
          <p:cNvSpPr/>
          <p:nvPr/>
        </p:nvSpPr>
        <p:spPr>
          <a:xfrm>
            <a:off x="0" y="0"/>
            <a:ext cx="290400" cy="26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/>
          </p:nvPr>
        </p:nvSpPr>
        <p:spPr>
          <a:xfrm>
            <a:off x="2830475" y="1123500"/>
            <a:ext cx="73227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4" y="593367"/>
            <a:ext cx="11361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4" y="1536633"/>
            <a:ext cx="11361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Char char="●"/>
              <a:defRPr sz="30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L="914400" lvl="1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Char char="○"/>
              <a:defRPr sz="30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Char char="■"/>
              <a:defRPr sz="30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Char char="●"/>
              <a:defRPr sz="30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Char char="○"/>
              <a:defRPr sz="30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Char char="■"/>
              <a:defRPr sz="30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L="3200400" lvl="6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Char char="●"/>
              <a:defRPr sz="30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L="3657600" lvl="7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Char char="○"/>
              <a:defRPr sz="30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L="4114800" lvl="8" indent="-4191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3000"/>
              <a:buFont typeface="PT Sans Narrow"/>
              <a:buChar char="■"/>
              <a:defRPr sz="30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8" r:id="rId4"/>
    <p:sldLayoutId id="214748366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11" Type="http://schemas.openxmlformats.org/officeDocument/2006/relationships/image" Target="../media/image3.png"/><Relationship Id="rId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ctrTitle"/>
          </p:nvPr>
        </p:nvSpPr>
        <p:spPr>
          <a:xfrm>
            <a:off x="5986021" y="2653058"/>
            <a:ext cx="6205979" cy="15518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ru-RU" sz="4400" dirty="0"/>
              <a:t>что должен знать, понимать </a:t>
            </a:r>
            <a:br>
              <a:rPr lang="ru-RU" sz="4400" dirty="0"/>
            </a:br>
            <a:r>
              <a:rPr lang="ru-RU" sz="4400" dirty="0"/>
              <a:t>и уметь каждый педагог</a:t>
            </a:r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1"/>
          </p:nvPr>
        </p:nvSpPr>
        <p:spPr>
          <a:xfrm>
            <a:off x="2760634" y="4942481"/>
            <a:ext cx="3140545" cy="10237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ru-RU" sz="2000" b="1" dirty="0"/>
              <a:t>Загидуллин Раис Рамазанович</a:t>
            </a:r>
            <a:endParaRPr sz="2800" dirty="0"/>
          </a:p>
        </p:txBody>
      </p:sp>
      <p:sp>
        <p:nvSpPr>
          <p:cNvPr id="11" name="Google Shape;112;p13">
            <a:extLst>
              <a:ext uri="{FF2B5EF4-FFF2-40B4-BE49-F238E27FC236}">
                <a16:creationId xmlns:a16="http://schemas.microsoft.com/office/drawing/2014/main" id="{DD4184A6-1D93-6B0D-B6BB-FA6144A6378D}"/>
              </a:ext>
            </a:extLst>
          </p:cNvPr>
          <p:cNvSpPr txBox="1">
            <a:spLocks/>
          </p:cNvSpPr>
          <p:nvPr/>
        </p:nvSpPr>
        <p:spPr>
          <a:xfrm>
            <a:off x="2760634" y="5966248"/>
            <a:ext cx="2047036" cy="64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sz="4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ru-RU" sz="1800" b="0" dirty="0">
                <a:solidFill>
                  <a:schemeClr val="dk2"/>
                </a:solidFill>
                <a:latin typeface="PT Sans Narrow"/>
              </a:rPr>
              <a:t>г. </a:t>
            </a:r>
            <a:r>
              <a:rPr lang="ru-RU" sz="1800" b="0" dirty="0">
                <a:solidFill>
                  <a:schemeClr val="dk2"/>
                </a:solidFill>
                <a:latin typeface="PT Sans Narrow"/>
                <a:sym typeface="PT Sans Narrow"/>
              </a:rPr>
              <a:t>Киров</a:t>
            </a:r>
            <a:r>
              <a:rPr lang="ru-RU" sz="1800" b="0" dirty="0">
                <a:solidFill>
                  <a:schemeClr val="dk2"/>
                </a:solidFill>
                <a:latin typeface="PT Sans Narrow"/>
              </a:rPr>
              <a:t>, 2025</a:t>
            </a:r>
            <a:endParaRPr lang="en-US" sz="1800" b="0" dirty="0">
              <a:solidFill>
                <a:schemeClr val="dk2"/>
              </a:solidFill>
              <a:latin typeface="PT Sans Narrow"/>
            </a:endParaRPr>
          </a:p>
        </p:txBody>
      </p:sp>
      <p:sp>
        <p:nvSpPr>
          <p:cNvPr id="16" name="Google Shape;125;p14">
            <a:extLst>
              <a:ext uri="{FF2B5EF4-FFF2-40B4-BE49-F238E27FC236}">
                <a16:creationId xmlns:a16="http://schemas.microsoft.com/office/drawing/2014/main" id="{D31FC742-19F9-70B5-B456-A6B155481D07}"/>
              </a:ext>
            </a:extLst>
          </p:cNvPr>
          <p:cNvSpPr txBox="1">
            <a:spLocks/>
          </p:cNvSpPr>
          <p:nvPr/>
        </p:nvSpPr>
        <p:spPr>
          <a:xfrm>
            <a:off x="219109" y="128031"/>
            <a:ext cx="6423853" cy="84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ru-RU" sz="1400" dirty="0"/>
              <a:t>научно-методический семинар-практикум</a:t>
            </a:r>
          </a:p>
          <a:p>
            <a:pPr algn="ctr"/>
            <a:endParaRPr lang="ru-RU" sz="700" dirty="0"/>
          </a:p>
          <a:p>
            <a:pPr algn="ctr"/>
            <a:r>
              <a:rPr lang="ru-RU" sz="1400" dirty="0"/>
              <a:t>«УПРАВЛЕНИЕ ОБРАЗОВАНИЕМ В ИЗМЕНЯЮЩИХСЯ СОЦИО-КУЛЬТУРНЫХ УСЛОВИЯХ: ТЕНДЕНЦИИ И ПРИОРИТЕТЫ РАЗВИТИЯ»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D84B70-05AF-2CFE-FA2B-D0F7A3A7308C}"/>
              </a:ext>
            </a:extLst>
          </p:cNvPr>
          <p:cNvSpPr txBox="1"/>
          <p:nvPr/>
        </p:nvSpPr>
        <p:spPr>
          <a:xfrm rot="16200000">
            <a:off x="168590" y="2212007"/>
            <a:ext cx="28077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3. Видеотренинг</a:t>
            </a:r>
            <a:endParaRPr lang="ru-RU" sz="1600" b="1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8" name="Google Shape;127;p17">
            <a:extLst>
              <a:ext uri="{FF2B5EF4-FFF2-40B4-BE49-F238E27FC236}">
                <a16:creationId xmlns:a16="http://schemas.microsoft.com/office/drawing/2014/main" id="{58108F12-7828-0A26-9267-2314E45C3F18}"/>
              </a:ext>
            </a:extLst>
          </p:cNvPr>
          <p:cNvSpPr txBox="1">
            <a:spLocks/>
          </p:cNvSpPr>
          <p:nvPr/>
        </p:nvSpPr>
        <p:spPr>
          <a:xfrm>
            <a:off x="2526384" y="2695879"/>
            <a:ext cx="3459637" cy="155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pPr algn="ctr"/>
            <a:r>
              <a:rPr lang="ru-RU" sz="7200" spc="-200" dirty="0"/>
              <a:t>ФГОС 2.0:</a:t>
            </a:r>
          </a:p>
        </p:txBody>
      </p:sp>
      <p:sp>
        <p:nvSpPr>
          <p:cNvPr id="19" name="Google Shape;128;p17">
            <a:extLst>
              <a:ext uri="{FF2B5EF4-FFF2-40B4-BE49-F238E27FC236}">
                <a16:creationId xmlns:a16="http://schemas.microsoft.com/office/drawing/2014/main" id="{D3B59E6B-2BB4-43E6-9081-7979E1F7A4F0}"/>
              </a:ext>
            </a:extLst>
          </p:cNvPr>
          <p:cNvSpPr txBox="1">
            <a:spLocks/>
          </p:cNvSpPr>
          <p:nvPr/>
        </p:nvSpPr>
        <p:spPr>
          <a:xfrm>
            <a:off x="5986021" y="4942482"/>
            <a:ext cx="5910606" cy="143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None/>
              <a:defRPr sz="30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None/>
              <a:defRPr sz="30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None/>
              <a:defRPr sz="30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None/>
              <a:defRPr sz="30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None/>
              <a:defRPr sz="30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None/>
              <a:defRPr sz="30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None/>
              <a:defRPr sz="30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None/>
              <a:defRPr sz="30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T Sans Narrow"/>
              <a:buNone/>
              <a:defRPr sz="3000" b="0" i="0" u="none" strike="noStrike" cap="none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pPr marL="0" indent="0"/>
            <a:r>
              <a:rPr lang="ru-RU" sz="1400" dirty="0"/>
              <a:t>заведующий лабораторией проблем непрерывного развития педагогических кадров </a:t>
            </a:r>
            <a:br>
              <a:rPr lang="ru-RU" sz="1400" dirty="0"/>
            </a:br>
            <a:r>
              <a:rPr lang="ru-RU" sz="1400" dirty="0"/>
              <a:t>центра развития педагогического образования Российской академии образования (РАО), </a:t>
            </a:r>
          </a:p>
          <a:p>
            <a:pPr marL="0" indent="0"/>
            <a:r>
              <a:rPr lang="ru-RU" sz="1400" dirty="0"/>
              <a:t>научный руководитель Учебного центра Общероссийского Профсоюза образования,</a:t>
            </a:r>
          </a:p>
          <a:p>
            <a:pPr marL="0" indent="0"/>
            <a:r>
              <a:rPr lang="ru-RU" sz="1400" dirty="0"/>
              <a:t>кандидат педагогических наук, доцент</a:t>
            </a:r>
          </a:p>
          <a:p>
            <a:pPr marL="0" indent="0"/>
            <a:endParaRPr lang="ru-RU" sz="2800" dirty="0"/>
          </a:p>
          <a:p>
            <a:pPr marL="0" indent="0"/>
            <a:endParaRPr lang="ru-RU" sz="2800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50D6C68-1090-2F30-2307-D3A408748CE3}"/>
              </a:ext>
            </a:extLst>
          </p:cNvPr>
          <p:cNvGrpSpPr/>
          <p:nvPr/>
        </p:nvGrpSpPr>
        <p:grpSpPr>
          <a:xfrm>
            <a:off x="7018070" y="109066"/>
            <a:ext cx="5089090" cy="891308"/>
            <a:chOff x="7018070" y="109066"/>
            <a:chExt cx="5089090" cy="891308"/>
          </a:xfrm>
        </p:grpSpPr>
        <p:pic>
          <p:nvPicPr>
            <p:cNvPr id="3" name="Picture 2" descr="РАО">
              <a:extLst>
                <a:ext uri="{FF2B5EF4-FFF2-40B4-BE49-F238E27FC236}">
                  <a16:creationId xmlns:a16="http://schemas.microsoft.com/office/drawing/2014/main" id="{94F10F72-7E2C-F57F-1B63-06745F41B9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070" y="172172"/>
              <a:ext cx="634657" cy="67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B167F99-DA13-5380-0B65-7B10A556298D}"/>
                </a:ext>
              </a:extLst>
            </p:cNvPr>
            <p:cNvSpPr txBox="1"/>
            <p:nvPr/>
          </p:nvSpPr>
          <p:spPr>
            <a:xfrm>
              <a:off x="7666204" y="256365"/>
              <a:ext cx="1152706" cy="471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РОССИЙСКАЯ АКАДЕМИЯ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endParaRPr lang="ru-RU" sz="9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9D3C0F-A0D3-895A-6041-579BE68F6F31}"/>
                </a:ext>
              </a:extLst>
            </p:cNvPr>
            <p:cNvSpPr txBox="1"/>
            <p:nvPr/>
          </p:nvSpPr>
          <p:spPr>
            <a:xfrm>
              <a:off x="9244929" y="256364"/>
              <a:ext cx="109941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ОБЩЕРОССИЙСКИЙ ПРОФСОЮЗ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 </a:t>
              </a:r>
              <a:endParaRPr lang="ru-RU" sz="900" dirty="0"/>
            </a:p>
          </p:txBody>
        </p:sp>
        <p:pic>
          <p:nvPicPr>
            <p:cNvPr id="7" name="Picture 2" descr="История Профсоюза">
              <a:extLst>
                <a:ext uri="{FF2B5EF4-FFF2-40B4-BE49-F238E27FC236}">
                  <a16:creationId xmlns:a16="http://schemas.microsoft.com/office/drawing/2014/main" id="{F82DE5D9-79A6-72E3-81F7-90D8124B7D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344" y="172171"/>
              <a:ext cx="640072" cy="67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A06217-FC6B-B36A-7E83-A343EA846B60}"/>
                </a:ext>
              </a:extLst>
            </p:cNvPr>
            <p:cNvSpPr txBox="1"/>
            <p:nvPr/>
          </p:nvSpPr>
          <p:spPr>
            <a:xfrm>
              <a:off x="10839629" y="257932"/>
              <a:ext cx="12675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МИНИСТЕРСТВО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dirty="0">
                  <a:solidFill>
                    <a:srgbClr val="010101"/>
                  </a:solidFill>
                  <a:latin typeface="PT Sans Narrow" panose="020B0506020203020204" pitchFamily="34" charset="-52"/>
                </a:rPr>
                <a:t>КИР</a:t>
              </a: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ОВСКОЙ ОБЛАСТИ </a:t>
              </a:r>
              <a:endParaRPr lang="ru-RU" sz="900" dirty="0"/>
            </a:p>
          </p:txBody>
        </p:sp>
        <p:pic>
          <p:nvPicPr>
            <p:cNvPr id="20" name="Picture 6" descr="Picture background">
              <a:extLst>
                <a:ext uri="{FF2B5EF4-FFF2-40B4-BE49-F238E27FC236}">
                  <a16:creationId xmlns:a16="http://schemas.microsoft.com/office/drawing/2014/main" id="{113193D7-8CDF-79F2-3134-1769BC46FC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3242" y="109066"/>
              <a:ext cx="1188411" cy="891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01_video_ml_2">
            <a:hlinkClick r:id="" action="ppaction://media"/>
            <a:extLst>
              <a:ext uri="{FF2B5EF4-FFF2-40B4-BE49-F238E27FC236}">
                <a16:creationId xmlns:a16="http://schemas.microsoft.com/office/drawing/2014/main" id="{93E0652C-B304-5A4F-7388-D4BAD1B66F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75520" y="1142999"/>
            <a:ext cx="8352928" cy="5568619"/>
          </a:xfrm>
          <a:prstGeom prst="rect">
            <a:avLst/>
          </a:prstGeom>
        </p:spPr>
      </p:pic>
      <p:sp>
        <p:nvSpPr>
          <p:cNvPr id="2" name="Google Shape;170;p24">
            <a:extLst>
              <a:ext uri="{FF2B5EF4-FFF2-40B4-BE49-F238E27FC236}">
                <a16:creationId xmlns:a16="http://schemas.microsoft.com/office/drawing/2014/main" id="{38D9EB4A-0B35-7516-411B-8AC026372C5D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6739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100000" showWhenStopped="0">
                <p:cTn id="12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D26CDB-8267-DA97-264E-82DD151C6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389" y="4562932"/>
            <a:ext cx="1860608" cy="769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/>
              <a:t>”</a:t>
            </a:r>
            <a:r>
              <a:rPr lang="ru-RU" sz="4400" b="1" dirty="0"/>
              <a:t>ЗУН</a:t>
            </a:r>
            <a:r>
              <a:rPr lang="en-US" sz="4400" b="1" dirty="0"/>
              <a:t>”</a:t>
            </a:r>
            <a:endParaRPr lang="ru-RU" sz="4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0144A-BA97-011C-C84D-81F63B877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314" y="4562932"/>
            <a:ext cx="2013296" cy="769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/>
              <a:t>”</a:t>
            </a:r>
            <a:r>
              <a:rPr lang="ru-RU" sz="4400" b="1" dirty="0"/>
              <a:t>ЗУМ</a:t>
            </a:r>
            <a:r>
              <a:rPr lang="en-US" sz="4400" b="1" dirty="0"/>
              <a:t>”</a:t>
            </a:r>
            <a:endParaRPr lang="ru-RU" sz="4400" b="1" dirty="0"/>
          </a:p>
        </p:txBody>
      </p:sp>
      <p:sp>
        <p:nvSpPr>
          <p:cNvPr id="4" name="Стрелка влево 7">
            <a:extLst>
              <a:ext uri="{FF2B5EF4-FFF2-40B4-BE49-F238E27FC236}">
                <a16:creationId xmlns:a16="http://schemas.microsoft.com/office/drawing/2014/main" id="{468CD0F6-F42F-78DD-66DE-B930B7007FCF}"/>
              </a:ext>
            </a:extLst>
          </p:cNvPr>
          <p:cNvSpPr/>
          <p:nvPr/>
        </p:nvSpPr>
        <p:spPr>
          <a:xfrm>
            <a:off x="6551401" y="4693734"/>
            <a:ext cx="664748" cy="507831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endParaRPr lang="ru-RU" sz="105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E7E6886-5A6C-A702-15E4-4A1146BF5811}"/>
              </a:ext>
            </a:extLst>
          </p:cNvPr>
          <p:cNvGrpSpPr/>
          <p:nvPr/>
        </p:nvGrpSpPr>
        <p:grpSpPr>
          <a:xfrm>
            <a:off x="5754052" y="4314796"/>
            <a:ext cx="3048675" cy="417442"/>
            <a:chOff x="8226298" y="4839460"/>
            <a:chExt cx="3048675" cy="570738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50D33344-E358-7016-BA89-A4861509D143}"/>
                </a:ext>
              </a:extLst>
            </p:cNvPr>
            <p:cNvCxnSpPr/>
            <p:nvPr/>
          </p:nvCxnSpPr>
          <p:spPr>
            <a:xfrm>
              <a:off x="11259857" y="4839460"/>
              <a:ext cx="0" cy="433387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4FD53E2E-BFA1-0AF1-7E26-B8B8868E540C}"/>
                </a:ext>
              </a:extLst>
            </p:cNvPr>
            <p:cNvCxnSpPr/>
            <p:nvPr/>
          </p:nvCxnSpPr>
          <p:spPr>
            <a:xfrm>
              <a:off x="8249678" y="4859336"/>
              <a:ext cx="0" cy="55086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F39087AA-C9C2-68EB-AD04-2E96CC194E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6298" y="4859336"/>
              <a:ext cx="3048675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89AA640-3595-507E-2A31-9645B59AA743}"/>
              </a:ext>
            </a:extLst>
          </p:cNvPr>
          <p:cNvSpPr txBox="1"/>
          <p:nvPr/>
        </p:nvSpPr>
        <p:spPr>
          <a:xfrm>
            <a:off x="5777950" y="3960020"/>
            <a:ext cx="2928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PT Sans Narrow"/>
              </a:rPr>
              <a:t>УЧЕБНАЯ САМОСТОЯТЕЛЬНОСТЬ</a:t>
            </a:r>
            <a:r>
              <a:rPr lang="ru-RU" sz="1600" dirty="0"/>
              <a:t> </a:t>
            </a:r>
          </a:p>
        </p:txBody>
      </p:sp>
      <p:pic>
        <p:nvPicPr>
          <p:cNvPr id="22" name="Picture 4" descr="https://img.pngio.com/reading-reading-and-writing-reading-and-writing-png-black-and-white-918_1095.png">
            <a:extLst>
              <a:ext uri="{FF2B5EF4-FFF2-40B4-BE49-F238E27FC236}">
                <a16:creationId xmlns:a16="http://schemas.microsoft.com/office/drawing/2014/main" id="{2D718933-C185-C63F-F291-0738C0E96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CC92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187650" y="5492711"/>
            <a:ext cx="441023" cy="526056"/>
          </a:xfrm>
          <a:prstGeom prst="rect">
            <a:avLst/>
          </a:prstGeom>
          <a:noFill/>
        </p:spPr>
      </p:pic>
      <p:pic>
        <p:nvPicPr>
          <p:cNvPr id="23" name="Picture 8" descr="https://u.9111s.ru/uploads/201804/12/444594.png">
            <a:extLst>
              <a:ext uri="{FF2B5EF4-FFF2-40B4-BE49-F238E27FC236}">
                <a16:creationId xmlns:a16="http://schemas.microsoft.com/office/drawing/2014/main" id="{080DA10E-723A-738B-A3DD-6DE29BD2A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1951" y="5418888"/>
            <a:ext cx="673702" cy="673702"/>
          </a:xfrm>
          <a:prstGeom prst="rect">
            <a:avLst/>
          </a:prstGeom>
          <a:noFill/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91DBFFC2-C384-AAC5-03BA-E28D8143B8A5}"/>
              </a:ext>
            </a:extLst>
          </p:cNvPr>
          <p:cNvSpPr/>
          <p:nvPr/>
        </p:nvSpPr>
        <p:spPr>
          <a:xfrm>
            <a:off x="4874280" y="2849129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Р/У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6F79F870-0D68-826E-F0B8-AA3C20AC09B6}"/>
              </a:ext>
            </a:extLst>
          </p:cNvPr>
          <p:cNvSpPr/>
          <p:nvPr/>
        </p:nvSpPr>
        <p:spPr>
          <a:xfrm>
            <a:off x="6557932" y="2849129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П/У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F32F9D8F-D702-9E53-A553-043F085F38AF}"/>
              </a:ext>
            </a:extLst>
          </p:cNvPr>
          <p:cNvSpPr/>
          <p:nvPr/>
        </p:nvSpPr>
        <p:spPr>
          <a:xfrm>
            <a:off x="8260692" y="2849129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К/У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Дуга 59">
            <a:extLst>
              <a:ext uri="{FF2B5EF4-FFF2-40B4-BE49-F238E27FC236}">
                <a16:creationId xmlns:a16="http://schemas.microsoft.com/office/drawing/2014/main" id="{44A25004-D698-B0D8-A12A-285B081FA4DD}"/>
              </a:ext>
            </a:extLst>
          </p:cNvPr>
          <p:cNvSpPr/>
          <p:nvPr/>
        </p:nvSpPr>
        <p:spPr>
          <a:xfrm>
            <a:off x="4958167" y="2747868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Дуга 60">
            <a:extLst>
              <a:ext uri="{FF2B5EF4-FFF2-40B4-BE49-F238E27FC236}">
                <a16:creationId xmlns:a16="http://schemas.microsoft.com/office/drawing/2014/main" id="{883E57B8-ABF4-B37E-8E66-6D6F81C5A0E7}"/>
              </a:ext>
            </a:extLst>
          </p:cNvPr>
          <p:cNvSpPr/>
          <p:nvPr/>
        </p:nvSpPr>
        <p:spPr>
          <a:xfrm>
            <a:off x="6641820" y="2747868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Дуга 61">
            <a:extLst>
              <a:ext uri="{FF2B5EF4-FFF2-40B4-BE49-F238E27FC236}">
                <a16:creationId xmlns:a16="http://schemas.microsoft.com/office/drawing/2014/main" id="{CA6ADDD9-B68E-FB6D-90DD-0FA429316CE3}"/>
              </a:ext>
            </a:extLst>
          </p:cNvPr>
          <p:cNvSpPr/>
          <p:nvPr/>
        </p:nvSpPr>
        <p:spPr>
          <a:xfrm>
            <a:off x="8344580" y="2747868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A443A2E6-D17D-F743-1ABC-922C84BF32B7}"/>
              </a:ext>
            </a:extLst>
          </p:cNvPr>
          <p:cNvCxnSpPr>
            <a:cxnSpLocks/>
            <a:stCxn id="56" idx="2"/>
            <a:endCxn id="21" idx="0"/>
          </p:cNvCxnSpPr>
          <p:nvPr/>
        </p:nvCxnSpPr>
        <p:spPr>
          <a:xfrm>
            <a:off x="5559526" y="3607137"/>
            <a:ext cx="1682526" cy="352883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9C73F88B-EF2F-DDD4-7530-9F85DAAA74DB}"/>
              </a:ext>
            </a:extLst>
          </p:cNvPr>
          <p:cNvCxnSpPr>
            <a:cxnSpLocks/>
            <a:stCxn id="57" idx="2"/>
            <a:endCxn id="21" idx="0"/>
          </p:cNvCxnSpPr>
          <p:nvPr/>
        </p:nvCxnSpPr>
        <p:spPr>
          <a:xfrm flipH="1">
            <a:off x="7242052" y="3607137"/>
            <a:ext cx="1126" cy="352883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E90AEFC1-554C-1D73-B6F9-B0B788267A34}"/>
              </a:ext>
            </a:extLst>
          </p:cNvPr>
          <p:cNvCxnSpPr>
            <a:cxnSpLocks/>
            <a:stCxn id="58" idx="2"/>
            <a:endCxn id="21" idx="0"/>
          </p:cNvCxnSpPr>
          <p:nvPr/>
        </p:nvCxnSpPr>
        <p:spPr>
          <a:xfrm flipH="1">
            <a:off x="7242052" y="3607137"/>
            <a:ext cx="1703886" cy="352883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EE94E9E-A29C-1367-0DB7-50068C41A9FB}"/>
              </a:ext>
            </a:extLst>
          </p:cNvPr>
          <p:cNvSpPr txBox="1"/>
          <p:nvPr/>
        </p:nvSpPr>
        <p:spPr>
          <a:xfrm>
            <a:off x="2209195" y="1718121"/>
            <a:ext cx="35884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000" b="0" i="0" u="none" strike="noStrike" baseline="0" dirty="0">
                <a:latin typeface="Arial" panose="020B0604020202020204" pitchFamily="34" charset="0"/>
              </a:rPr>
              <a:t>самоорганизация</a:t>
            </a:r>
          </a:p>
          <a:p>
            <a:pPr marL="342900" indent="-342900" algn="just">
              <a:buFontTx/>
              <a:buAutoNum type="arabicParenR"/>
            </a:pPr>
            <a:r>
              <a:rPr lang="ru-RU" sz="2000" b="0" i="0" u="none" strike="noStrike" baseline="0" dirty="0">
                <a:latin typeface="Arial" panose="020B0604020202020204" pitchFamily="34" charset="0"/>
              </a:rPr>
              <a:t>самоконтроль</a:t>
            </a:r>
          </a:p>
        </p:txBody>
      </p:sp>
      <p:sp>
        <p:nvSpPr>
          <p:cNvPr id="24" name="Облачко с текстом: прямоугольное 23">
            <a:extLst>
              <a:ext uri="{FF2B5EF4-FFF2-40B4-BE49-F238E27FC236}">
                <a16:creationId xmlns:a16="http://schemas.microsoft.com/office/drawing/2014/main" id="{900900A1-A80E-3BD0-9B01-F0B2EF13EB39}"/>
              </a:ext>
            </a:extLst>
          </p:cNvPr>
          <p:cNvSpPr/>
          <p:nvPr/>
        </p:nvSpPr>
        <p:spPr>
          <a:xfrm>
            <a:off x="2209194" y="1725672"/>
            <a:ext cx="3646807" cy="741609"/>
          </a:xfrm>
          <a:prstGeom prst="wedgeRectCallout">
            <a:avLst>
              <a:gd name="adj1" fmla="val 44553"/>
              <a:gd name="adj2" fmla="val 122089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73B121-9A01-0E5E-CE10-EE43499724AC}"/>
              </a:ext>
            </a:extLst>
          </p:cNvPr>
          <p:cNvSpPr txBox="1"/>
          <p:nvPr/>
        </p:nvSpPr>
        <p:spPr>
          <a:xfrm>
            <a:off x="5969135" y="1080770"/>
            <a:ext cx="50632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000" b="0" i="0" u="none" strike="noStrike" baseline="0" dirty="0">
                <a:latin typeface="Arial" panose="020B0604020202020204" pitchFamily="34" charset="0"/>
              </a:rPr>
              <a:t>базовые логические действия</a:t>
            </a:r>
          </a:p>
          <a:p>
            <a:pPr marL="342900" indent="-342900" algn="just">
              <a:buFontTx/>
              <a:buAutoNum type="arabicParenR"/>
            </a:pPr>
            <a:r>
              <a:rPr lang="ru-RU" sz="2000" b="0" i="0" u="none" strike="noStrike" baseline="0" dirty="0">
                <a:latin typeface="Arial" panose="020B0604020202020204" pitchFamily="34" charset="0"/>
              </a:rPr>
              <a:t>базовые исследовательские действия</a:t>
            </a:r>
          </a:p>
          <a:p>
            <a:pPr marL="342900" indent="-342900" algn="just">
              <a:buFontTx/>
              <a:buAutoNum type="arabicParenR"/>
            </a:pPr>
            <a:r>
              <a:rPr lang="ru-RU" sz="2000" b="0" i="0" u="none" strike="noStrike" baseline="0" dirty="0">
                <a:latin typeface="Arial" panose="020B0604020202020204" pitchFamily="34" charset="0"/>
              </a:rPr>
              <a:t>работа с информацией</a:t>
            </a:r>
          </a:p>
        </p:txBody>
      </p:sp>
      <p:sp>
        <p:nvSpPr>
          <p:cNvPr id="26" name="Облачко с текстом: прямоугольное 25">
            <a:extLst>
              <a:ext uri="{FF2B5EF4-FFF2-40B4-BE49-F238E27FC236}">
                <a16:creationId xmlns:a16="http://schemas.microsoft.com/office/drawing/2014/main" id="{E41C3E0E-4B96-738F-22FA-E45D39F33CEC}"/>
              </a:ext>
            </a:extLst>
          </p:cNvPr>
          <p:cNvSpPr/>
          <p:nvPr/>
        </p:nvSpPr>
        <p:spPr>
          <a:xfrm>
            <a:off x="5969135" y="971688"/>
            <a:ext cx="5063297" cy="1205983"/>
          </a:xfrm>
          <a:prstGeom prst="wedgeRectCallout">
            <a:avLst>
              <a:gd name="adj1" fmla="val -21602"/>
              <a:gd name="adj2" fmla="val 112312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D65017-3A05-D2DE-5C27-6C85A724ABC8}"/>
              </a:ext>
            </a:extLst>
          </p:cNvPr>
          <p:cNvSpPr txBox="1"/>
          <p:nvPr/>
        </p:nvSpPr>
        <p:spPr>
          <a:xfrm>
            <a:off x="9855759" y="2276872"/>
            <a:ext cx="2336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000" b="0" i="0" u="none" strike="noStrike" baseline="0" dirty="0">
                <a:latin typeface="Arial" panose="020B0604020202020204" pitchFamily="34" charset="0"/>
              </a:rPr>
              <a:t>общение</a:t>
            </a:r>
          </a:p>
          <a:p>
            <a:pPr marL="342900" indent="-342900" algn="just">
              <a:buFontTx/>
              <a:buAutoNum type="arabicParenR"/>
            </a:pPr>
            <a:r>
              <a:rPr lang="ru-RU" sz="2000" b="0" i="0" u="none" strike="noStrike" baseline="0" dirty="0">
                <a:latin typeface="Arial" panose="020B0604020202020204" pitchFamily="34" charset="0"/>
              </a:rPr>
              <a:t>совместная деятельность</a:t>
            </a:r>
          </a:p>
        </p:txBody>
      </p:sp>
      <p:sp>
        <p:nvSpPr>
          <p:cNvPr id="28" name="Облачко с текстом: прямоугольное 27">
            <a:extLst>
              <a:ext uri="{FF2B5EF4-FFF2-40B4-BE49-F238E27FC236}">
                <a16:creationId xmlns:a16="http://schemas.microsoft.com/office/drawing/2014/main" id="{2D875AB8-54C7-491E-A69F-1954C08AD80B}"/>
              </a:ext>
            </a:extLst>
          </p:cNvPr>
          <p:cNvSpPr/>
          <p:nvPr/>
        </p:nvSpPr>
        <p:spPr>
          <a:xfrm>
            <a:off x="9800147" y="2276871"/>
            <a:ext cx="2336242" cy="1015663"/>
          </a:xfrm>
          <a:prstGeom prst="wedgeRectCallout">
            <a:avLst>
              <a:gd name="adj1" fmla="val -79588"/>
              <a:gd name="adj2" fmla="val 21139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7978F0-9E6B-835C-05AE-79505224F138}"/>
              </a:ext>
            </a:extLst>
          </p:cNvPr>
          <p:cNvSpPr txBox="1"/>
          <p:nvPr/>
        </p:nvSpPr>
        <p:spPr>
          <a:xfrm>
            <a:off x="131736" y="1080770"/>
            <a:ext cx="1878933" cy="23083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</a:rPr>
              <a:t>Приказ </a:t>
            </a:r>
            <a:r>
              <a:rPr lang="ru-RU" sz="1200" dirty="0" err="1">
                <a:latin typeface="Arial" panose="020B0604020202020204" pitchFamily="34" charset="0"/>
              </a:rPr>
              <a:t>Минпросвещения</a:t>
            </a:r>
            <a:r>
              <a:rPr lang="ru-RU" sz="1200" dirty="0">
                <a:latin typeface="Arial" panose="020B0604020202020204" pitchFamily="34" charset="0"/>
              </a:rPr>
              <a:t> России от 31.05.2021 N 286 "Об утверждении федерального государственного образовательного стандарта начального общего образования" (Зарегистрировано в Минюсте России 05.07.2021 N 64100)</a:t>
            </a:r>
            <a:endParaRPr lang="ru-RU" sz="1200" b="0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6" name="Google Shape;170;p24">
            <a:extLst>
              <a:ext uri="{FF2B5EF4-FFF2-40B4-BE49-F238E27FC236}">
                <a16:creationId xmlns:a16="http://schemas.microsoft.com/office/drawing/2014/main" id="{D8BB3D82-1A07-6C00-D0F0-DE0CC52ACD01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98A2A-5FFE-5A6D-156D-4B49597ADE94}"/>
              </a:ext>
            </a:extLst>
          </p:cNvPr>
          <p:cNvSpPr txBox="1"/>
          <p:nvPr/>
        </p:nvSpPr>
        <p:spPr>
          <a:xfrm>
            <a:off x="7842094" y="212796"/>
            <a:ext cx="3423485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dk2"/>
                </a:solidFill>
                <a:latin typeface="PT Sans Narrow"/>
                <a:ea typeface="PT Sans Narrow"/>
                <a:cs typeface="PT Sans Narrow"/>
              </a:rPr>
              <a:t>МЕТАПРЕДМЕТНЫЕ УМЕНИЯ</a:t>
            </a:r>
          </a:p>
        </p:txBody>
      </p:sp>
    </p:spTree>
    <p:extLst>
      <p:ext uri="{BB962C8B-B14F-4D97-AF65-F5344CB8AC3E}">
        <p14:creationId xmlns:p14="http://schemas.microsoft.com/office/powerpoint/2010/main" val="301221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 animBg="1"/>
      <p:bldP spid="25" grpId="0"/>
      <p:bldP spid="26" grpId="0" animBg="1"/>
      <p:bldP spid="27" grpId="0"/>
      <p:bldP spid="28" grpId="0" animBg="1"/>
      <p:bldP spid="29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D26CDB-8267-DA97-264E-82DD151C6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389" y="4562932"/>
            <a:ext cx="1860608" cy="769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/>
              <a:t>”</a:t>
            </a:r>
            <a:r>
              <a:rPr lang="ru-RU" sz="4400" b="1" dirty="0"/>
              <a:t>ЗУН</a:t>
            </a:r>
            <a:r>
              <a:rPr lang="en-US" sz="4400" b="1" dirty="0"/>
              <a:t>”</a:t>
            </a:r>
            <a:endParaRPr lang="ru-RU" sz="4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0144A-BA97-011C-C84D-81F63B877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314" y="4562932"/>
            <a:ext cx="2013296" cy="769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/>
              <a:t>”</a:t>
            </a:r>
            <a:r>
              <a:rPr lang="ru-RU" sz="4400" b="1" dirty="0"/>
              <a:t>ЗУМ</a:t>
            </a:r>
            <a:r>
              <a:rPr lang="en-US" sz="4400" b="1" dirty="0"/>
              <a:t>”</a:t>
            </a:r>
            <a:endParaRPr lang="ru-RU" sz="4400" b="1" dirty="0"/>
          </a:p>
        </p:txBody>
      </p:sp>
      <p:sp>
        <p:nvSpPr>
          <p:cNvPr id="4" name="Стрелка влево 7">
            <a:extLst>
              <a:ext uri="{FF2B5EF4-FFF2-40B4-BE49-F238E27FC236}">
                <a16:creationId xmlns:a16="http://schemas.microsoft.com/office/drawing/2014/main" id="{468CD0F6-F42F-78DD-66DE-B930B7007FCF}"/>
              </a:ext>
            </a:extLst>
          </p:cNvPr>
          <p:cNvSpPr/>
          <p:nvPr/>
        </p:nvSpPr>
        <p:spPr>
          <a:xfrm>
            <a:off x="6551401" y="4693734"/>
            <a:ext cx="664748" cy="507831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endParaRPr lang="ru-RU" sz="105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E7E6886-5A6C-A702-15E4-4A1146BF5811}"/>
              </a:ext>
            </a:extLst>
          </p:cNvPr>
          <p:cNvGrpSpPr/>
          <p:nvPr/>
        </p:nvGrpSpPr>
        <p:grpSpPr>
          <a:xfrm>
            <a:off x="5754052" y="4314796"/>
            <a:ext cx="3048675" cy="417442"/>
            <a:chOff x="8226298" y="4839460"/>
            <a:chExt cx="3048675" cy="570738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50D33344-E358-7016-BA89-A4861509D143}"/>
                </a:ext>
              </a:extLst>
            </p:cNvPr>
            <p:cNvCxnSpPr/>
            <p:nvPr/>
          </p:nvCxnSpPr>
          <p:spPr>
            <a:xfrm>
              <a:off x="11259857" y="4839460"/>
              <a:ext cx="0" cy="433387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4FD53E2E-BFA1-0AF1-7E26-B8B8868E540C}"/>
                </a:ext>
              </a:extLst>
            </p:cNvPr>
            <p:cNvCxnSpPr/>
            <p:nvPr/>
          </p:nvCxnSpPr>
          <p:spPr>
            <a:xfrm>
              <a:off x="8249678" y="4859336"/>
              <a:ext cx="0" cy="55086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F39087AA-C9C2-68EB-AD04-2E96CC194E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6298" y="4859336"/>
              <a:ext cx="3048675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89AA640-3595-507E-2A31-9645B59AA743}"/>
              </a:ext>
            </a:extLst>
          </p:cNvPr>
          <p:cNvSpPr txBox="1"/>
          <p:nvPr/>
        </p:nvSpPr>
        <p:spPr>
          <a:xfrm>
            <a:off x="5777950" y="3960020"/>
            <a:ext cx="2928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PT Sans Narrow"/>
              </a:rPr>
              <a:t>УЧЕБНАЯ САМОСТОЯТЕЛЬНОСТЬ</a:t>
            </a:r>
            <a:r>
              <a:rPr lang="ru-RU" sz="1600" dirty="0"/>
              <a:t> </a:t>
            </a:r>
          </a:p>
        </p:txBody>
      </p:sp>
      <p:pic>
        <p:nvPicPr>
          <p:cNvPr id="22" name="Picture 4" descr="https://img.pngio.com/reading-reading-and-writing-reading-and-writing-png-black-and-white-918_1095.png">
            <a:extLst>
              <a:ext uri="{FF2B5EF4-FFF2-40B4-BE49-F238E27FC236}">
                <a16:creationId xmlns:a16="http://schemas.microsoft.com/office/drawing/2014/main" id="{2D718933-C185-C63F-F291-0738C0E96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CC92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187650" y="5492711"/>
            <a:ext cx="441023" cy="526056"/>
          </a:xfrm>
          <a:prstGeom prst="rect">
            <a:avLst/>
          </a:prstGeom>
          <a:noFill/>
        </p:spPr>
      </p:pic>
      <p:pic>
        <p:nvPicPr>
          <p:cNvPr id="23" name="Picture 8" descr="https://u.9111s.ru/uploads/201804/12/444594.png">
            <a:extLst>
              <a:ext uri="{FF2B5EF4-FFF2-40B4-BE49-F238E27FC236}">
                <a16:creationId xmlns:a16="http://schemas.microsoft.com/office/drawing/2014/main" id="{080DA10E-723A-738B-A3DD-6DE29BD2A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1951" y="5418888"/>
            <a:ext cx="673702" cy="673702"/>
          </a:xfrm>
          <a:prstGeom prst="rect">
            <a:avLst/>
          </a:prstGeom>
          <a:noFill/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91DBFFC2-C384-AAC5-03BA-E28D8143B8A5}"/>
              </a:ext>
            </a:extLst>
          </p:cNvPr>
          <p:cNvSpPr/>
          <p:nvPr/>
        </p:nvSpPr>
        <p:spPr>
          <a:xfrm>
            <a:off x="4874280" y="2849129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Р/У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6F79F870-0D68-826E-F0B8-AA3C20AC09B6}"/>
              </a:ext>
            </a:extLst>
          </p:cNvPr>
          <p:cNvSpPr/>
          <p:nvPr/>
        </p:nvSpPr>
        <p:spPr>
          <a:xfrm>
            <a:off x="6557932" y="2849129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П/У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F32F9D8F-D702-9E53-A553-043F085F38AF}"/>
              </a:ext>
            </a:extLst>
          </p:cNvPr>
          <p:cNvSpPr/>
          <p:nvPr/>
        </p:nvSpPr>
        <p:spPr>
          <a:xfrm>
            <a:off x="8260692" y="2849129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К/У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Дуга 59">
            <a:extLst>
              <a:ext uri="{FF2B5EF4-FFF2-40B4-BE49-F238E27FC236}">
                <a16:creationId xmlns:a16="http://schemas.microsoft.com/office/drawing/2014/main" id="{44A25004-D698-B0D8-A12A-285B081FA4DD}"/>
              </a:ext>
            </a:extLst>
          </p:cNvPr>
          <p:cNvSpPr/>
          <p:nvPr/>
        </p:nvSpPr>
        <p:spPr>
          <a:xfrm>
            <a:off x="4958167" y="2747868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Дуга 60">
            <a:extLst>
              <a:ext uri="{FF2B5EF4-FFF2-40B4-BE49-F238E27FC236}">
                <a16:creationId xmlns:a16="http://schemas.microsoft.com/office/drawing/2014/main" id="{883E57B8-ABF4-B37E-8E66-6D6F81C5A0E7}"/>
              </a:ext>
            </a:extLst>
          </p:cNvPr>
          <p:cNvSpPr/>
          <p:nvPr/>
        </p:nvSpPr>
        <p:spPr>
          <a:xfrm>
            <a:off x="6641820" y="2747868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Дуга 61">
            <a:extLst>
              <a:ext uri="{FF2B5EF4-FFF2-40B4-BE49-F238E27FC236}">
                <a16:creationId xmlns:a16="http://schemas.microsoft.com/office/drawing/2014/main" id="{CA6ADDD9-B68E-FB6D-90DD-0FA429316CE3}"/>
              </a:ext>
            </a:extLst>
          </p:cNvPr>
          <p:cNvSpPr/>
          <p:nvPr/>
        </p:nvSpPr>
        <p:spPr>
          <a:xfrm>
            <a:off x="8344580" y="2747868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A443A2E6-D17D-F743-1ABC-922C84BF32B7}"/>
              </a:ext>
            </a:extLst>
          </p:cNvPr>
          <p:cNvCxnSpPr>
            <a:cxnSpLocks/>
            <a:stCxn id="56" idx="2"/>
            <a:endCxn id="21" idx="0"/>
          </p:cNvCxnSpPr>
          <p:nvPr/>
        </p:nvCxnSpPr>
        <p:spPr>
          <a:xfrm>
            <a:off x="5559526" y="3607137"/>
            <a:ext cx="1682526" cy="352883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9C73F88B-EF2F-DDD4-7530-9F85DAAA74DB}"/>
              </a:ext>
            </a:extLst>
          </p:cNvPr>
          <p:cNvCxnSpPr>
            <a:cxnSpLocks/>
            <a:stCxn id="57" idx="2"/>
            <a:endCxn id="21" idx="0"/>
          </p:cNvCxnSpPr>
          <p:nvPr/>
        </p:nvCxnSpPr>
        <p:spPr>
          <a:xfrm flipH="1">
            <a:off x="7242052" y="3607137"/>
            <a:ext cx="1126" cy="352883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E90AEFC1-554C-1D73-B6F9-B0B788267A34}"/>
              </a:ext>
            </a:extLst>
          </p:cNvPr>
          <p:cNvCxnSpPr>
            <a:cxnSpLocks/>
            <a:stCxn id="58" idx="2"/>
            <a:endCxn id="21" idx="0"/>
          </p:cNvCxnSpPr>
          <p:nvPr/>
        </p:nvCxnSpPr>
        <p:spPr>
          <a:xfrm flipH="1">
            <a:off x="7242052" y="3607137"/>
            <a:ext cx="1703886" cy="352883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EE94E9E-A29C-1367-0DB7-50068C41A9FB}"/>
              </a:ext>
            </a:extLst>
          </p:cNvPr>
          <p:cNvSpPr txBox="1"/>
          <p:nvPr/>
        </p:nvSpPr>
        <p:spPr>
          <a:xfrm>
            <a:off x="2209195" y="972686"/>
            <a:ext cx="358844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000" b="0" i="0" u="none" strike="noStrike" baseline="0" dirty="0">
                <a:latin typeface="Arial" panose="020B0604020202020204" pitchFamily="34" charset="0"/>
              </a:rPr>
              <a:t>самоорганизация</a:t>
            </a:r>
          </a:p>
          <a:p>
            <a:pPr marL="342900" indent="-342900" algn="just">
              <a:buFontTx/>
              <a:buAutoNum type="arabicParenR"/>
            </a:pPr>
            <a:r>
              <a:rPr lang="ru-RU" sz="2000" dirty="0">
                <a:latin typeface="Arial" panose="020B0604020202020204" pitchFamily="34" charset="0"/>
              </a:rPr>
              <a:t>с</a:t>
            </a:r>
            <a:r>
              <a:rPr lang="ru-RU" sz="2000" b="0" i="0" u="none" strike="noStrike" baseline="0" dirty="0">
                <a:latin typeface="Arial" panose="020B0604020202020204" pitchFamily="34" charset="0"/>
              </a:rPr>
              <a:t>амоконтроль</a:t>
            </a:r>
          </a:p>
          <a:p>
            <a:pPr marL="342900" indent="-342900" algn="just">
              <a:buFontTx/>
              <a:buAutoNum type="arabicParenR"/>
            </a:pPr>
            <a:r>
              <a:rPr lang="ru-RU" sz="2000" dirty="0">
                <a:latin typeface="Arial" panose="020B0604020202020204" pitchFamily="34" charset="0"/>
              </a:rPr>
              <a:t>эмоциональный интеллект</a:t>
            </a:r>
          </a:p>
          <a:p>
            <a:pPr marL="342900" indent="-342900" algn="just">
              <a:buFontTx/>
              <a:buAutoNum type="arabicParenR"/>
            </a:pPr>
            <a:r>
              <a:rPr lang="ru-RU" sz="1800" dirty="0">
                <a:latin typeface="Arial" panose="020B0604020202020204" pitchFamily="34" charset="0"/>
              </a:rPr>
              <a:t>принятие себя и других</a:t>
            </a:r>
          </a:p>
        </p:txBody>
      </p:sp>
      <p:sp>
        <p:nvSpPr>
          <p:cNvPr id="24" name="Облачко с текстом: прямоугольное 23">
            <a:extLst>
              <a:ext uri="{FF2B5EF4-FFF2-40B4-BE49-F238E27FC236}">
                <a16:creationId xmlns:a16="http://schemas.microsoft.com/office/drawing/2014/main" id="{900900A1-A80E-3BD0-9B01-F0B2EF13EB39}"/>
              </a:ext>
            </a:extLst>
          </p:cNvPr>
          <p:cNvSpPr/>
          <p:nvPr/>
        </p:nvSpPr>
        <p:spPr>
          <a:xfrm>
            <a:off x="2209194" y="971688"/>
            <a:ext cx="3646807" cy="1643843"/>
          </a:xfrm>
          <a:prstGeom prst="wedgeRectCallout">
            <a:avLst>
              <a:gd name="adj1" fmla="val 38830"/>
              <a:gd name="adj2" fmla="val 78556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73B121-9A01-0E5E-CE10-EE43499724AC}"/>
              </a:ext>
            </a:extLst>
          </p:cNvPr>
          <p:cNvSpPr txBox="1"/>
          <p:nvPr/>
        </p:nvSpPr>
        <p:spPr>
          <a:xfrm>
            <a:off x="5969135" y="1080770"/>
            <a:ext cx="50632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000" b="0" i="0" u="none" strike="noStrike" baseline="0" dirty="0">
                <a:latin typeface="Arial" panose="020B0604020202020204" pitchFamily="34" charset="0"/>
              </a:rPr>
              <a:t>базовые логические действия</a:t>
            </a:r>
          </a:p>
          <a:p>
            <a:pPr marL="342900" indent="-342900" algn="just">
              <a:buFontTx/>
              <a:buAutoNum type="arabicParenR"/>
            </a:pPr>
            <a:r>
              <a:rPr lang="ru-RU" sz="2000" b="0" i="0" u="none" strike="noStrike" baseline="0" dirty="0">
                <a:latin typeface="Arial" panose="020B0604020202020204" pitchFamily="34" charset="0"/>
              </a:rPr>
              <a:t>базовые исследовательские действия</a:t>
            </a:r>
          </a:p>
          <a:p>
            <a:pPr marL="342900" indent="-342900" algn="just">
              <a:buFontTx/>
              <a:buAutoNum type="arabicParenR"/>
            </a:pPr>
            <a:r>
              <a:rPr lang="ru-RU" sz="2000" b="0" i="0" u="none" strike="noStrike" baseline="0" dirty="0">
                <a:latin typeface="Arial" panose="020B0604020202020204" pitchFamily="34" charset="0"/>
              </a:rPr>
              <a:t>работа с информацией</a:t>
            </a:r>
          </a:p>
        </p:txBody>
      </p:sp>
      <p:sp>
        <p:nvSpPr>
          <p:cNvPr id="26" name="Облачко с текстом: прямоугольное 25">
            <a:extLst>
              <a:ext uri="{FF2B5EF4-FFF2-40B4-BE49-F238E27FC236}">
                <a16:creationId xmlns:a16="http://schemas.microsoft.com/office/drawing/2014/main" id="{E41C3E0E-4B96-738F-22FA-E45D39F33CEC}"/>
              </a:ext>
            </a:extLst>
          </p:cNvPr>
          <p:cNvSpPr/>
          <p:nvPr/>
        </p:nvSpPr>
        <p:spPr>
          <a:xfrm>
            <a:off x="5969135" y="971688"/>
            <a:ext cx="5063297" cy="1205983"/>
          </a:xfrm>
          <a:prstGeom prst="wedgeRectCallout">
            <a:avLst>
              <a:gd name="adj1" fmla="val -21602"/>
              <a:gd name="adj2" fmla="val 112312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D65017-3A05-D2DE-5C27-6C85A724ABC8}"/>
              </a:ext>
            </a:extLst>
          </p:cNvPr>
          <p:cNvSpPr txBox="1"/>
          <p:nvPr/>
        </p:nvSpPr>
        <p:spPr>
          <a:xfrm>
            <a:off x="9855759" y="2276872"/>
            <a:ext cx="23362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000" b="0" i="0" u="none" strike="noStrike" baseline="0" dirty="0">
                <a:latin typeface="Arial" panose="020B0604020202020204" pitchFamily="34" charset="0"/>
              </a:rPr>
              <a:t>общение</a:t>
            </a:r>
          </a:p>
          <a:p>
            <a:pPr marL="342900" indent="-342900" algn="just">
              <a:buFontTx/>
              <a:buAutoNum type="arabicParenR"/>
            </a:pPr>
            <a:r>
              <a:rPr lang="ru-RU" sz="2000" b="0" i="0" u="none" strike="noStrike" baseline="0" dirty="0">
                <a:latin typeface="Arial" panose="020B0604020202020204" pitchFamily="34" charset="0"/>
              </a:rPr>
              <a:t>совместная деятельность</a:t>
            </a:r>
          </a:p>
        </p:txBody>
      </p:sp>
      <p:sp>
        <p:nvSpPr>
          <p:cNvPr id="28" name="Облачко с текстом: прямоугольное 27">
            <a:extLst>
              <a:ext uri="{FF2B5EF4-FFF2-40B4-BE49-F238E27FC236}">
                <a16:creationId xmlns:a16="http://schemas.microsoft.com/office/drawing/2014/main" id="{2D875AB8-54C7-491E-A69F-1954C08AD80B}"/>
              </a:ext>
            </a:extLst>
          </p:cNvPr>
          <p:cNvSpPr/>
          <p:nvPr/>
        </p:nvSpPr>
        <p:spPr>
          <a:xfrm>
            <a:off x="9800147" y="2276871"/>
            <a:ext cx="2336242" cy="1015663"/>
          </a:xfrm>
          <a:prstGeom prst="wedgeRectCallout">
            <a:avLst>
              <a:gd name="adj1" fmla="val -79588"/>
              <a:gd name="adj2" fmla="val 21139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7978F0-9E6B-835C-05AE-79505224F138}"/>
              </a:ext>
            </a:extLst>
          </p:cNvPr>
          <p:cNvSpPr txBox="1"/>
          <p:nvPr/>
        </p:nvSpPr>
        <p:spPr>
          <a:xfrm>
            <a:off x="122182" y="1094803"/>
            <a:ext cx="1878933" cy="175432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</a:rPr>
              <a:t>Приказ </a:t>
            </a:r>
            <a:r>
              <a:rPr lang="ru-RU" sz="1200" dirty="0" err="1">
                <a:latin typeface="Arial" panose="020B0604020202020204" pitchFamily="34" charset="0"/>
              </a:rPr>
              <a:t>Минпросвещения</a:t>
            </a:r>
            <a:r>
              <a:rPr lang="ru-RU" sz="1200" dirty="0">
                <a:latin typeface="Arial" panose="020B0604020202020204" pitchFamily="34" charset="0"/>
              </a:rPr>
              <a:t> России от 31.05.2021 N 287 "Об утверждении федерального государственного образовательного стандарта основного общего образования"</a:t>
            </a:r>
          </a:p>
        </p:txBody>
      </p:sp>
      <p:sp>
        <p:nvSpPr>
          <p:cNvPr id="6" name="Google Shape;170;p24">
            <a:extLst>
              <a:ext uri="{FF2B5EF4-FFF2-40B4-BE49-F238E27FC236}">
                <a16:creationId xmlns:a16="http://schemas.microsoft.com/office/drawing/2014/main" id="{D0A9B3B1-CFF3-A121-4D2C-B7FE9760B67E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CAD25-865D-775E-5BAC-B90AE264D788}"/>
              </a:ext>
            </a:extLst>
          </p:cNvPr>
          <p:cNvSpPr txBox="1"/>
          <p:nvPr/>
        </p:nvSpPr>
        <p:spPr>
          <a:xfrm>
            <a:off x="7842094" y="212796"/>
            <a:ext cx="3423485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dk2"/>
                </a:solidFill>
                <a:latin typeface="PT Sans Narrow"/>
                <a:ea typeface="PT Sans Narrow"/>
                <a:cs typeface="PT Sans Narrow"/>
              </a:rPr>
              <a:t>МЕТАПРЕДМЕТНЫЕ УМЕНИЯ</a:t>
            </a:r>
          </a:p>
        </p:txBody>
      </p:sp>
    </p:spTree>
    <p:extLst>
      <p:ext uri="{BB962C8B-B14F-4D97-AF65-F5344CB8AC3E}">
        <p14:creationId xmlns:p14="http://schemas.microsoft.com/office/powerpoint/2010/main" val="4693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 animBg="1"/>
      <p:bldP spid="25" grpId="0"/>
      <p:bldP spid="26" grpId="0" animBg="1"/>
      <p:bldP spid="27" grpId="0"/>
      <p:bldP spid="28" grpId="0" animBg="1"/>
      <p:bldP spid="29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>
          <a:extLst>
            <a:ext uri="{FF2B5EF4-FFF2-40B4-BE49-F238E27FC236}">
              <a16:creationId xmlns:a16="http://schemas.microsoft.com/office/drawing/2014/main" id="{EDA7492A-3DA2-DF3C-ED29-05A3A87B2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;p21">
            <a:extLst>
              <a:ext uri="{FF2B5EF4-FFF2-40B4-BE49-F238E27FC236}">
                <a16:creationId xmlns:a16="http://schemas.microsoft.com/office/drawing/2014/main" id="{6DB5CD7C-B99D-2E29-E574-87FD1EC06410}"/>
              </a:ext>
            </a:extLst>
          </p:cNvPr>
          <p:cNvSpPr txBox="1">
            <a:spLocks/>
          </p:cNvSpPr>
          <p:nvPr/>
        </p:nvSpPr>
        <p:spPr>
          <a:xfrm>
            <a:off x="377687" y="970722"/>
            <a:ext cx="11032435" cy="8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ru-RU" sz="4800" dirty="0"/>
              <a:t>Новый фокус</a:t>
            </a:r>
            <a:endParaRPr lang="en-GB" sz="4800" dirty="0"/>
          </a:p>
        </p:txBody>
      </p:sp>
      <p:sp>
        <p:nvSpPr>
          <p:cNvPr id="12" name="Google Shape;170;p24">
            <a:extLst>
              <a:ext uri="{FF2B5EF4-FFF2-40B4-BE49-F238E27FC236}">
                <a16:creationId xmlns:a16="http://schemas.microsoft.com/office/drawing/2014/main" id="{0BC3C235-8C62-6D01-3B7D-937201A66614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2AE3523-52D6-89D3-79A2-2093FB74BD01}"/>
              </a:ext>
            </a:extLst>
          </p:cNvPr>
          <p:cNvSpPr/>
          <p:nvPr/>
        </p:nvSpPr>
        <p:spPr>
          <a:xfrm>
            <a:off x="4923685" y="1576550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П/У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9843617A-A3DD-A9BB-D26D-21AD8C5A48C7}"/>
              </a:ext>
            </a:extLst>
          </p:cNvPr>
          <p:cNvSpPr/>
          <p:nvPr/>
        </p:nvSpPr>
        <p:spPr>
          <a:xfrm>
            <a:off x="5007573" y="1475289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763E69-6CDA-FCFE-A1DA-FBA5460757B7}"/>
              </a:ext>
            </a:extLst>
          </p:cNvPr>
          <p:cNvSpPr txBox="1"/>
          <p:nvPr/>
        </p:nvSpPr>
        <p:spPr>
          <a:xfrm>
            <a:off x="4257271" y="2710296"/>
            <a:ext cx="50632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000" b="0" i="0" u="sng" strike="noStrike" baseline="0" dirty="0">
                <a:latin typeface="Arial" panose="020B0604020202020204" pitchFamily="34" charset="0"/>
              </a:rPr>
              <a:t>базовые логические действия</a:t>
            </a:r>
          </a:p>
          <a:p>
            <a:pPr marL="342900" indent="-342900" algn="just">
              <a:buFontTx/>
              <a:buAutoNum type="arabicParenR"/>
            </a:pPr>
            <a:r>
              <a:rPr lang="ru-RU" sz="2000" b="0" i="0" u="none" strike="noStrike" baseline="0" dirty="0">
                <a:latin typeface="Arial" panose="020B0604020202020204" pitchFamily="34" charset="0"/>
              </a:rPr>
              <a:t>базовые исследовательские действия</a:t>
            </a:r>
          </a:p>
          <a:p>
            <a:pPr marL="342900" indent="-342900" algn="just">
              <a:buFontTx/>
              <a:buAutoNum type="arabicParenR"/>
            </a:pPr>
            <a:r>
              <a:rPr lang="ru-RU" sz="2000" b="0" i="0" u="none" strike="noStrike" baseline="0" dirty="0">
                <a:latin typeface="Arial" panose="020B0604020202020204" pitchFamily="34" charset="0"/>
              </a:rPr>
              <a:t>работа с информацией</a:t>
            </a:r>
          </a:p>
        </p:txBody>
      </p:sp>
      <p:sp>
        <p:nvSpPr>
          <p:cNvPr id="15" name="Облачко с текстом: прямоугольное 14">
            <a:extLst>
              <a:ext uri="{FF2B5EF4-FFF2-40B4-BE49-F238E27FC236}">
                <a16:creationId xmlns:a16="http://schemas.microsoft.com/office/drawing/2014/main" id="{91C0D468-3FF0-F9B9-853E-B1CC8C9F0318}"/>
              </a:ext>
            </a:extLst>
          </p:cNvPr>
          <p:cNvSpPr/>
          <p:nvPr/>
        </p:nvSpPr>
        <p:spPr>
          <a:xfrm>
            <a:off x="4257271" y="2628687"/>
            <a:ext cx="5063297" cy="1205983"/>
          </a:xfrm>
          <a:prstGeom prst="wedgeRectCallout">
            <a:avLst>
              <a:gd name="adj1" fmla="val -21602"/>
              <a:gd name="adj2" fmla="val -89342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816982D-9ED5-102F-5F37-7FEB85D6E4E8}"/>
              </a:ext>
            </a:extLst>
          </p:cNvPr>
          <p:cNvCxnSpPr>
            <a:cxnSpLocks/>
          </p:cNvCxnSpPr>
          <p:nvPr/>
        </p:nvCxnSpPr>
        <p:spPr>
          <a:xfrm rot="5400000">
            <a:off x="410282" y="3750165"/>
            <a:ext cx="4274227" cy="0"/>
          </a:xfrm>
          <a:prstGeom prst="line">
            <a:avLst/>
          </a:prstGeom>
          <a:ln w="25400">
            <a:solidFill>
              <a:srgbClr val="865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DD252C87-66B5-C932-F377-754B7675EC69}"/>
              </a:ext>
            </a:extLst>
          </p:cNvPr>
          <p:cNvSpPr/>
          <p:nvPr/>
        </p:nvSpPr>
        <p:spPr>
          <a:xfrm rot="5400000">
            <a:off x="2331372" y="4663143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54CD91E6-616F-90E3-9A13-CF59F342365C}"/>
              </a:ext>
            </a:extLst>
          </p:cNvPr>
          <p:cNvSpPr/>
          <p:nvPr/>
        </p:nvSpPr>
        <p:spPr>
          <a:xfrm>
            <a:off x="2331372" y="1789099"/>
            <a:ext cx="432048" cy="432048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E6716066-5DF9-2727-4337-F3B0305A450E}"/>
              </a:ext>
            </a:extLst>
          </p:cNvPr>
          <p:cNvSpPr/>
          <p:nvPr/>
        </p:nvSpPr>
        <p:spPr>
          <a:xfrm rot="5400000">
            <a:off x="2331372" y="2981521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C504717-3052-174E-35CF-4F7CBC990B01}"/>
              </a:ext>
            </a:extLst>
          </p:cNvPr>
          <p:cNvCxnSpPr/>
          <p:nvPr/>
        </p:nvCxnSpPr>
        <p:spPr>
          <a:xfrm rot="5400000" flipV="1">
            <a:off x="3087456" y="4555131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26DE9A5F-0D37-2BEA-C467-F3DA5DFA6378}"/>
              </a:ext>
            </a:extLst>
          </p:cNvPr>
          <p:cNvSpPr txBox="1">
            <a:spLocks/>
          </p:cNvSpPr>
          <p:nvPr/>
        </p:nvSpPr>
        <p:spPr>
          <a:xfrm>
            <a:off x="2399465" y="3037684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2021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6046228A-7D2F-4479-5CF7-1C9872310485}"/>
              </a:ext>
            </a:extLst>
          </p:cNvPr>
          <p:cNvSpPr txBox="1">
            <a:spLocks/>
          </p:cNvSpPr>
          <p:nvPr/>
        </p:nvSpPr>
        <p:spPr>
          <a:xfrm>
            <a:off x="2399467" y="1845563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2009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C2E71F94-BACA-45C3-A0F6-F864D475027C}"/>
              </a:ext>
            </a:extLst>
          </p:cNvPr>
          <p:cNvSpPr txBox="1">
            <a:spLocks/>
          </p:cNvSpPr>
          <p:nvPr/>
        </p:nvSpPr>
        <p:spPr>
          <a:xfrm>
            <a:off x="2399463" y="4719607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2024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911BB31E-CF95-94F8-515D-683BFCFBE630}"/>
              </a:ext>
            </a:extLst>
          </p:cNvPr>
          <p:cNvCxnSpPr/>
          <p:nvPr/>
        </p:nvCxnSpPr>
        <p:spPr>
          <a:xfrm rot="5400000" flipV="1">
            <a:off x="3097181" y="2875876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492F663D-59C1-D415-46B6-EEC22966AA36}"/>
              </a:ext>
            </a:extLst>
          </p:cNvPr>
          <p:cNvCxnSpPr/>
          <p:nvPr/>
        </p:nvCxnSpPr>
        <p:spPr>
          <a:xfrm rot="5400000" flipV="1">
            <a:off x="3100970" y="1674395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02BECBD-3CCA-A067-BEA6-0BBC93CC1DA5}"/>
              </a:ext>
            </a:extLst>
          </p:cNvPr>
          <p:cNvSpPr txBox="1"/>
          <p:nvPr/>
        </p:nvSpPr>
        <p:spPr>
          <a:xfrm>
            <a:off x="3450038" y="4065950"/>
            <a:ext cx="855011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dirty="0">
                <a:latin typeface="Arial" panose="020B0604020202020204" pitchFamily="34" charset="0"/>
              </a:rPr>
              <a:t>Выявлять и характеризовать существенные признаки объектов (явлений).</a:t>
            </a:r>
          </a:p>
          <a:p>
            <a:pPr marL="342900" indent="-342900" algn="just">
              <a:buAutoNum type="arabicParenR"/>
            </a:pPr>
            <a:r>
              <a:rPr lang="ru-RU" dirty="0">
                <a:latin typeface="Arial" panose="020B0604020202020204" pitchFamily="34" charset="0"/>
              </a:rPr>
              <a:t>Устанавливать существенный признак классификации, основания для обобщения и сравнения, критерии проводимого анализа.</a:t>
            </a:r>
          </a:p>
          <a:p>
            <a:pPr marL="342900" indent="-342900" algn="just">
              <a:buAutoNum type="arabicParenR"/>
            </a:pPr>
            <a:r>
              <a:rPr lang="ru-RU" dirty="0">
                <a:latin typeface="Arial" panose="020B0604020202020204" pitchFamily="34" charset="0"/>
              </a:rPr>
              <a:t>С учетом предложенной задачи выявлять закономерности и противоречия в рассматриваемых фактах, данных и наблюдениях; предлагать критерии для выявления закономерностей и противоречий; выявлять дефицит информации, данных, необходимых для решения поставленной задачи.</a:t>
            </a:r>
          </a:p>
          <a:p>
            <a:pPr marL="342900" indent="-342900" algn="just">
              <a:buAutoNum type="arabicParenR"/>
            </a:pPr>
            <a:r>
              <a:rPr lang="ru-RU" dirty="0">
                <a:latin typeface="Arial" panose="020B0604020202020204" pitchFamily="34" charset="0"/>
              </a:rPr>
              <a:t>Выявлять причинно-следственные связи при изучении явлений и процессов.</a:t>
            </a:r>
          </a:p>
          <a:p>
            <a:pPr marL="342900" indent="-342900" algn="just">
              <a:buAutoNum type="arabicParenR"/>
            </a:pPr>
            <a:r>
              <a:rPr lang="ru-RU" dirty="0">
                <a:latin typeface="Arial" panose="020B0604020202020204" pitchFamily="34" charset="0"/>
              </a:rPr>
              <a:t>Делать выводы с использованием дедуктивных и индуктивных умозаключений, умозаключений по аналогии, формулировать гипотезы о взаимосвязях.</a:t>
            </a:r>
          </a:p>
          <a:p>
            <a:pPr marL="342900" indent="-342900" algn="just">
              <a:buAutoNum type="arabicParenR"/>
            </a:pPr>
            <a:r>
              <a:rPr lang="ru-RU" dirty="0"/>
              <a:t>Самостоятельно выбирать способ решения учебной задачи (сравнивать несколько вариантов решения, выбирать наиболее подходящий с учетом самостоятельно выделенных критериев).</a:t>
            </a: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8" name="Облачко с текстом: прямоугольное 27">
            <a:extLst>
              <a:ext uri="{FF2B5EF4-FFF2-40B4-BE49-F238E27FC236}">
                <a16:creationId xmlns:a16="http://schemas.microsoft.com/office/drawing/2014/main" id="{E0CE439B-A6D9-BAA0-FFAF-889907A30134}"/>
              </a:ext>
            </a:extLst>
          </p:cNvPr>
          <p:cNvSpPr/>
          <p:nvPr/>
        </p:nvSpPr>
        <p:spPr>
          <a:xfrm>
            <a:off x="3450039" y="3984342"/>
            <a:ext cx="8621985" cy="2873658"/>
          </a:xfrm>
          <a:prstGeom prst="wedgeRectCallout">
            <a:avLst>
              <a:gd name="adj1" fmla="val -19526"/>
              <a:gd name="adj2" fmla="val -83105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7C7822-8893-01D7-65A7-5F4E9E69DBCD}"/>
              </a:ext>
            </a:extLst>
          </p:cNvPr>
          <p:cNvSpPr txBox="1"/>
          <p:nvPr/>
        </p:nvSpPr>
        <p:spPr>
          <a:xfrm>
            <a:off x="6891982" y="1282760"/>
            <a:ext cx="4864090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</a:rPr>
              <a:t>(Приказ </a:t>
            </a:r>
            <a:r>
              <a:rPr lang="ru-RU" sz="1200" dirty="0" err="1">
                <a:latin typeface="Arial" panose="020B0604020202020204" pitchFamily="34" charset="0"/>
              </a:rPr>
              <a:t>Минпросвещения</a:t>
            </a:r>
            <a:r>
              <a:rPr lang="ru-RU" sz="1200" dirty="0">
                <a:latin typeface="Arial" panose="020B0604020202020204" pitchFamily="34" charset="0"/>
              </a:rPr>
              <a:t> России от 09.10.2024 N 704 "О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образования"</a:t>
            </a:r>
          </a:p>
          <a:p>
            <a:pPr algn="just"/>
            <a:r>
              <a:rPr lang="ru-RU" sz="1200" dirty="0">
                <a:latin typeface="Arial" panose="020B0604020202020204" pitchFamily="34" charset="0"/>
              </a:rPr>
              <a:t>(Зарегистрировано в Минюсте России 11.02.2025 N 81220))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F2B3707-654C-807D-12E2-B08FD9E4B90B}"/>
              </a:ext>
            </a:extLst>
          </p:cNvPr>
          <p:cNvGrpSpPr/>
          <p:nvPr/>
        </p:nvGrpSpPr>
        <p:grpSpPr>
          <a:xfrm>
            <a:off x="7018070" y="109066"/>
            <a:ext cx="5089090" cy="891308"/>
            <a:chOff x="7018070" y="109066"/>
            <a:chExt cx="5089090" cy="891308"/>
          </a:xfrm>
        </p:grpSpPr>
        <p:pic>
          <p:nvPicPr>
            <p:cNvPr id="24" name="Picture 2" descr="РАО">
              <a:extLst>
                <a:ext uri="{FF2B5EF4-FFF2-40B4-BE49-F238E27FC236}">
                  <a16:creationId xmlns:a16="http://schemas.microsoft.com/office/drawing/2014/main" id="{DB23E0B7-3CBD-EF29-A8D8-0F84E55CD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070" y="172172"/>
              <a:ext cx="634657" cy="67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17AFC6-FB67-E52A-6285-D829841F209A}"/>
                </a:ext>
              </a:extLst>
            </p:cNvPr>
            <p:cNvSpPr txBox="1"/>
            <p:nvPr/>
          </p:nvSpPr>
          <p:spPr>
            <a:xfrm>
              <a:off x="7666204" y="256365"/>
              <a:ext cx="1152706" cy="471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РОССИЙСКАЯ АКАДЕМИЯ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endParaRPr lang="ru-RU" sz="9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313B2FF-25E6-9F16-38F4-409837D497A8}"/>
                </a:ext>
              </a:extLst>
            </p:cNvPr>
            <p:cNvSpPr txBox="1"/>
            <p:nvPr/>
          </p:nvSpPr>
          <p:spPr>
            <a:xfrm>
              <a:off x="9244929" y="256364"/>
              <a:ext cx="109941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ОБЩЕРОССИЙСКИЙ ПРОФСОЮЗ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 </a:t>
              </a:r>
              <a:endParaRPr lang="ru-RU" sz="900" dirty="0"/>
            </a:p>
          </p:txBody>
        </p:sp>
        <p:pic>
          <p:nvPicPr>
            <p:cNvPr id="32" name="Picture 2" descr="История Профсоюза">
              <a:extLst>
                <a:ext uri="{FF2B5EF4-FFF2-40B4-BE49-F238E27FC236}">
                  <a16:creationId xmlns:a16="http://schemas.microsoft.com/office/drawing/2014/main" id="{95B8F504-59BE-704C-86F0-864ADD333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344" y="172171"/>
              <a:ext cx="640072" cy="67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ED61B7C-FFCD-9C65-6BFE-D3F841879219}"/>
                </a:ext>
              </a:extLst>
            </p:cNvPr>
            <p:cNvSpPr txBox="1"/>
            <p:nvPr/>
          </p:nvSpPr>
          <p:spPr>
            <a:xfrm>
              <a:off x="10839629" y="257932"/>
              <a:ext cx="12675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МИНИСТЕРСТВО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dirty="0">
                  <a:solidFill>
                    <a:srgbClr val="010101"/>
                  </a:solidFill>
                  <a:latin typeface="PT Sans Narrow" panose="020B0506020203020204" pitchFamily="34" charset="-52"/>
                </a:rPr>
                <a:t>КИР</a:t>
              </a: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ОВСКОЙ ОБЛАСТИ </a:t>
              </a:r>
              <a:endParaRPr lang="ru-RU" sz="900" dirty="0"/>
            </a:p>
          </p:txBody>
        </p:sp>
        <p:pic>
          <p:nvPicPr>
            <p:cNvPr id="34" name="Picture 6" descr="Picture background">
              <a:extLst>
                <a:ext uri="{FF2B5EF4-FFF2-40B4-BE49-F238E27FC236}">
                  <a16:creationId xmlns:a16="http://schemas.microsoft.com/office/drawing/2014/main" id="{230216BA-70D8-145A-34A0-0EB40FD293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3242" y="109066"/>
              <a:ext cx="1188411" cy="891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588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7" grpId="0"/>
      <p:bldP spid="28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>
          <a:extLst>
            <a:ext uri="{FF2B5EF4-FFF2-40B4-BE49-F238E27FC236}">
              <a16:creationId xmlns:a16="http://schemas.microsoft.com/office/drawing/2014/main" id="{EE7A9404-322D-EADE-2668-E1113CA95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;p21">
            <a:extLst>
              <a:ext uri="{FF2B5EF4-FFF2-40B4-BE49-F238E27FC236}">
                <a16:creationId xmlns:a16="http://schemas.microsoft.com/office/drawing/2014/main" id="{F1000EBA-6387-708F-EC56-BC4A16ECC82C}"/>
              </a:ext>
            </a:extLst>
          </p:cNvPr>
          <p:cNvSpPr txBox="1">
            <a:spLocks/>
          </p:cNvSpPr>
          <p:nvPr/>
        </p:nvSpPr>
        <p:spPr>
          <a:xfrm>
            <a:off x="377687" y="970722"/>
            <a:ext cx="11032435" cy="8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ru-RU" sz="4800" dirty="0"/>
              <a:t>Новый фокус</a:t>
            </a:r>
            <a:endParaRPr lang="en-GB" sz="4800" dirty="0"/>
          </a:p>
        </p:txBody>
      </p:sp>
      <p:sp>
        <p:nvSpPr>
          <p:cNvPr id="12" name="Google Shape;170;p24">
            <a:extLst>
              <a:ext uri="{FF2B5EF4-FFF2-40B4-BE49-F238E27FC236}">
                <a16:creationId xmlns:a16="http://schemas.microsoft.com/office/drawing/2014/main" id="{0B059001-6500-D4C4-457C-6B7092889D91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F59911-0E72-95C8-7CC6-D78F84F59351}"/>
              </a:ext>
            </a:extLst>
          </p:cNvPr>
          <p:cNvSpPr/>
          <p:nvPr/>
        </p:nvSpPr>
        <p:spPr>
          <a:xfrm>
            <a:off x="4923685" y="1576550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П/У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5B0423AE-9B57-F204-7127-FDF8BE7A5C0C}"/>
              </a:ext>
            </a:extLst>
          </p:cNvPr>
          <p:cNvSpPr/>
          <p:nvPr/>
        </p:nvSpPr>
        <p:spPr>
          <a:xfrm>
            <a:off x="5007573" y="1475289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3A87CC-34E1-2EA6-7332-5AB64A81B315}"/>
              </a:ext>
            </a:extLst>
          </p:cNvPr>
          <p:cNvSpPr txBox="1"/>
          <p:nvPr/>
        </p:nvSpPr>
        <p:spPr>
          <a:xfrm>
            <a:off x="4257271" y="2710296"/>
            <a:ext cx="50632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000" b="0" i="0" strike="noStrike" baseline="0" dirty="0">
                <a:latin typeface="Arial" panose="020B0604020202020204" pitchFamily="34" charset="0"/>
              </a:rPr>
              <a:t>базовые логические действия</a:t>
            </a:r>
          </a:p>
          <a:p>
            <a:pPr marL="342900" indent="-342900" algn="just">
              <a:buFontTx/>
              <a:buAutoNum type="arabicParenR"/>
            </a:pPr>
            <a:r>
              <a:rPr lang="ru-RU" sz="2000" b="0" i="0" u="sng" strike="noStrike" baseline="0" dirty="0">
                <a:latin typeface="Arial" panose="020B0604020202020204" pitchFamily="34" charset="0"/>
              </a:rPr>
              <a:t>базовые исследовательские действия</a:t>
            </a:r>
          </a:p>
          <a:p>
            <a:pPr marL="342900" indent="-342900" algn="just">
              <a:buFontTx/>
              <a:buAutoNum type="arabicParenR"/>
            </a:pPr>
            <a:r>
              <a:rPr lang="ru-RU" sz="2000" b="0" i="0" u="none" strike="noStrike" baseline="0" dirty="0">
                <a:latin typeface="Arial" panose="020B0604020202020204" pitchFamily="34" charset="0"/>
              </a:rPr>
              <a:t>работа с информацией</a:t>
            </a:r>
          </a:p>
        </p:txBody>
      </p:sp>
      <p:sp>
        <p:nvSpPr>
          <p:cNvPr id="15" name="Облачко с текстом: прямоугольное 14">
            <a:extLst>
              <a:ext uri="{FF2B5EF4-FFF2-40B4-BE49-F238E27FC236}">
                <a16:creationId xmlns:a16="http://schemas.microsoft.com/office/drawing/2014/main" id="{448FB70C-A1FA-243A-ACE4-3957628EAC36}"/>
              </a:ext>
            </a:extLst>
          </p:cNvPr>
          <p:cNvSpPr/>
          <p:nvPr/>
        </p:nvSpPr>
        <p:spPr>
          <a:xfrm>
            <a:off x="4257271" y="2628687"/>
            <a:ext cx="5063297" cy="1205983"/>
          </a:xfrm>
          <a:prstGeom prst="wedgeRectCallout">
            <a:avLst>
              <a:gd name="adj1" fmla="val -21602"/>
              <a:gd name="adj2" fmla="val -89342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BA0C29DA-3EAF-F2AE-E6FB-16E40AFFCCBF}"/>
              </a:ext>
            </a:extLst>
          </p:cNvPr>
          <p:cNvCxnSpPr>
            <a:cxnSpLocks/>
          </p:cNvCxnSpPr>
          <p:nvPr/>
        </p:nvCxnSpPr>
        <p:spPr>
          <a:xfrm rot="5400000">
            <a:off x="410282" y="3750165"/>
            <a:ext cx="4274227" cy="0"/>
          </a:xfrm>
          <a:prstGeom prst="line">
            <a:avLst/>
          </a:prstGeom>
          <a:ln w="25400">
            <a:solidFill>
              <a:srgbClr val="865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E12C5000-A349-0B7B-F56A-4DDC3E640A22}"/>
              </a:ext>
            </a:extLst>
          </p:cNvPr>
          <p:cNvSpPr/>
          <p:nvPr/>
        </p:nvSpPr>
        <p:spPr>
          <a:xfrm rot="5400000">
            <a:off x="2331372" y="4663143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F6D77276-FB18-F25B-B438-520B8FD1BD52}"/>
              </a:ext>
            </a:extLst>
          </p:cNvPr>
          <p:cNvSpPr/>
          <p:nvPr/>
        </p:nvSpPr>
        <p:spPr>
          <a:xfrm>
            <a:off x="2331372" y="1789099"/>
            <a:ext cx="432048" cy="432048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B6282A8-F4A7-EA6F-DB5C-17E0B2C4437B}"/>
              </a:ext>
            </a:extLst>
          </p:cNvPr>
          <p:cNvSpPr/>
          <p:nvPr/>
        </p:nvSpPr>
        <p:spPr>
          <a:xfrm rot="5400000">
            <a:off x="2331372" y="2981521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77261D1-D01D-7C7D-FC30-8A570D787379}"/>
              </a:ext>
            </a:extLst>
          </p:cNvPr>
          <p:cNvCxnSpPr/>
          <p:nvPr/>
        </p:nvCxnSpPr>
        <p:spPr>
          <a:xfrm rot="5400000" flipV="1">
            <a:off x="3087456" y="4555131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CF645E2E-4098-6696-A31A-2FE851918F46}"/>
              </a:ext>
            </a:extLst>
          </p:cNvPr>
          <p:cNvSpPr txBox="1">
            <a:spLocks/>
          </p:cNvSpPr>
          <p:nvPr/>
        </p:nvSpPr>
        <p:spPr>
          <a:xfrm>
            <a:off x="2399465" y="3037684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2021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3B2DD62A-7E70-168E-C079-23FD0F3FD28D}"/>
              </a:ext>
            </a:extLst>
          </p:cNvPr>
          <p:cNvSpPr txBox="1">
            <a:spLocks/>
          </p:cNvSpPr>
          <p:nvPr/>
        </p:nvSpPr>
        <p:spPr>
          <a:xfrm>
            <a:off x="2399467" y="1845563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2009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EAECFF56-E06E-B43F-B2BD-5ABE261E3505}"/>
              </a:ext>
            </a:extLst>
          </p:cNvPr>
          <p:cNvSpPr txBox="1">
            <a:spLocks/>
          </p:cNvSpPr>
          <p:nvPr/>
        </p:nvSpPr>
        <p:spPr>
          <a:xfrm>
            <a:off x="2399463" y="4719607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2024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11D609D4-E71C-5DEC-6CAF-43ED9735F6E2}"/>
              </a:ext>
            </a:extLst>
          </p:cNvPr>
          <p:cNvCxnSpPr/>
          <p:nvPr/>
        </p:nvCxnSpPr>
        <p:spPr>
          <a:xfrm rot="5400000" flipV="1">
            <a:off x="3097181" y="2875876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3A347524-324A-1EB8-E3C6-9887AEB0D4F1}"/>
              </a:ext>
            </a:extLst>
          </p:cNvPr>
          <p:cNvCxnSpPr/>
          <p:nvPr/>
        </p:nvCxnSpPr>
        <p:spPr>
          <a:xfrm rot="5400000" flipV="1">
            <a:off x="3100970" y="1674395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CFCDF48-59B0-E235-08F0-9DEA4C53798B}"/>
              </a:ext>
            </a:extLst>
          </p:cNvPr>
          <p:cNvSpPr txBox="1"/>
          <p:nvPr/>
        </p:nvSpPr>
        <p:spPr>
          <a:xfrm>
            <a:off x="3450038" y="4065950"/>
            <a:ext cx="8550114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indent="-174625" algn="just">
              <a:buAutoNum type="arabicParenR"/>
            </a:pPr>
            <a:r>
              <a:rPr lang="ru-RU" sz="1300" dirty="0">
                <a:latin typeface="Arial" panose="020B0604020202020204" pitchFamily="34" charset="0"/>
              </a:rPr>
              <a:t>Проводить по самостоятельно составленному плану опыт, несложный эксперимент, небольшое исследование по установлению особенностей объекта изучения, причинно-следственных связей и зависимостей объектов между собой.</a:t>
            </a:r>
          </a:p>
          <a:p>
            <a:pPr marL="174625" indent="-174625" algn="just">
              <a:buAutoNum type="arabicParenR"/>
            </a:pPr>
            <a:r>
              <a:rPr lang="ru-RU" sz="1300" dirty="0">
                <a:latin typeface="Arial" panose="020B0604020202020204" pitchFamily="34" charset="0"/>
              </a:rPr>
              <a:t>Оценивать на применимость и достоверность информацию, полученную в ходе исследования (эксперимента).</a:t>
            </a:r>
          </a:p>
          <a:p>
            <a:pPr marL="174625" indent="-174625" algn="just">
              <a:buAutoNum type="arabicParenR"/>
            </a:pPr>
            <a:r>
              <a:rPr lang="ru-RU" sz="1300" dirty="0">
                <a:latin typeface="Arial" panose="020B0604020202020204" pitchFamily="34" charset="0"/>
              </a:rPr>
              <a:t>Самостоятельно формулировать обобщения и выводы по результатам проведенного наблюдения, опыта, исследования, владеть инструментами оценки достоверности полученных выводов и обобщений.</a:t>
            </a:r>
          </a:p>
          <a:p>
            <a:pPr marL="174625" indent="-174625" algn="just">
              <a:buAutoNum type="arabicParenR"/>
            </a:pPr>
            <a:r>
              <a:rPr lang="ru-RU" sz="1300" dirty="0">
                <a:latin typeface="Arial" panose="020B0604020202020204" pitchFamily="34" charset="0"/>
              </a:rPr>
              <a:t>Прогнозировать возможное дальнейшее развитие процессов, событий и их последствия в аналогичных или сходных ситуациях, выдвигать предположения об их развитии в новых условиях и контекстах.</a:t>
            </a:r>
          </a:p>
          <a:p>
            <a:pPr marL="174625" indent="-174625" algn="just">
              <a:buAutoNum type="arabicParenR"/>
            </a:pPr>
            <a:r>
              <a:rPr lang="ru-RU" sz="1300" dirty="0">
                <a:latin typeface="Arial" panose="020B0604020202020204" pitchFamily="34" charset="0"/>
              </a:rPr>
              <a:t>Использовать вопросы как исследовательский инструмент познания; формулировать вопросы, фиксирующие разрыв между реальным и желательным состоянием ситуации, объекта, самостоятельно устанавливать искомое и данное; формировать гипотезу об истинности собственных суждений и суждений других, аргументировать свою позицию, мнение.</a:t>
            </a:r>
          </a:p>
        </p:txBody>
      </p:sp>
      <p:sp>
        <p:nvSpPr>
          <p:cNvPr id="28" name="Облачко с текстом: прямоугольное 27">
            <a:extLst>
              <a:ext uri="{FF2B5EF4-FFF2-40B4-BE49-F238E27FC236}">
                <a16:creationId xmlns:a16="http://schemas.microsoft.com/office/drawing/2014/main" id="{86939621-E6CD-E4CC-F476-F4D1823CA0EF}"/>
              </a:ext>
            </a:extLst>
          </p:cNvPr>
          <p:cNvSpPr/>
          <p:nvPr/>
        </p:nvSpPr>
        <p:spPr>
          <a:xfrm>
            <a:off x="3450039" y="3984342"/>
            <a:ext cx="8621985" cy="2873658"/>
          </a:xfrm>
          <a:prstGeom prst="wedgeRectCallout">
            <a:avLst>
              <a:gd name="adj1" fmla="val -12531"/>
              <a:gd name="adj2" fmla="val -71596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48EF4F-194A-A447-C7C7-022C3AE3F783}"/>
              </a:ext>
            </a:extLst>
          </p:cNvPr>
          <p:cNvSpPr txBox="1"/>
          <p:nvPr/>
        </p:nvSpPr>
        <p:spPr>
          <a:xfrm>
            <a:off x="6891982" y="1282760"/>
            <a:ext cx="4864090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</a:rPr>
              <a:t>(Приказ </a:t>
            </a:r>
            <a:r>
              <a:rPr lang="ru-RU" sz="1200" dirty="0" err="1">
                <a:latin typeface="Arial" panose="020B0604020202020204" pitchFamily="34" charset="0"/>
              </a:rPr>
              <a:t>Минпросвещения</a:t>
            </a:r>
            <a:r>
              <a:rPr lang="ru-RU" sz="1200" dirty="0">
                <a:latin typeface="Arial" panose="020B0604020202020204" pitchFamily="34" charset="0"/>
              </a:rPr>
              <a:t> России от 09.10.2024 N 704 "О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образования"</a:t>
            </a:r>
          </a:p>
          <a:p>
            <a:pPr algn="just"/>
            <a:r>
              <a:rPr lang="ru-RU" sz="1200" dirty="0">
                <a:latin typeface="Arial" panose="020B0604020202020204" pitchFamily="34" charset="0"/>
              </a:rPr>
              <a:t>(Зарегистрировано в Минюсте России 11.02.2025 N 81220))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1A03347-23C3-5762-20F1-54F383D197D0}"/>
              </a:ext>
            </a:extLst>
          </p:cNvPr>
          <p:cNvGrpSpPr/>
          <p:nvPr/>
        </p:nvGrpSpPr>
        <p:grpSpPr>
          <a:xfrm>
            <a:off x="7018070" y="109066"/>
            <a:ext cx="5089090" cy="891308"/>
            <a:chOff x="7018070" y="109066"/>
            <a:chExt cx="5089090" cy="891308"/>
          </a:xfrm>
        </p:grpSpPr>
        <p:pic>
          <p:nvPicPr>
            <p:cNvPr id="24" name="Picture 2" descr="РАО">
              <a:extLst>
                <a:ext uri="{FF2B5EF4-FFF2-40B4-BE49-F238E27FC236}">
                  <a16:creationId xmlns:a16="http://schemas.microsoft.com/office/drawing/2014/main" id="{9EB76AE7-C124-6A78-F9CC-C8320DD5E8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070" y="172172"/>
              <a:ext cx="634657" cy="67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F97EB22-4B9F-37E4-42E0-7502A0111233}"/>
                </a:ext>
              </a:extLst>
            </p:cNvPr>
            <p:cNvSpPr txBox="1"/>
            <p:nvPr/>
          </p:nvSpPr>
          <p:spPr>
            <a:xfrm>
              <a:off x="7666204" y="256365"/>
              <a:ext cx="1152706" cy="471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РОССИЙСКАЯ АКАДЕМИЯ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endParaRPr lang="ru-RU" sz="9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B2DF094-E685-682F-0E41-FCA08380B5A4}"/>
                </a:ext>
              </a:extLst>
            </p:cNvPr>
            <p:cNvSpPr txBox="1"/>
            <p:nvPr/>
          </p:nvSpPr>
          <p:spPr>
            <a:xfrm>
              <a:off x="9244929" y="256364"/>
              <a:ext cx="109941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ОБЩЕРОССИЙСКИЙ ПРОФСОЮЗ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 </a:t>
              </a:r>
              <a:endParaRPr lang="ru-RU" sz="900" dirty="0"/>
            </a:p>
          </p:txBody>
        </p:sp>
        <p:pic>
          <p:nvPicPr>
            <p:cNvPr id="32" name="Picture 2" descr="История Профсоюза">
              <a:extLst>
                <a:ext uri="{FF2B5EF4-FFF2-40B4-BE49-F238E27FC236}">
                  <a16:creationId xmlns:a16="http://schemas.microsoft.com/office/drawing/2014/main" id="{FECCA8C2-39E5-A160-74E9-E8F906427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344" y="172171"/>
              <a:ext cx="640072" cy="67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F04EB5-CB16-9C44-92BB-0CC2AFE94F9A}"/>
                </a:ext>
              </a:extLst>
            </p:cNvPr>
            <p:cNvSpPr txBox="1"/>
            <p:nvPr/>
          </p:nvSpPr>
          <p:spPr>
            <a:xfrm>
              <a:off x="10839629" y="257932"/>
              <a:ext cx="12675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МИНИСТЕРСТВО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dirty="0">
                  <a:solidFill>
                    <a:srgbClr val="010101"/>
                  </a:solidFill>
                  <a:latin typeface="PT Sans Narrow" panose="020B0506020203020204" pitchFamily="34" charset="-52"/>
                </a:rPr>
                <a:t>КИР</a:t>
              </a: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ОВСКОЙ ОБЛАСТИ </a:t>
              </a:r>
              <a:endParaRPr lang="ru-RU" sz="900" dirty="0"/>
            </a:p>
          </p:txBody>
        </p:sp>
        <p:pic>
          <p:nvPicPr>
            <p:cNvPr id="34" name="Picture 6" descr="Picture background">
              <a:extLst>
                <a:ext uri="{FF2B5EF4-FFF2-40B4-BE49-F238E27FC236}">
                  <a16:creationId xmlns:a16="http://schemas.microsoft.com/office/drawing/2014/main" id="{F5D37CAB-65A5-FF36-DC8C-6AFA4283E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3242" y="109066"/>
              <a:ext cx="1188411" cy="891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271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7" grpId="0"/>
      <p:bldP spid="28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>
          <a:extLst>
            <a:ext uri="{FF2B5EF4-FFF2-40B4-BE49-F238E27FC236}">
              <a16:creationId xmlns:a16="http://schemas.microsoft.com/office/drawing/2014/main" id="{74BC02DE-B1B5-F982-1085-3922BB4BD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;p21">
            <a:extLst>
              <a:ext uri="{FF2B5EF4-FFF2-40B4-BE49-F238E27FC236}">
                <a16:creationId xmlns:a16="http://schemas.microsoft.com/office/drawing/2014/main" id="{5FB67A76-C038-78B9-A83C-884AD202B943}"/>
              </a:ext>
            </a:extLst>
          </p:cNvPr>
          <p:cNvSpPr txBox="1">
            <a:spLocks/>
          </p:cNvSpPr>
          <p:nvPr/>
        </p:nvSpPr>
        <p:spPr>
          <a:xfrm>
            <a:off x="377687" y="970722"/>
            <a:ext cx="11032435" cy="8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ru-RU" sz="4800" dirty="0"/>
              <a:t>Новый фокус</a:t>
            </a:r>
            <a:endParaRPr lang="en-GB" sz="4800" dirty="0"/>
          </a:p>
        </p:txBody>
      </p:sp>
      <p:sp>
        <p:nvSpPr>
          <p:cNvPr id="12" name="Google Shape;170;p24">
            <a:extLst>
              <a:ext uri="{FF2B5EF4-FFF2-40B4-BE49-F238E27FC236}">
                <a16:creationId xmlns:a16="http://schemas.microsoft.com/office/drawing/2014/main" id="{E20E92E1-961A-B88D-5F9A-BD618156EBFA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5D1192-6286-FA7B-FA65-43C5F72B7E17}"/>
              </a:ext>
            </a:extLst>
          </p:cNvPr>
          <p:cNvSpPr/>
          <p:nvPr/>
        </p:nvSpPr>
        <p:spPr>
          <a:xfrm>
            <a:off x="4923685" y="1576550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П/У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6F851023-4062-BCF9-269E-989E07B606BF}"/>
              </a:ext>
            </a:extLst>
          </p:cNvPr>
          <p:cNvSpPr/>
          <p:nvPr/>
        </p:nvSpPr>
        <p:spPr>
          <a:xfrm>
            <a:off x="5007573" y="1475289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6A05F2-29C4-8C71-856C-3640C6499119}"/>
              </a:ext>
            </a:extLst>
          </p:cNvPr>
          <p:cNvSpPr txBox="1"/>
          <p:nvPr/>
        </p:nvSpPr>
        <p:spPr>
          <a:xfrm>
            <a:off x="4257271" y="2710296"/>
            <a:ext cx="50632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000" b="0" i="0" strike="noStrike" baseline="0" dirty="0">
                <a:latin typeface="Arial" panose="020B0604020202020204" pitchFamily="34" charset="0"/>
              </a:rPr>
              <a:t>базовые логические действия</a:t>
            </a:r>
          </a:p>
          <a:p>
            <a:pPr marL="342900" indent="-342900" algn="just">
              <a:buFontTx/>
              <a:buAutoNum type="arabicParenR"/>
            </a:pPr>
            <a:r>
              <a:rPr lang="ru-RU" sz="2000" b="0" i="0" u="none" strike="noStrike" baseline="0" dirty="0">
                <a:latin typeface="Arial" panose="020B0604020202020204" pitchFamily="34" charset="0"/>
              </a:rPr>
              <a:t>базовые исследовательские действия</a:t>
            </a:r>
          </a:p>
          <a:p>
            <a:pPr marL="342900" indent="-342900" algn="just">
              <a:buFontTx/>
              <a:buAutoNum type="arabicParenR"/>
            </a:pPr>
            <a:r>
              <a:rPr lang="ru-RU" sz="2000" b="0" i="0" u="sng" strike="noStrike" baseline="0" dirty="0">
                <a:latin typeface="Arial" panose="020B0604020202020204" pitchFamily="34" charset="0"/>
              </a:rPr>
              <a:t>работа с информацией</a:t>
            </a:r>
          </a:p>
        </p:txBody>
      </p:sp>
      <p:sp>
        <p:nvSpPr>
          <p:cNvPr id="15" name="Облачко с текстом: прямоугольное 14">
            <a:extLst>
              <a:ext uri="{FF2B5EF4-FFF2-40B4-BE49-F238E27FC236}">
                <a16:creationId xmlns:a16="http://schemas.microsoft.com/office/drawing/2014/main" id="{9C3B9DE2-0DE9-DACE-AFCD-96DF60CABEFD}"/>
              </a:ext>
            </a:extLst>
          </p:cNvPr>
          <p:cNvSpPr/>
          <p:nvPr/>
        </p:nvSpPr>
        <p:spPr>
          <a:xfrm>
            <a:off x="4257271" y="2628687"/>
            <a:ext cx="5063297" cy="1205983"/>
          </a:xfrm>
          <a:prstGeom prst="wedgeRectCallout">
            <a:avLst>
              <a:gd name="adj1" fmla="val -21602"/>
              <a:gd name="adj2" fmla="val -89342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3BF83E8-51BB-63CB-D784-B26013EC9CFC}"/>
              </a:ext>
            </a:extLst>
          </p:cNvPr>
          <p:cNvCxnSpPr>
            <a:cxnSpLocks/>
          </p:cNvCxnSpPr>
          <p:nvPr/>
        </p:nvCxnSpPr>
        <p:spPr>
          <a:xfrm rot="5400000">
            <a:off x="410282" y="3750165"/>
            <a:ext cx="4274227" cy="0"/>
          </a:xfrm>
          <a:prstGeom prst="line">
            <a:avLst/>
          </a:prstGeom>
          <a:ln w="25400">
            <a:solidFill>
              <a:srgbClr val="865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1E73C548-CD42-A723-13F0-145E1290DC2B}"/>
              </a:ext>
            </a:extLst>
          </p:cNvPr>
          <p:cNvSpPr/>
          <p:nvPr/>
        </p:nvSpPr>
        <p:spPr>
          <a:xfrm rot="5400000">
            <a:off x="2331372" y="4663143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7CFAF2E-FE5B-0436-05D4-16CF96047E82}"/>
              </a:ext>
            </a:extLst>
          </p:cNvPr>
          <p:cNvSpPr/>
          <p:nvPr/>
        </p:nvSpPr>
        <p:spPr>
          <a:xfrm>
            <a:off x="2331372" y="1789099"/>
            <a:ext cx="432048" cy="432048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CC261D0-6513-682E-C918-95018419453C}"/>
              </a:ext>
            </a:extLst>
          </p:cNvPr>
          <p:cNvSpPr/>
          <p:nvPr/>
        </p:nvSpPr>
        <p:spPr>
          <a:xfrm rot="5400000">
            <a:off x="2331372" y="2981521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1DF0E66D-634E-85E0-C41E-56F94044F564}"/>
              </a:ext>
            </a:extLst>
          </p:cNvPr>
          <p:cNvCxnSpPr/>
          <p:nvPr/>
        </p:nvCxnSpPr>
        <p:spPr>
          <a:xfrm rot="5400000" flipV="1">
            <a:off x="3087456" y="4555131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50D8D19D-6965-72E1-87DD-D4C385C78A82}"/>
              </a:ext>
            </a:extLst>
          </p:cNvPr>
          <p:cNvSpPr txBox="1">
            <a:spLocks/>
          </p:cNvSpPr>
          <p:nvPr/>
        </p:nvSpPr>
        <p:spPr>
          <a:xfrm>
            <a:off x="2399465" y="3037684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2021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0BF43804-C624-5A2D-4FDD-A228BDC2AB73}"/>
              </a:ext>
            </a:extLst>
          </p:cNvPr>
          <p:cNvSpPr txBox="1">
            <a:spLocks/>
          </p:cNvSpPr>
          <p:nvPr/>
        </p:nvSpPr>
        <p:spPr>
          <a:xfrm>
            <a:off x="2399467" y="1845563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2009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0478FCBD-12ED-B3AF-9BA4-B129B5EF5BA2}"/>
              </a:ext>
            </a:extLst>
          </p:cNvPr>
          <p:cNvSpPr txBox="1">
            <a:spLocks/>
          </p:cNvSpPr>
          <p:nvPr/>
        </p:nvSpPr>
        <p:spPr>
          <a:xfrm>
            <a:off x="2399463" y="4719607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2024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80F58659-7CF7-4A55-A8E8-05E8C08E4A2D}"/>
              </a:ext>
            </a:extLst>
          </p:cNvPr>
          <p:cNvCxnSpPr/>
          <p:nvPr/>
        </p:nvCxnSpPr>
        <p:spPr>
          <a:xfrm rot="5400000" flipV="1">
            <a:off x="3097181" y="2875876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39C75A8-8E94-5D79-7804-E5E52B9A9526}"/>
              </a:ext>
            </a:extLst>
          </p:cNvPr>
          <p:cNvCxnSpPr/>
          <p:nvPr/>
        </p:nvCxnSpPr>
        <p:spPr>
          <a:xfrm rot="5400000" flipV="1">
            <a:off x="3100970" y="1674395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1013893-6604-8D1A-48E3-4A818B5E0402}"/>
              </a:ext>
            </a:extLst>
          </p:cNvPr>
          <p:cNvSpPr txBox="1"/>
          <p:nvPr/>
        </p:nvSpPr>
        <p:spPr>
          <a:xfrm>
            <a:off x="3450038" y="4065950"/>
            <a:ext cx="855011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dirty="0">
                <a:latin typeface="Arial" panose="020B0604020202020204" pitchFamily="34" charset="0"/>
              </a:rPr>
              <a:t>Применять различные методы, инструменты и запросы при поиске и отборе информации или данных из источников с учетом предложенной учебной задачи и заданных критериев.</a:t>
            </a:r>
          </a:p>
          <a:p>
            <a:pPr marL="342900" indent="-342900" algn="just">
              <a:buAutoNum type="arabicParenR"/>
            </a:pPr>
            <a:r>
              <a:rPr lang="ru-RU" dirty="0">
                <a:latin typeface="Arial" panose="020B0604020202020204" pitchFamily="34" charset="0"/>
              </a:rPr>
              <a:t>Выбирать, анализировать, систематизировать и интерпретировать информацию различных видов и форм представления; находить сходные аргументы (подтверждающие или опровергающие одну и ту же идею, версию) в различных информационных источниках.</a:t>
            </a:r>
          </a:p>
          <a:p>
            <a:pPr marL="342900" indent="-342900" algn="just">
              <a:buAutoNum type="arabicParenR"/>
            </a:pPr>
            <a:r>
              <a:rPr lang="ru-RU" dirty="0">
                <a:latin typeface="Arial" panose="020B0604020202020204" pitchFamily="34" charset="0"/>
              </a:rPr>
              <a:t>Самостоятельно выбирать оптимальную форму представления информации и иллюстрировать решаемые задачи несложными схемами, диаграммами, иной графикой и их комбинациями.</a:t>
            </a:r>
          </a:p>
          <a:p>
            <a:pPr marL="342900" indent="-342900" algn="just">
              <a:buAutoNum type="arabicParenR"/>
            </a:pPr>
            <a:r>
              <a:rPr lang="ru-RU" dirty="0">
                <a:latin typeface="Arial" panose="020B0604020202020204" pitchFamily="34" charset="0"/>
              </a:rPr>
              <a:t>Оценивать надежность информации по критериям, предложенным педагогическим работником или сформулированным самостоятельно.</a:t>
            </a:r>
          </a:p>
          <a:p>
            <a:pPr marL="342900" indent="-342900" algn="just">
              <a:buAutoNum type="arabicParenR"/>
            </a:pPr>
            <a:r>
              <a:rPr lang="ru-RU" dirty="0">
                <a:latin typeface="Arial" panose="020B0604020202020204" pitchFamily="34" charset="0"/>
              </a:rPr>
              <a:t>Эффективно запоминать и систематизировать информацию.</a:t>
            </a:r>
          </a:p>
        </p:txBody>
      </p:sp>
      <p:sp>
        <p:nvSpPr>
          <p:cNvPr id="28" name="Облачко с текстом: прямоугольное 27">
            <a:extLst>
              <a:ext uri="{FF2B5EF4-FFF2-40B4-BE49-F238E27FC236}">
                <a16:creationId xmlns:a16="http://schemas.microsoft.com/office/drawing/2014/main" id="{8EBBF763-6BE5-C423-2C9F-A9627D234B68}"/>
              </a:ext>
            </a:extLst>
          </p:cNvPr>
          <p:cNvSpPr/>
          <p:nvPr/>
        </p:nvSpPr>
        <p:spPr>
          <a:xfrm>
            <a:off x="3450039" y="3984342"/>
            <a:ext cx="8621985" cy="2435913"/>
          </a:xfrm>
          <a:prstGeom prst="wedgeRectCallout">
            <a:avLst>
              <a:gd name="adj1" fmla="val -18962"/>
              <a:gd name="adj2" fmla="val -60763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D5482E-D269-8494-76AD-9934E355058D}"/>
              </a:ext>
            </a:extLst>
          </p:cNvPr>
          <p:cNvSpPr txBox="1"/>
          <p:nvPr/>
        </p:nvSpPr>
        <p:spPr>
          <a:xfrm>
            <a:off x="6891982" y="1282760"/>
            <a:ext cx="4864090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</a:rPr>
              <a:t>(Приказ </a:t>
            </a:r>
            <a:r>
              <a:rPr lang="ru-RU" sz="1200" dirty="0" err="1">
                <a:latin typeface="Arial" panose="020B0604020202020204" pitchFamily="34" charset="0"/>
              </a:rPr>
              <a:t>Минпросвещения</a:t>
            </a:r>
            <a:r>
              <a:rPr lang="ru-RU" sz="1200" dirty="0">
                <a:latin typeface="Arial" panose="020B0604020202020204" pitchFamily="34" charset="0"/>
              </a:rPr>
              <a:t> России от 09.10.2024 N 704 "О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образования"</a:t>
            </a:r>
          </a:p>
          <a:p>
            <a:pPr algn="just"/>
            <a:r>
              <a:rPr lang="ru-RU" sz="1200" dirty="0">
                <a:latin typeface="Arial" panose="020B0604020202020204" pitchFamily="34" charset="0"/>
              </a:rPr>
              <a:t>(Зарегистрировано в Минюсте России 11.02.2025 N 81220))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48D27B6-1366-D033-7B93-EC73E771840A}"/>
              </a:ext>
            </a:extLst>
          </p:cNvPr>
          <p:cNvGrpSpPr/>
          <p:nvPr/>
        </p:nvGrpSpPr>
        <p:grpSpPr>
          <a:xfrm>
            <a:off x="7018070" y="109066"/>
            <a:ext cx="5089090" cy="891308"/>
            <a:chOff x="7018070" y="109066"/>
            <a:chExt cx="5089090" cy="891308"/>
          </a:xfrm>
        </p:grpSpPr>
        <p:pic>
          <p:nvPicPr>
            <p:cNvPr id="24" name="Picture 2" descr="РАО">
              <a:extLst>
                <a:ext uri="{FF2B5EF4-FFF2-40B4-BE49-F238E27FC236}">
                  <a16:creationId xmlns:a16="http://schemas.microsoft.com/office/drawing/2014/main" id="{D1115651-741D-6AE6-5E47-94C4E5999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070" y="172172"/>
              <a:ext cx="634657" cy="67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698D2D6-F819-4780-6DEA-305C481435B2}"/>
                </a:ext>
              </a:extLst>
            </p:cNvPr>
            <p:cNvSpPr txBox="1"/>
            <p:nvPr/>
          </p:nvSpPr>
          <p:spPr>
            <a:xfrm>
              <a:off x="7666204" y="256365"/>
              <a:ext cx="1152706" cy="471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РОССИЙСКАЯ АКАДЕМИЯ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endParaRPr lang="ru-RU" sz="9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6D3D572-14E7-7F38-9104-BA50F628AA55}"/>
                </a:ext>
              </a:extLst>
            </p:cNvPr>
            <p:cNvSpPr txBox="1"/>
            <p:nvPr/>
          </p:nvSpPr>
          <p:spPr>
            <a:xfrm>
              <a:off x="9244929" y="256364"/>
              <a:ext cx="109941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ОБЩЕРОССИЙСКИЙ ПРОФСОЮЗ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 </a:t>
              </a:r>
              <a:endParaRPr lang="ru-RU" sz="900" dirty="0"/>
            </a:p>
          </p:txBody>
        </p:sp>
        <p:pic>
          <p:nvPicPr>
            <p:cNvPr id="32" name="Picture 2" descr="История Профсоюза">
              <a:extLst>
                <a:ext uri="{FF2B5EF4-FFF2-40B4-BE49-F238E27FC236}">
                  <a16:creationId xmlns:a16="http://schemas.microsoft.com/office/drawing/2014/main" id="{90948E96-CDA1-4F67-711B-4CD4A2E08F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344" y="172171"/>
              <a:ext cx="640072" cy="67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35AA234-4CBC-D53C-4E73-B27C27766C17}"/>
                </a:ext>
              </a:extLst>
            </p:cNvPr>
            <p:cNvSpPr txBox="1"/>
            <p:nvPr/>
          </p:nvSpPr>
          <p:spPr>
            <a:xfrm>
              <a:off x="10839629" y="257932"/>
              <a:ext cx="12675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МИНИСТЕРСТВО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dirty="0">
                  <a:solidFill>
                    <a:srgbClr val="010101"/>
                  </a:solidFill>
                  <a:latin typeface="PT Sans Narrow" panose="020B0506020203020204" pitchFamily="34" charset="-52"/>
                </a:rPr>
                <a:t>КИР</a:t>
              </a: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ОВСКОЙ ОБЛАСТИ </a:t>
              </a:r>
              <a:endParaRPr lang="ru-RU" sz="900" dirty="0"/>
            </a:p>
          </p:txBody>
        </p:sp>
        <p:pic>
          <p:nvPicPr>
            <p:cNvPr id="34" name="Picture 6" descr="Picture background">
              <a:extLst>
                <a:ext uri="{FF2B5EF4-FFF2-40B4-BE49-F238E27FC236}">
                  <a16:creationId xmlns:a16="http://schemas.microsoft.com/office/drawing/2014/main" id="{6272B03A-F142-D452-754B-EA20811A9B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3242" y="109066"/>
              <a:ext cx="1188411" cy="891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200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7" grpId="0"/>
      <p:bldP spid="28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>
          <a:extLst>
            <a:ext uri="{FF2B5EF4-FFF2-40B4-BE49-F238E27FC236}">
              <a16:creationId xmlns:a16="http://schemas.microsoft.com/office/drawing/2014/main" id="{D8B0E822-A26F-68C8-F2B3-CB15D83AA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;p21">
            <a:extLst>
              <a:ext uri="{FF2B5EF4-FFF2-40B4-BE49-F238E27FC236}">
                <a16:creationId xmlns:a16="http://schemas.microsoft.com/office/drawing/2014/main" id="{CE872CE7-12A5-51D9-6B8A-477DF6F8736D}"/>
              </a:ext>
            </a:extLst>
          </p:cNvPr>
          <p:cNvSpPr txBox="1">
            <a:spLocks/>
          </p:cNvSpPr>
          <p:nvPr/>
        </p:nvSpPr>
        <p:spPr>
          <a:xfrm>
            <a:off x="377687" y="970722"/>
            <a:ext cx="11032435" cy="8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ru-RU" sz="4800" dirty="0"/>
              <a:t>Новый фокус</a:t>
            </a:r>
            <a:endParaRPr lang="en-GB" sz="4800" dirty="0"/>
          </a:p>
        </p:txBody>
      </p:sp>
      <p:sp>
        <p:nvSpPr>
          <p:cNvPr id="12" name="Google Shape;170;p24">
            <a:extLst>
              <a:ext uri="{FF2B5EF4-FFF2-40B4-BE49-F238E27FC236}">
                <a16:creationId xmlns:a16="http://schemas.microsoft.com/office/drawing/2014/main" id="{55CE33EF-E11E-5777-7FE6-8E67C3F06061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BBF64F0-F669-AE4B-09DF-63684B7F5129}"/>
              </a:ext>
            </a:extLst>
          </p:cNvPr>
          <p:cNvSpPr/>
          <p:nvPr/>
        </p:nvSpPr>
        <p:spPr>
          <a:xfrm>
            <a:off x="4923685" y="1576550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К/У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3CD58B6B-3D88-568C-DF93-679C1B92E0FC}"/>
              </a:ext>
            </a:extLst>
          </p:cNvPr>
          <p:cNvSpPr/>
          <p:nvPr/>
        </p:nvSpPr>
        <p:spPr>
          <a:xfrm>
            <a:off x="5007573" y="1475289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23B88-1109-41A1-18F8-B621BB1935AC}"/>
              </a:ext>
            </a:extLst>
          </p:cNvPr>
          <p:cNvSpPr txBox="1"/>
          <p:nvPr/>
        </p:nvSpPr>
        <p:spPr>
          <a:xfrm>
            <a:off x="4257271" y="2710296"/>
            <a:ext cx="50632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000" u="sng" dirty="0">
                <a:latin typeface="Arial" panose="020B0604020202020204" pitchFamily="34" charset="0"/>
              </a:rPr>
              <a:t>общение</a:t>
            </a:r>
          </a:p>
          <a:p>
            <a:pPr marL="342900" indent="-342900" algn="just">
              <a:buAutoNum type="arabicParenR"/>
            </a:pPr>
            <a:r>
              <a:rPr lang="ru-RU" sz="2000" dirty="0">
                <a:latin typeface="Arial" panose="020B0604020202020204" pitchFamily="34" charset="0"/>
              </a:rPr>
              <a:t>совместная деятельность</a:t>
            </a:r>
          </a:p>
        </p:txBody>
      </p:sp>
      <p:sp>
        <p:nvSpPr>
          <p:cNvPr id="15" name="Облачко с текстом: прямоугольное 14">
            <a:extLst>
              <a:ext uri="{FF2B5EF4-FFF2-40B4-BE49-F238E27FC236}">
                <a16:creationId xmlns:a16="http://schemas.microsoft.com/office/drawing/2014/main" id="{24CE4F51-5532-209F-D738-B778271F2AFD}"/>
              </a:ext>
            </a:extLst>
          </p:cNvPr>
          <p:cNvSpPr/>
          <p:nvPr/>
        </p:nvSpPr>
        <p:spPr>
          <a:xfrm>
            <a:off x="4257271" y="2628688"/>
            <a:ext cx="5063297" cy="868114"/>
          </a:xfrm>
          <a:prstGeom prst="wedgeRectCallout">
            <a:avLst>
              <a:gd name="adj1" fmla="val -21602"/>
              <a:gd name="adj2" fmla="val -89342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E4CD5E0-584E-1F1F-37B7-12C2F0F7419D}"/>
              </a:ext>
            </a:extLst>
          </p:cNvPr>
          <p:cNvCxnSpPr>
            <a:cxnSpLocks/>
          </p:cNvCxnSpPr>
          <p:nvPr/>
        </p:nvCxnSpPr>
        <p:spPr>
          <a:xfrm rot="5400000">
            <a:off x="410282" y="3750165"/>
            <a:ext cx="4274227" cy="0"/>
          </a:xfrm>
          <a:prstGeom prst="line">
            <a:avLst/>
          </a:prstGeom>
          <a:ln w="25400">
            <a:solidFill>
              <a:srgbClr val="865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8EA1E309-119A-E6EF-BB28-CC258CD8D499}"/>
              </a:ext>
            </a:extLst>
          </p:cNvPr>
          <p:cNvSpPr/>
          <p:nvPr/>
        </p:nvSpPr>
        <p:spPr>
          <a:xfrm rot="5400000">
            <a:off x="2331372" y="4663143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6FBACBCE-1E18-7D6B-08CA-C6CBB219FF3A}"/>
              </a:ext>
            </a:extLst>
          </p:cNvPr>
          <p:cNvSpPr/>
          <p:nvPr/>
        </p:nvSpPr>
        <p:spPr>
          <a:xfrm>
            <a:off x="2331372" y="1789099"/>
            <a:ext cx="432048" cy="432048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31DDE94F-1813-938B-8BA5-D9C1B8EFCBC3}"/>
              </a:ext>
            </a:extLst>
          </p:cNvPr>
          <p:cNvSpPr/>
          <p:nvPr/>
        </p:nvSpPr>
        <p:spPr>
          <a:xfrm rot="5400000">
            <a:off x="2331372" y="2981521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161D6B8-A7B8-48F2-9DC2-647C1BF7FCCF}"/>
              </a:ext>
            </a:extLst>
          </p:cNvPr>
          <p:cNvCxnSpPr/>
          <p:nvPr/>
        </p:nvCxnSpPr>
        <p:spPr>
          <a:xfrm rot="5400000" flipV="1">
            <a:off x="3087456" y="4555131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9B6890CB-77F8-D11C-B0F0-530139955A49}"/>
              </a:ext>
            </a:extLst>
          </p:cNvPr>
          <p:cNvSpPr txBox="1">
            <a:spLocks/>
          </p:cNvSpPr>
          <p:nvPr/>
        </p:nvSpPr>
        <p:spPr>
          <a:xfrm>
            <a:off x="2399465" y="3037684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2021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7754AB48-E9B0-8615-C157-0FE5F6857A73}"/>
              </a:ext>
            </a:extLst>
          </p:cNvPr>
          <p:cNvSpPr txBox="1">
            <a:spLocks/>
          </p:cNvSpPr>
          <p:nvPr/>
        </p:nvSpPr>
        <p:spPr>
          <a:xfrm>
            <a:off x="2399467" y="1845563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2009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B9100A79-8B9C-622B-F843-BD4ACA13DFD9}"/>
              </a:ext>
            </a:extLst>
          </p:cNvPr>
          <p:cNvSpPr txBox="1">
            <a:spLocks/>
          </p:cNvSpPr>
          <p:nvPr/>
        </p:nvSpPr>
        <p:spPr>
          <a:xfrm>
            <a:off x="2399463" y="4719607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2024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69D6075-1305-9953-D803-933F7AE12731}"/>
              </a:ext>
            </a:extLst>
          </p:cNvPr>
          <p:cNvCxnSpPr/>
          <p:nvPr/>
        </p:nvCxnSpPr>
        <p:spPr>
          <a:xfrm rot="5400000" flipV="1">
            <a:off x="3097181" y="2875876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7ABE88DD-7C47-71C7-DAB7-885F001B9564}"/>
              </a:ext>
            </a:extLst>
          </p:cNvPr>
          <p:cNvCxnSpPr/>
          <p:nvPr/>
        </p:nvCxnSpPr>
        <p:spPr>
          <a:xfrm rot="5400000" flipV="1">
            <a:off x="3100970" y="1674395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B7291A2-B25F-F73C-9271-9495FE7ACB52}"/>
              </a:ext>
            </a:extLst>
          </p:cNvPr>
          <p:cNvSpPr txBox="1"/>
          <p:nvPr/>
        </p:nvSpPr>
        <p:spPr>
          <a:xfrm>
            <a:off x="3450038" y="3677811"/>
            <a:ext cx="855011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dirty="0">
                <a:latin typeface="Arial" panose="020B0604020202020204" pitchFamily="34" charset="0"/>
              </a:rPr>
              <a:t>Выражать себя (свою точку зрения) в устных и письменных текстах.</a:t>
            </a:r>
          </a:p>
          <a:p>
            <a:pPr marL="342900" indent="-342900" algn="just">
              <a:buAutoNum type="arabicParenR"/>
            </a:pPr>
            <a:r>
              <a:rPr lang="ru-RU" dirty="0">
                <a:latin typeface="Arial" panose="020B0604020202020204" pitchFamily="34" charset="0"/>
              </a:rPr>
              <a:t>В ходе диалога и (или) дискуссии задавать вопросы по существу обсуждаемой темы и высказывать идеи, нацеленные на решение задачи и поддержание благожелательности общения; сопоставлять свои суждения с суждениями других участников диалога, обнаруживать различие и сходство позиций.</a:t>
            </a:r>
          </a:p>
          <a:p>
            <a:pPr marL="342900" indent="-342900" algn="just">
              <a:buAutoNum type="arabicParenR"/>
            </a:pPr>
            <a:r>
              <a:rPr lang="ru-RU" dirty="0">
                <a:latin typeface="Arial" panose="020B0604020202020204" pitchFamily="34" charset="0"/>
              </a:rPr>
              <a:t>Публично представлять результаты выполненного опыта (эксперимента, исследования, проекта); самостоятельно выбирать формат выступления с учетом задач презентации и особенностей аудитории и в соответствии с ним составлять устные и письменные тексты с использованием иллюстративных материалов.</a:t>
            </a:r>
          </a:p>
          <a:p>
            <a:pPr marL="342900" indent="-342900" algn="just">
              <a:buAutoNum type="arabicParenR"/>
            </a:pPr>
            <a:r>
              <a:rPr lang="ru-RU" dirty="0">
                <a:latin typeface="Arial" panose="020B0604020202020204" pitchFamily="34" charset="0"/>
              </a:rPr>
              <a:t>Воспринимать и формулировать суждения, выражать эмоции в соответствии с целями и условиями общения; распознавать невербальные средства общения, понимать значение социальных знаков, знать и распознавать предпосылки конфликтных ситуаций и смягчать конфликты, вести переговоры; понимать намерения других, проявлять уважительное отношение к собеседнику и в корректной форме формулировать свои возражения.</a:t>
            </a:r>
          </a:p>
        </p:txBody>
      </p:sp>
      <p:sp>
        <p:nvSpPr>
          <p:cNvPr id="28" name="Облачко с текстом: прямоугольное 27">
            <a:extLst>
              <a:ext uri="{FF2B5EF4-FFF2-40B4-BE49-F238E27FC236}">
                <a16:creationId xmlns:a16="http://schemas.microsoft.com/office/drawing/2014/main" id="{B596155F-5947-143E-B9E0-8CF0B1B7A2F5}"/>
              </a:ext>
            </a:extLst>
          </p:cNvPr>
          <p:cNvSpPr/>
          <p:nvPr/>
        </p:nvSpPr>
        <p:spPr>
          <a:xfrm>
            <a:off x="3450039" y="3642401"/>
            <a:ext cx="8621985" cy="3215599"/>
          </a:xfrm>
          <a:prstGeom prst="wedgeRectCallout">
            <a:avLst>
              <a:gd name="adj1" fmla="val -26859"/>
              <a:gd name="adj2" fmla="val -6733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CC4F7A-4CCD-8043-196E-5110B7E8F703}"/>
              </a:ext>
            </a:extLst>
          </p:cNvPr>
          <p:cNvSpPr txBox="1"/>
          <p:nvPr/>
        </p:nvSpPr>
        <p:spPr>
          <a:xfrm>
            <a:off x="6891982" y="1282760"/>
            <a:ext cx="4864090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</a:rPr>
              <a:t>(Приказ </a:t>
            </a:r>
            <a:r>
              <a:rPr lang="ru-RU" sz="1200" dirty="0" err="1">
                <a:latin typeface="Arial" panose="020B0604020202020204" pitchFamily="34" charset="0"/>
              </a:rPr>
              <a:t>Минпросвещения</a:t>
            </a:r>
            <a:r>
              <a:rPr lang="ru-RU" sz="1200" dirty="0">
                <a:latin typeface="Arial" panose="020B0604020202020204" pitchFamily="34" charset="0"/>
              </a:rPr>
              <a:t> России от 09.10.2024 N 704 "О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образования"</a:t>
            </a:r>
          </a:p>
          <a:p>
            <a:pPr algn="just"/>
            <a:r>
              <a:rPr lang="ru-RU" sz="1200" dirty="0">
                <a:latin typeface="Arial" panose="020B0604020202020204" pitchFamily="34" charset="0"/>
              </a:rPr>
              <a:t>(Зарегистрировано в Минюсте России 11.02.2025 N 81220))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FFC9648-C2B7-FFEE-A8FF-11BDA36D4EA3}"/>
              </a:ext>
            </a:extLst>
          </p:cNvPr>
          <p:cNvGrpSpPr/>
          <p:nvPr/>
        </p:nvGrpSpPr>
        <p:grpSpPr>
          <a:xfrm>
            <a:off x="7018070" y="109066"/>
            <a:ext cx="5089090" cy="891308"/>
            <a:chOff x="7018070" y="109066"/>
            <a:chExt cx="5089090" cy="891308"/>
          </a:xfrm>
        </p:grpSpPr>
        <p:pic>
          <p:nvPicPr>
            <p:cNvPr id="24" name="Picture 2" descr="РАО">
              <a:extLst>
                <a:ext uri="{FF2B5EF4-FFF2-40B4-BE49-F238E27FC236}">
                  <a16:creationId xmlns:a16="http://schemas.microsoft.com/office/drawing/2014/main" id="{CE79980D-2A05-40E1-D377-22B603797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070" y="172172"/>
              <a:ext cx="634657" cy="67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F02EFB1-585F-37B0-C4FC-AFD79C2FD782}"/>
                </a:ext>
              </a:extLst>
            </p:cNvPr>
            <p:cNvSpPr txBox="1"/>
            <p:nvPr/>
          </p:nvSpPr>
          <p:spPr>
            <a:xfrm>
              <a:off x="7666204" y="256365"/>
              <a:ext cx="1152706" cy="471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РОССИЙСКАЯ АКАДЕМИЯ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endParaRPr lang="ru-RU" sz="9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EA483EB-E71C-A32A-4032-F1B1C39E2E0D}"/>
                </a:ext>
              </a:extLst>
            </p:cNvPr>
            <p:cNvSpPr txBox="1"/>
            <p:nvPr/>
          </p:nvSpPr>
          <p:spPr>
            <a:xfrm>
              <a:off x="9244929" y="256364"/>
              <a:ext cx="109941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ОБЩЕРОССИЙСКИЙ ПРОФСОЮЗ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 </a:t>
              </a:r>
              <a:endParaRPr lang="ru-RU" sz="900" dirty="0"/>
            </a:p>
          </p:txBody>
        </p:sp>
        <p:pic>
          <p:nvPicPr>
            <p:cNvPr id="32" name="Picture 2" descr="История Профсоюза">
              <a:extLst>
                <a:ext uri="{FF2B5EF4-FFF2-40B4-BE49-F238E27FC236}">
                  <a16:creationId xmlns:a16="http://schemas.microsoft.com/office/drawing/2014/main" id="{80CE970B-190C-645C-DD94-A0E4E253E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344" y="172171"/>
              <a:ext cx="640072" cy="67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1AF987A-C194-6401-2DC2-0CBE23D7F5A4}"/>
                </a:ext>
              </a:extLst>
            </p:cNvPr>
            <p:cNvSpPr txBox="1"/>
            <p:nvPr/>
          </p:nvSpPr>
          <p:spPr>
            <a:xfrm>
              <a:off x="10839629" y="257932"/>
              <a:ext cx="12675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МИНИСТЕРСТВО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dirty="0">
                  <a:solidFill>
                    <a:srgbClr val="010101"/>
                  </a:solidFill>
                  <a:latin typeface="PT Sans Narrow" panose="020B0506020203020204" pitchFamily="34" charset="-52"/>
                </a:rPr>
                <a:t>КИР</a:t>
              </a: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ОВСКОЙ ОБЛАСТИ </a:t>
              </a:r>
              <a:endParaRPr lang="ru-RU" sz="900" dirty="0"/>
            </a:p>
          </p:txBody>
        </p:sp>
        <p:pic>
          <p:nvPicPr>
            <p:cNvPr id="34" name="Picture 6" descr="Picture background">
              <a:extLst>
                <a:ext uri="{FF2B5EF4-FFF2-40B4-BE49-F238E27FC236}">
                  <a16:creationId xmlns:a16="http://schemas.microsoft.com/office/drawing/2014/main" id="{6B561D5F-3F5D-E593-4B24-404D292EFC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3242" y="109066"/>
              <a:ext cx="1188411" cy="891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294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7" grpId="0"/>
      <p:bldP spid="28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>
          <a:extLst>
            <a:ext uri="{FF2B5EF4-FFF2-40B4-BE49-F238E27FC236}">
              <a16:creationId xmlns:a16="http://schemas.microsoft.com/office/drawing/2014/main" id="{8F6CD8F8-B632-8111-200E-583225AD7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;p21">
            <a:extLst>
              <a:ext uri="{FF2B5EF4-FFF2-40B4-BE49-F238E27FC236}">
                <a16:creationId xmlns:a16="http://schemas.microsoft.com/office/drawing/2014/main" id="{E5A7A78F-C807-5F0B-342B-74F7A9E5B736}"/>
              </a:ext>
            </a:extLst>
          </p:cNvPr>
          <p:cNvSpPr txBox="1">
            <a:spLocks/>
          </p:cNvSpPr>
          <p:nvPr/>
        </p:nvSpPr>
        <p:spPr>
          <a:xfrm>
            <a:off x="377687" y="970722"/>
            <a:ext cx="11032435" cy="8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ru-RU" sz="4800" dirty="0"/>
              <a:t>Новый фокус</a:t>
            </a:r>
            <a:endParaRPr lang="en-GB" sz="4800" dirty="0"/>
          </a:p>
        </p:txBody>
      </p:sp>
      <p:sp>
        <p:nvSpPr>
          <p:cNvPr id="12" name="Google Shape;170;p24">
            <a:extLst>
              <a:ext uri="{FF2B5EF4-FFF2-40B4-BE49-F238E27FC236}">
                <a16:creationId xmlns:a16="http://schemas.microsoft.com/office/drawing/2014/main" id="{6838FC03-492D-0179-414A-E76961B8796B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57F840-C54E-D271-6AE1-5923852117BA}"/>
              </a:ext>
            </a:extLst>
          </p:cNvPr>
          <p:cNvSpPr/>
          <p:nvPr/>
        </p:nvSpPr>
        <p:spPr>
          <a:xfrm>
            <a:off x="4923685" y="1576550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Р/У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63C47C5C-AB24-480A-37E2-D36FC1B22429}"/>
              </a:ext>
            </a:extLst>
          </p:cNvPr>
          <p:cNvSpPr/>
          <p:nvPr/>
        </p:nvSpPr>
        <p:spPr>
          <a:xfrm>
            <a:off x="5007573" y="1475289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3E752D-8A02-EA27-853C-D367330799CF}"/>
              </a:ext>
            </a:extLst>
          </p:cNvPr>
          <p:cNvSpPr txBox="1"/>
          <p:nvPr/>
        </p:nvSpPr>
        <p:spPr>
          <a:xfrm>
            <a:off x="4257271" y="2710296"/>
            <a:ext cx="50632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000" u="sng" dirty="0">
                <a:latin typeface="Arial" panose="020B0604020202020204" pitchFamily="34" charset="0"/>
              </a:rPr>
              <a:t>самоорганизация</a:t>
            </a:r>
          </a:p>
          <a:p>
            <a:pPr marL="342900" indent="-342900" algn="just">
              <a:buAutoNum type="arabicParenR"/>
            </a:pPr>
            <a:r>
              <a:rPr lang="ru-RU" sz="2000" dirty="0">
                <a:latin typeface="Arial" panose="020B0604020202020204" pitchFamily="34" charset="0"/>
              </a:rPr>
              <a:t>самоконтроль</a:t>
            </a:r>
          </a:p>
          <a:p>
            <a:pPr marL="342900" indent="-342900" algn="just">
              <a:buAutoNum type="arabicParenR"/>
            </a:pPr>
            <a:r>
              <a:rPr lang="ru-RU" sz="2000" dirty="0">
                <a:latin typeface="Arial" panose="020B0604020202020204" pitchFamily="34" charset="0"/>
              </a:rPr>
              <a:t>эмоциональный интеллект</a:t>
            </a:r>
          </a:p>
          <a:p>
            <a:pPr marL="342900" indent="-342900" algn="just">
              <a:buAutoNum type="arabicParenR"/>
            </a:pPr>
            <a:r>
              <a:rPr lang="ru-RU" sz="2000" dirty="0">
                <a:latin typeface="Arial" panose="020B0604020202020204" pitchFamily="34" charset="0"/>
              </a:rPr>
              <a:t>принятие себя и других</a:t>
            </a:r>
          </a:p>
        </p:txBody>
      </p:sp>
      <p:sp>
        <p:nvSpPr>
          <p:cNvPr id="15" name="Облачко с текстом: прямоугольное 14">
            <a:extLst>
              <a:ext uri="{FF2B5EF4-FFF2-40B4-BE49-F238E27FC236}">
                <a16:creationId xmlns:a16="http://schemas.microsoft.com/office/drawing/2014/main" id="{A1C70967-762B-29C6-45A7-104B84B95285}"/>
              </a:ext>
            </a:extLst>
          </p:cNvPr>
          <p:cNvSpPr/>
          <p:nvPr/>
        </p:nvSpPr>
        <p:spPr>
          <a:xfrm>
            <a:off x="4257271" y="2628687"/>
            <a:ext cx="5063297" cy="1405039"/>
          </a:xfrm>
          <a:prstGeom prst="wedgeRectCallout">
            <a:avLst>
              <a:gd name="adj1" fmla="val -22563"/>
              <a:gd name="adj2" fmla="val -78264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B464141D-345C-B31F-304F-F16A197D3823}"/>
              </a:ext>
            </a:extLst>
          </p:cNvPr>
          <p:cNvCxnSpPr>
            <a:cxnSpLocks/>
          </p:cNvCxnSpPr>
          <p:nvPr/>
        </p:nvCxnSpPr>
        <p:spPr>
          <a:xfrm rot="5400000">
            <a:off x="410282" y="3750165"/>
            <a:ext cx="4274227" cy="0"/>
          </a:xfrm>
          <a:prstGeom prst="line">
            <a:avLst/>
          </a:prstGeom>
          <a:ln w="25400">
            <a:solidFill>
              <a:srgbClr val="865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2A213A9A-2C19-01E3-5DDB-BAFCCB73C71E}"/>
              </a:ext>
            </a:extLst>
          </p:cNvPr>
          <p:cNvSpPr/>
          <p:nvPr/>
        </p:nvSpPr>
        <p:spPr>
          <a:xfrm rot="5400000">
            <a:off x="2331372" y="4663143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9CC02DB9-4672-ABC8-6700-FE8270E7C4F7}"/>
              </a:ext>
            </a:extLst>
          </p:cNvPr>
          <p:cNvSpPr/>
          <p:nvPr/>
        </p:nvSpPr>
        <p:spPr>
          <a:xfrm>
            <a:off x="2331372" y="1789099"/>
            <a:ext cx="432048" cy="432048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57A2A4A4-3057-6F8B-EB03-26953F2E32B3}"/>
              </a:ext>
            </a:extLst>
          </p:cNvPr>
          <p:cNvSpPr/>
          <p:nvPr/>
        </p:nvSpPr>
        <p:spPr>
          <a:xfrm rot="5400000">
            <a:off x="2331372" y="2981521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B7AFDAE-CFAE-CA46-A479-4F18DBEA3087}"/>
              </a:ext>
            </a:extLst>
          </p:cNvPr>
          <p:cNvCxnSpPr/>
          <p:nvPr/>
        </p:nvCxnSpPr>
        <p:spPr>
          <a:xfrm rot="5400000" flipV="1">
            <a:off x="3087456" y="4555131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D876C7FB-4ACE-AA1C-CAD8-6404800D51D3}"/>
              </a:ext>
            </a:extLst>
          </p:cNvPr>
          <p:cNvSpPr txBox="1">
            <a:spLocks/>
          </p:cNvSpPr>
          <p:nvPr/>
        </p:nvSpPr>
        <p:spPr>
          <a:xfrm>
            <a:off x="2399465" y="3037684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2021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48C90C73-E927-03C2-DF01-48B2309A43DB}"/>
              </a:ext>
            </a:extLst>
          </p:cNvPr>
          <p:cNvSpPr txBox="1">
            <a:spLocks/>
          </p:cNvSpPr>
          <p:nvPr/>
        </p:nvSpPr>
        <p:spPr>
          <a:xfrm>
            <a:off x="2399467" y="1845563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2009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33ED5CC6-CB94-C8EF-E8FA-C4413BC12735}"/>
              </a:ext>
            </a:extLst>
          </p:cNvPr>
          <p:cNvSpPr txBox="1">
            <a:spLocks/>
          </p:cNvSpPr>
          <p:nvPr/>
        </p:nvSpPr>
        <p:spPr>
          <a:xfrm>
            <a:off x="2399463" y="4719607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2024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E6107C46-3819-173A-7CA9-3FBE95202D69}"/>
              </a:ext>
            </a:extLst>
          </p:cNvPr>
          <p:cNvCxnSpPr/>
          <p:nvPr/>
        </p:nvCxnSpPr>
        <p:spPr>
          <a:xfrm rot="5400000" flipV="1">
            <a:off x="3097181" y="2875876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79EEEC28-557F-09DC-F48E-4658BF45EADE}"/>
              </a:ext>
            </a:extLst>
          </p:cNvPr>
          <p:cNvCxnSpPr/>
          <p:nvPr/>
        </p:nvCxnSpPr>
        <p:spPr>
          <a:xfrm rot="5400000" flipV="1">
            <a:off x="3100970" y="1674395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A365490-1330-7DCE-951F-F1E9C3275504}"/>
              </a:ext>
            </a:extLst>
          </p:cNvPr>
          <p:cNvSpPr txBox="1"/>
          <p:nvPr/>
        </p:nvSpPr>
        <p:spPr>
          <a:xfrm>
            <a:off x="3401403" y="4458140"/>
            <a:ext cx="86181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1600" dirty="0">
                <a:latin typeface="Arial" panose="020B0604020202020204" pitchFamily="34" charset="0"/>
              </a:rPr>
              <a:t>Выявлять проблемы для решения в жизненных и учебных ситуациях; самостоятельно составлять алгоритм решения задачи (или его часть), выбирать способ решения учебной задачи с учетом имеющихся ресурсов и собственных возможностей, аргументировать предлагаемые варианты решений.</a:t>
            </a:r>
          </a:p>
          <a:p>
            <a:pPr marL="342900" indent="-342900" algn="just">
              <a:buAutoNum type="arabicParenR"/>
            </a:pPr>
            <a:r>
              <a:rPr lang="ru-RU" sz="1600" dirty="0">
                <a:latin typeface="Arial" panose="020B0604020202020204" pitchFamily="34" charset="0"/>
              </a:rPr>
              <a:t>Ориентироваться в различных подходах принятия решений (индивидуальное, принятие решения в группе, принятие решений группой); составлять план действий (план реализации намеченного алгоритма решения), корректировать предложенный алгоритм с учетом получения новых знаний об изучаемом объекте; делать выбор и брать ответственность за решение.</a:t>
            </a:r>
          </a:p>
        </p:txBody>
      </p:sp>
      <p:sp>
        <p:nvSpPr>
          <p:cNvPr id="28" name="Облачко с текстом: прямоугольное 27">
            <a:extLst>
              <a:ext uri="{FF2B5EF4-FFF2-40B4-BE49-F238E27FC236}">
                <a16:creationId xmlns:a16="http://schemas.microsoft.com/office/drawing/2014/main" id="{859C220F-DD9E-1681-E950-E72C5683272C}"/>
              </a:ext>
            </a:extLst>
          </p:cNvPr>
          <p:cNvSpPr/>
          <p:nvPr/>
        </p:nvSpPr>
        <p:spPr>
          <a:xfrm>
            <a:off x="3450039" y="4367834"/>
            <a:ext cx="8621985" cy="2402613"/>
          </a:xfrm>
          <a:prstGeom prst="wedgeRectCallout">
            <a:avLst>
              <a:gd name="adj1" fmla="val -20541"/>
              <a:gd name="adj2" fmla="val -104935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0E630A-243D-60C7-1F42-8705A6E2BA5F}"/>
              </a:ext>
            </a:extLst>
          </p:cNvPr>
          <p:cNvSpPr txBox="1"/>
          <p:nvPr/>
        </p:nvSpPr>
        <p:spPr>
          <a:xfrm>
            <a:off x="6891982" y="1282760"/>
            <a:ext cx="4864090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</a:rPr>
              <a:t>(Приказ </a:t>
            </a:r>
            <a:r>
              <a:rPr lang="ru-RU" sz="1200" dirty="0" err="1">
                <a:latin typeface="Arial" panose="020B0604020202020204" pitchFamily="34" charset="0"/>
              </a:rPr>
              <a:t>Минпросвещения</a:t>
            </a:r>
            <a:r>
              <a:rPr lang="ru-RU" sz="1200" dirty="0">
                <a:latin typeface="Arial" panose="020B0604020202020204" pitchFamily="34" charset="0"/>
              </a:rPr>
              <a:t> России от 09.10.2024 N 704 "О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образования"</a:t>
            </a:r>
          </a:p>
          <a:p>
            <a:pPr algn="just"/>
            <a:r>
              <a:rPr lang="ru-RU" sz="1200" dirty="0">
                <a:latin typeface="Arial" panose="020B0604020202020204" pitchFamily="34" charset="0"/>
              </a:rPr>
              <a:t>(Зарегистрировано в Минюсте России 11.02.2025 N 81220))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1981A9C-2A8E-21D9-4BA3-D75C0223D8D5}"/>
              </a:ext>
            </a:extLst>
          </p:cNvPr>
          <p:cNvGrpSpPr/>
          <p:nvPr/>
        </p:nvGrpSpPr>
        <p:grpSpPr>
          <a:xfrm>
            <a:off x="7018070" y="109066"/>
            <a:ext cx="5089090" cy="891308"/>
            <a:chOff x="7018070" y="109066"/>
            <a:chExt cx="5089090" cy="891308"/>
          </a:xfrm>
        </p:grpSpPr>
        <p:pic>
          <p:nvPicPr>
            <p:cNvPr id="24" name="Picture 2" descr="РАО">
              <a:extLst>
                <a:ext uri="{FF2B5EF4-FFF2-40B4-BE49-F238E27FC236}">
                  <a16:creationId xmlns:a16="http://schemas.microsoft.com/office/drawing/2014/main" id="{2C6130FA-04D3-A1A1-BCA1-0915D3B777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070" y="172172"/>
              <a:ext cx="634657" cy="67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6A60AD-1283-323E-8348-E3D9742F19E0}"/>
                </a:ext>
              </a:extLst>
            </p:cNvPr>
            <p:cNvSpPr txBox="1"/>
            <p:nvPr/>
          </p:nvSpPr>
          <p:spPr>
            <a:xfrm>
              <a:off x="7666204" y="256365"/>
              <a:ext cx="1152706" cy="471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РОССИЙСКАЯ АКАДЕМИЯ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endParaRPr lang="ru-RU" sz="9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93BAD1-DEC9-C802-AC2E-9E98A26C53D0}"/>
                </a:ext>
              </a:extLst>
            </p:cNvPr>
            <p:cNvSpPr txBox="1"/>
            <p:nvPr/>
          </p:nvSpPr>
          <p:spPr>
            <a:xfrm>
              <a:off x="9244929" y="256364"/>
              <a:ext cx="109941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ОБЩЕРОССИЙСКИЙ ПРОФСОЮЗ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 </a:t>
              </a:r>
              <a:endParaRPr lang="ru-RU" sz="900" dirty="0"/>
            </a:p>
          </p:txBody>
        </p:sp>
        <p:pic>
          <p:nvPicPr>
            <p:cNvPr id="32" name="Picture 2" descr="История Профсоюза">
              <a:extLst>
                <a:ext uri="{FF2B5EF4-FFF2-40B4-BE49-F238E27FC236}">
                  <a16:creationId xmlns:a16="http://schemas.microsoft.com/office/drawing/2014/main" id="{1DA59434-8093-DF53-9A32-AC4CA177B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344" y="172171"/>
              <a:ext cx="640072" cy="67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AA0350-91BF-269D-E914-8DE409C95675}"/>
                </a:ext>
              </a:extLst>
            </p:cNvPr>
            <p:cNvSpPr txBox="1"/>
            <p:nvPr/>
          </p:nvSpPr>
          <p:spPr>
            <a:xfrm>
              <a:off x="10839629" y="257932"/>
              <a:ext cx="12675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МИНИСТЕРСТВО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dirty="0">
                  <a:solidFill>
                    <a:srgbClr val="010101"/>
                  </a:solidFill>
                  <a:latin typeface="PT Sans Narrow" panose="020B0506020203020204" pitchFamily="34" charset="-52"/>
                </a:rPr>
                <a:t>КИР</a:t>
              </a: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ОВСКОЙ ОБЛАСТИ </a:t>
              </a:r>
              <a:endParaRPr lang="ru-RU" sz="900" dirty="0"/>
            </a:p>
          </p:txBody>
        </p:sp>
        <p:pic>
          <p:nvPicPr>
            <p:cNvPr id="34" name="Picture 6" descr="Picture background">
              <a:extLst>
                <a:ext uri="{FF2B5EF4-FFF2-40B4-BE49-F238E27FC236}">
                  <a16:creationId xmlns:a16="http://schemas.microsoft.com/office/drawing/2014/main" id="{E2376CFD-4A7E-175F-04DB-F31892371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3242" y="109066"/>
              <a:ext cx="1188411" cy="891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230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7" grpId="0"/>
      <p:bldP spid="28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>
          <a:extLst>
            <a:ext uri="{FF2B5EF4-FFF2-40B4-BE49-F238E27FC236}">
              <a16:creationId xmlns:a16="http://schemas.microsoft.com/office/drawing/2014/main" id="{0C93F8AF-3C38-D7E7-A7F8-AC1BAB394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;p21">
            <a:extLst>
              <a:ext uri="{FF2B5EF4-FFF2-40B4-BE49-F238E27FC236}">
                <a16:creationId xmlns:a16="http://schemas.microsoft.com/office/drawing/2014/main" id="{5C71AAA6-0E76-739B-5110-AF70CE6D16EC}"/>
              </a:ext>
            </a:extLst>
          </p:cNvPr>
          <p:cNvSpPr txBox="1">
            <a:spLocks/>
          </p:cNvSpPr>
          <p:nvPr/>
        </p:nvSpPr>
        <p:spPr>
          <a:xfrm>
            <a:off x="377687" y="970722"/>
            <a:ext cx="11032435" cy="8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ru-RU" sz="4800" dirty="0"/>
              <a:t>Новый фокус</a:t>
            </a:r>
            <a:endParaRPr lang="en-GB" sz="4800" dirty="0"/>
          </a:p>
        </p:txBody>
      </p:sp>
      <p:sp>
        <p:nvSpPr>
          <p:cNvPr id="12" name="Google Shape;170;p24">
            <a:extLst>
              <a:ext uri="{FF2B5EF4-FFF2-40B4-BE49-F238E27FC236}">
                <a16:creationId xmlns:a16="http://schemas.microsoft.com/office/drawing/2014/main" id="{1E6890E5-4731-A68A-8463-34D5F4B02DE1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980BCEE-D4CD-0FCC-1735-CA84C106E798}"/>
              </a:ext>
            </a:extLst>
          </p:cNvPr>
          <p:cNvSpPr/>
          <p:nvPr/>
        </p:nvSpPr>
        <p:spPr>
          <a:xfrm>
            <a:off x="4923685" y="1576550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Р/У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8B9EAF0B-5695-2B26-4A22-93175AF3ADF5}"/>
              </a:ext>
            </a:extLst>
          </p:cNvPr>
          <p:cNvSpPr/>
          <p:nvPr/>
        </p:nvSpPr>
        <p:spPr>
          <a:xfrm>
            <a:off x="5007573" y="1475289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AF04C7-881E-E5CB-CC1F-7C5CA53787DC}"/>
              </a:ext>
            </a:extLst>
          </p:cNvPr>
          <p:cNvSpPr txBox="1"/>
          <p:nvPr/>
        </p:nvSpPr>
        <p:spPr>
          <a:xfrm>
            <a:off x="4257271" y="2710296"/>
            <a:ext cx="50632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000" dirty="0">
                <a:latin typeface="Arial" panose="020B0604020202020204" pitchFamily="34" charset="0"/>
              </a:rPr>
              <a:t>самоорганизация</a:t>
            </a:r>
          </a:p>
          <a:p>
            <a:pPr marL="342900" indent="-342900" algn="just">
              <a:buAutoNum type="arabicParenR"/>
            </a:pPr>
            <a:r>
              <a:rPr lang="ru-RU" sz="2000" u="sng" dirty="0">
                <a:latin typeface="Arial" panose="020B0604020202020204" pitchFamily="34" charset="0"/>
              </a:rPr>
              <a:t>самоконтроль</a:t>
            </a:r>
          </a:p>
          <a:p>
            <a:pPr marL="342900" indent="-342900" algn="just">
              <a:buAutoNum type="arabicParenR"/>
            </a:pPr>
            <a:r>
              <a:rPr lang="ru-RU" sz="2000" dirty="0">
                <a:latin typeface="Arial" panose="020B0604020202020204" pitchFamily="34" charset="0"/>
              </a:rPr>
              <a:t>эмоциональный интеллект</a:t>
            </a:r>
          </a:p>
          <a:p>
            <a:pPr marL="342900" indent="-342900" algn="just">
              <a:buAutoNum type="arabicParenR"/>
            </a:pPr>
            <a:r>
              <a:rPr lang="ru-RU" sz="2000" dirty="0">
                <a:latin typeface="Arial" panose="020B0604020202020204" pitchFamily="34" charset="0"/>
              </a:rPr>
              <a:t>принятие себя и других</a:t>
            </a:r>
          </a:p>
        </p:txBody>
      </p:sp>
      <p:sp>
        <p:nvSpPr>
          <p:cNvPr id="15" name="Облачко с текстом: прямоугольное 14">
            <a:extLst>
              <a:ext uri="{FF2B5EF4-FFF2-40B4-BE49-F238E27FC236}">
                <a16:creationId xmlns:a16="http://schemas.microsoft.com/office/drawing/2014/main" id="{E3742F3B-F5B3-A007-E0FC-CE4179C064CE}"/>
              </a:ext>
            </a:extLst>
          </p:cNvPr>
          <p:cNvSpPr/>
          <p:nvPr/>
        </p:nvSpPr>
        <p:spPr>
          <a:xfrm>
            <a:off x="4257271" y="2628687"/>
            <a:ext cx="5063297" cy="1405039"/>
          </a:xfrm>
          <a:prstGeom prst="wedgeRectCallout">
            <a:avLst>
              <a:gd name="adj1" fmla="val -22563"/>
              <a:gd name="adj2" fmla="val -78264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F4D746F-6B10-FB2A-D273-E032B3348B21}"/>
              </a:ext>
            </a:extLst>
          </p:cNvPr>
          <p:cNvCxnSpPr>
            <a:cxnSpLocks/>
          </p:cNvCxnSpPr>
          <p:nvPr/>
        </p:nvCxnSpPr>
        <p:spPr>
          <a:xfrm rot="5400000">
            <a:off x="410282" y="3750165"/>
            <a:ext cx="4274227" cy="0"/>
          </a:xfrm>
          <a:prstGeom prst="line">
            <a:avLst/>
          </a:prstGeom>
          <a:ln w="25400">
            <a:solidFill>
              <a:srgbClr val="865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0C5CAD14-4B89-CCB9-404E-46A161A24AFB}"/>
              </a:ext>
            </a:extLst>
          </p:cNvPr>
          <p:cNvSpPr/>
          <p:nvPr/>
        </p:nvSpPr>
        <p:spPr>
          <a:xfrm rot="5400000">
            <a:off x="2331372" y="4663143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58897255-19C2-2775-B510-94CB39C3710C}"/>
              </a:ext>
            </a:extLst>
          </p:cNvPr>
          <p:cNvSpPr/>
          <p:nvPr/>
        </p:nvSpPr>
        <p:spPr>
          <a:xfrm>
            <a:off x="2331372" y="1789099"/>
            <a:ext cx="432048" cy="432048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B024D68-90D7-8662-2DD0-461CF85B216E}"/>
              </a:ext>
            </a:extLst>
          </p:cNvPr>
          <p:cNvSpPr/>
          <p:nvPr/>
        </p:nvSpPr>
        <p:spPr>
          <a:xfrm rot="5400000">
            <a:off x="2331372" y="2981521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368F4511-703B-5801-B33A-4E1129C528DF}"/>
              </a:ext>
            </a:extLst>
          </p:cNvPr>
          <p:cNvCxnSpPr/>
          <p:nvPr/>
        </p:nvCxnSpPr>
        <p:spPr>
          <a:xfrm rot="5400000" flipV="1">
            <a:off x="3087456" y="4555131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B0A0E7DD-4F58-5073-19BD-004E12DF5D5E}"/>
              </a:ext>
            </a:extLst>
          </p:cNvPr>
          <p:cNvSpPr txBox="1">
            <a:spLocks/>
          </p:cNvSpPr>
          <p:nvPr/>
        </p:nvSpPr>
        <p:spPr>
          <a:xfrm>
            <a:off x="2399465" y="3037684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2021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6CFCD000-231B-25F6-63BA-9FDE55FD7FA7}"/>
              </a:ext>
            </a:extLst>
          </p:cNvPr>
          <p:cNvSpPr txBox="1">
            <a:spLocks/>
          </p:cNvSpPr>
          <p:nvPr/>
        </p:nvSpPr>
        <p:spPr>
          <a:xfrm>
            <a:off x="2399467" y="1845563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2009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81585CB2-39EF-B496-5E97-B55F617763AB}"/>
              </a:ext>
            </a:extLst>
          </p:cNvPr>
          <p:cNvSpPr txBox="1">
            <a:spLocks/>
          </p:cNvSpPr>
          <p:nvPr/>
        </p:nvSpPr>
        <p:spPr>
          <a:xfrm>
            <a:off x="2399463" y="4719607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2024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9D6EA43-258E-68B9-8407-CD6B24224AF1}"/>
              </a:ext>
            </a:extLst>
          </p:cNvPr>
          <p:cNvCxnSpPr/>
          <p:nvPr/>
        </p:nvCxnSpPr>
        <p:spPr>
          <a:xfrm rot="5400000" flipV="1">
            <a:off x="3097181" y="2875876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D97F089-3FBC-947C-306A-A5156EDB2562}"/>
              </a:ext>
            </a:extLst>
          </p:cNvPr>
          <p:cNvCxnSpPr/>
          <p:nvPr/>
        </p:nvCxnSpPr>
        <p:spPr>
          <a:xfrm rot="5400000" flipV="1">
            <a:off x="3100970" y="1674395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56624D9-83A8-CED0-24A4-E8D672131618}"/>
              </a:ext>
            </a:extLst>
          </p:cNvPr>
          <p:cNvSpPr txBox="1"/>
          <p:nvPr/>
        </p:nvSpPr>
        <p:spPr>
          <a:xfrm>
            <a:off x="3401403" y="4458140"/>
            <a:ext cx="86181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1600" dirty="0">
                <a:latin typeface="Arial" panose="020B0604020202020204" pitchFamily="34" charset="0"/>
              </a:rPr>
              <a:t>Владеть способами самоконтроля, </a:t>
            </a:r>
            <a:r>
              <a:rPr lang="ru-RU" sz="1600" dirty="0" err="1">
                <a:latin typeface="Arial" panose="020B0604020202020204" pitchFamily="34" charset="0"/>
              </a:rPr>
              <a:t>самомотивации</a:t>
            </a:r>
            <a:r>
              <a:rPr lang="ru-RU" sz="1600" dirty="0">
                <a:latin typeface="Arial" panose="020B0604020202020204" pitchFamily="34" charset="0"/>
              </a:rPr>
              <a:t> и рефлексии.</a:t>
            </a:r>
          </a:p>
          <a:p>
            <a:pPr marL="342900" indent="-342900" algn="just">
              <a:buAutoNum type="arabicParenR"/>
            </a:pPr>
            <a:r>
              <a:rPr lang="ru-RU" sz="1600" dirty="0">
                <a:latin typeface="Arial" panose="020B0604020202020204" pitchFamily="34" charset="0"/>
              </a:rPr>
              <a:t>Вносить коррективы в деятельность на основе новых обстоятельств, изменившихся ситуаций, установленных ошибок, возникших трудностей.</a:t>
            </a:r>
          </a:p>
          <a:p>
            <a:pPr marL="342900" indent="-342900" algn="just">
              <a:buAutoNum type="arabicParenR"/>
            </a:pPr>
            <a:r>
              <a:rPr lang="ru-RU" sz="1600" dirty="0">
                <a:latin typeface="Arial" panose="020B0604020202020204" pitchFamily="34" charset="0"/>
              </a:rPr>
              <a:t>Давать адекватную оценку ситуации и предлагать план ее изменения; учитывать контекст и предвидеть трудности, которые могут возникнуть при решении учебной задачи, адаптировать решение к меняющимся обстоятельствам; объяснять причины достижения (недостижения) результатов деятельности, давать оценку приобретенному опыту, уметь находить позитивное в произошедшей ситуации; оценивать соответствие результата цели и условиям.</a:t>
            </a:r>
          </a:p>
        </p:txBody>
      </p:sp>
      <p:sp>
        <p:nvSpPr>
          <p:cNvPr id="28" name="Облачко с текстом: прямоугольное 27">
            <a:extLst>
              <a:ext uri="{FF2B5EF4-FFF2-40B4-BE49-F238E27FC236}">
                <a16:creationId xmlns:a16="http://schemas.microsoft.com/office/drawing/2014/main" id="{7A75EE3D-8FB8-AC0F-1996-5246B3D73CFE}"/>
              </a:ext>
            </a:extLst>
          </p:cNvPr>
          <p:cNvSpPr/>
          <p:nvPr/>
        </p:nvSpPr>
        <p:spPr>
          <a:xfrm>
            <a:off x="3450039" y="4367834"/>
            <a:ext cx="8621985" cy="2402613"/>
          </a:xfrm>
          <a:prstGeom prst="wedgeRectCallout">
            <a:avLst>
              <a:gd name="adj1" fmla="val -20880"/>
              <a:gd name="adj2" fmla="val -91979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F72419-D6B9-D4F2-95A5-5CE2718403A7}"/>
              </a:ext>
            </a:extLst>
          </p:cNvPr>
          <p:cNvSpPr txBox="1"/>
          <p:nvPr/>
        </p:nvSpPr>
        <p:spPr>
          <a:xfrm>
            <a:off x="6891982" y="1282760"/>
            <a:ext cx="4864090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</a:rPr>
              <a:t>(Приказ </a:t>
            </a:r>
            <a:r>
              <a:rPr lang="ru-RU" sz="1200" dirty="0" err="1">
                <a:latin typeface="Arial" panose="020B0604020202020204" pitchFamily="34" charset="0"/>
              </a:rPr>
              <a:t>Минпросвещения</a:t>
            </a:r>
            <a:r>
              <a:rPr lang="ru-RU" sz="1200" dirty="0">
                <a:latin typeface="Arial" panose="020B0604020202020204" pitchFamily="34" charset="0"/>
              </a:rPr>
              <a:t> России от 09.10.2024 N 704 "О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образования"</a:t>
            </a:r>
          </a:p>
          <a:p>
            <a:pPr algn="just"/>
            <a:r>
              <a:rPr lang="ru-RU" sz="1200" dirty="0">
                <a:latin typeface="Arial" panose="020B0604020202020204" pitchFamily="34" charset="0"/>
              </a:rPr>
              <a:t>(Зарегистрировано в Минюсте России 11.02.2025 N 81220))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D701168-4DA6-3B53-DBFC-5C368935258B}"/>
              </a:ext>
            </a:extLst>
          </p:cNvPr>
          <p:cNvGrpSpPr/>
          <p:nvPr/>
        </p:nvGrpSpPr>
        <p:grpSpPr>
          <a:xfrm>
            <a:off x="7018070" y="109066"/>
            <a:ext cx="5089090" cy="891308"/>
            <a:chOff x="7018070" y="109066"/>
            <a:chExt cx="5089090" cy="891308"/>
          </a:xfrm>
        </p:grpSpPr>
        <p:pic>
          <p:nvPicPr>
            <p:cNvPr id="24" name="Picture 2" descr="РАО">
              <a:extLst>
                <a:ext uri="{FF2B5EF4-FFF2-40B4-BE49-F238E27FC236}">
                  <a16:creationId xmlns:a16="http://schemas.microsoft.com/office/drawing/2014/main" id="{C3C290CE-856B-BC13-4F44-D20221FCAB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070" y="172172"/>
              <a:ext cx="634657" cy="67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48B226-34FC-4160-D613-A5078E8C2261}"/>
                </a:ext>
              </a:extLst>
            </p:cNvPr>
            <p:cNvSpPr txBox="1"/>
            <p:nvPr/>
          </p:nvSpPr>
          <p:spPr>
            <a:xfrm>
              <a:off x="7666204" y="256365"/>
              <a:ext cx="1152706" cy="471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РОССИЙСКАЯ АКАДЕМИЯ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endParaRPr lang="ru-RU" sz="9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1FEE563-22F6-7F12-03EF-37AF653EFCC9}"/>
                </a:ext>
              </a:extLst>
            </p:cNvPr>
            <p:cNvSpPr txBox="1"/>
            <p:nvPr/>
          </p:nvSpPr>
          <p:spPr>
            <a:xfrm>
              <a:off x="9244929" y="256364"/>
              <a:ext cx="109941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ОБЩЕРОССИЙСКИЙ ПРОФСОЮЗ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 </a:t>
              </a:r>
              <a:endParaRPr lang="ru-RU" sz="900" dirty="0"/>
            </a:p>
          </p:txBody>
        </p:sp>
        <p:pic>
          <p:nvPicPr>
            <p:cNvPr id="32" name="Picture 2" descr="История Профсоюза">
              <a:extLst>
                <a:ext uri="{FF2B5EF4-FFF2-40B4-BE49-F238E27FC236}">
                  <a16:creationId xmlns:a16="http://schemas.microsoft.com/office/drawing/2014/main" id="{44EFEEDB-BD96-EFAB-A7BD-BACB88829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344" y="172171"/>
              <a:ext cx="640072" cy="67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9DAD2CC-42A7-CF37-F668-1C2ABB8585AD}"/>
                </a:ext>
              </a:extLst>
            </p:cNvPr>
            <p:cNvSpPr txBox="1"/>
            <p:nvPr/>
          </p:nvSpPr>
          <p:spPr>
            <a:xfrm>
              <a:off x="10839629" y="257932"/>
              <a:ext cx="12675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МИНИСТЕРСТВО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dirty="0">
                  <a:solidFill>
                    <a:srgbClr val="010101"/>
                  </a:solidFill>
                  <a:latin typeface="PT Sans Narrow" panose="020B0506020203020204" pitchFamily="34" charset="-52"/>
                </a:rPr>
                <a:t>КИР</a:t>
              </a: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ОВСКОЙ ОБЛАСТИ </a:t>
              </a:r>
              <a:endParaRPr lang="ru-RU" sz="900" dirty="0"/>
            </a:p>
          </p:txBody>
        </p:sp>
        <p:pic>
          <p:nvPicPr>
            <p:cNvPr id="34" name="Picture 6" descr="Picture background">
              <a:extLst>
                <a:ext uri="{FF2B5EF4-FFF2-40B4-BE49-F238E27FC236}">
                  <a16:creationId xmlns:a16="http://schemas.microsoft.com/office/drawing/2014/main" id="{BD1C24FB-CA22-D8C0-7F76-B09CDE6280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3242" y="109066"/>
              <a:ext cx="1188411" cy="891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220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7" grpId="0"/>
      <p:bldP spid="28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>
          <a:extLst>
            <a:ext uri="{FF2B5EF4-FFF2-40B4-BE49-F238E27FC236}">
              <a16:creationId xmlns:a16="http://schemas.microsoft.com/office/drawing/2014/main" id="{44104351-9598-11DD-5F7D-8767F49FE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;p21">
            <a:extLst>
              <a:ext uri="{FF2B5EF4-FFF2-40B4-BE49-F238E27FC236}">
                <a16:creationId xmlns:a16="http://schemas.microsoft.com/office/drawing/2014/main" id="{FE961918-29A4-BF2A-765A-8B387D95D1EE}"/>
              </a:ext>
            </a:extLst>
          </p:cNvPr>
          <p:cNvSpPr txBox="1">
            <a:spLocks/>
          </p:cNvSpPr>
          <p:nvPr/>
        </p:nvSpPr>
        <p:spPr>
          <a:xfrm>
            <a:off x="377687" y="970722"/>
            <a:ext cx="11032435" cy="8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ru-RU" sz="4800" dirty="0"/>
              <a:t>Новый фокус</a:t>
            </a:r>
            <a:endParaRPr lang="en-GB" sz="4800" dirty="0"/>
          </a:p>
        </p:txBody>
      </p:sp>
      <p:sp>
        <p:nvSpPr>
          <p:cNvPr id="12" name="Google Shape;170;p24">
            <a:extLst>
              <a:ext uri="{FF2B5EF4-FFF2-40B4-BE49-F238E27FC236}">
                <a16:creationId xmlns:a16="http://schemas.microsoft.com/office/drawing/2014/main" id="{1E8B29DD-7BBB-89A4-D871-DAA009ACF3E0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7BE23A-5F07-1E37-A660-F13E4F0C517E}"/>
              </a:ext>
            </a:extLst>
          </p:cNvPr>
          <p:cNvSpPr/>
          <p:nvPr/>
        </p:nvSpPr>
        <p:spPr>
          <a:xfrm>
            <a:off x="4923685" y="1576550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Р/У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C42256B6-11A0-C199-9772-6721EC7D34A5}"/>
              </a:ext>
            </a:extLst>
          </p:cNvPr>
          <p:cNvSpPr/>
          <p:nvPr/>
        </p:nvSpPr>
        <p:spPr>
          <a:xfrm>
            <a:off x="5007573" y="1475289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34467C-A448-00D0-FCEF-1B3978CBF3DA}"/>
              </a:ext>
            </a:extLst>
          </p:cNvPr>
          <p:cNvSpPr txBox="1"/>
          <p:nvPr/>
        </p:nvSpPr>
        <p:spPr>
          <a:xfrm>
            <a:off x="4257271" y="2710296"/>
            <a:ext cx="50632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000" dirty="0">
                <a:latin typeface="Arial" panose="020B0604020202020204" pitchFamily="34" charset="0"/>
              </a:rPr>
              <a:t>самоорганизация</a:t>
            </a:r>
          </a:p>
          <a:p>
            <a:pPr marL="342900" indent="-342900" algn="just">
              <a:buAutoNum type="arabicParenR"/>
            </a:pPr>
            <a:r>
              <a:rPr lang="ru-RU" sz="2000" dirty="0">
                <a:latin typeface="Arial" panose="020B0604020202020204" pitchFamily="34" charset="0"/>
              </a:rPr>
              <a:t>самоконтроль</a:t>
            </a:r>
          </a:p>
          <a:p>
            <a:pPr marL="342900" indent="-342900" algn="just">
              <a:buAutoNum type="arabicParenR"/>
            </a:pPr>
            <a:r>
              <a:rPr lang="ru-RU" sz="2000" u="sng" dirty="0">
                <a:latin typeface="Arial" panose="020B0604020202020204" pitchFamily="34" charset="0"/>
              </a:rPr>
              <a:t>эмоциональный интеллект</a:t>
            </a:r>
          </a:p>
          <a:p>
            <a:pPr marL="342900" indent="-342900" algn="just">
              <a:buAutoNum type="arabicParenR"/>
            </a:pPr>
            <a:r>
              <a:rPr lang="ru-RU" sz="2000" dirty="0">
                <a:latin typeface="Arial" panose="020B0604020202020204" pitchFamily="34" charset="0"/>
              </a:rPr>
              <a:t>принятие себя и других</a:t>
            </a:r>
          </a:p>
        </p:txBody>
      </p:sp>
      <p:sp>
        <p:nvSpPr>
          <p:cNvPr id="15" name="Облачко с текстом: прямоугольное 14">
            <a:extLst>
              <a:ext uri="{FF2B5EF4-FFF2-40B4-BE49-F238E27FC236}">
                <a16:creationId xmlns:a16="http://schemas.microsoft.com/office/drawing/2014/main" id="{2CE2C7E0-BBFA-BFD7-8192-52531263B1DE}"/>
              </a:ext>
            </a:extLst>
          </p:cNvPr>
          <p:cNvSpPr/>
          <p:nvPr/>
        </p:nvSpPr>
        <p:spPr>
          <a:xfrm>
            <a:off x="4257271" y="2628687"/>
            <a:ext cx="5063297" cy="1405039"/>
          </a:xfrm>
          <a:prstGeom prst="wedgeRectCallout">
            <a:avLst>
              <a:gd name="adj1" fmla="val -22563"/>
              <a:gd name="adj2" fmla="val -78264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3BB26EB-8387-D000-611B-AC04C616995B}"/>
              </a:ext>
            </a:extLst>
          </p:cNvPr>
          <p:cNvCxnSpPr>
            <a:cxnSpLocks/>
          </p:cNvCxnSpPr>
          <p:nvPr/>
        </p:nvCxnSpPr>
        <p:spPr>
          <a:xfrm rot="5400000">
            <a:off x="410282" y="3750165"/>
            <a:ext cx="4274227" cy="0"/>
          </a:xfrm>
          <a:prstGeom prst="line">
            <a:avLst/>
          </a:prstGeom>
          <a:ln w="25400">
            <a:solidFill>
              <a:srgbClr val="865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00AFF0F9-5FCB-5D92-CAD2-67EDF9D966DA}"/>
              </a:ext>
            </a:extLst>
          </p:cNvPr>
          <p:cNvSpPr/>
          <p:nvPr/>
        </p:nvSpPr>
        <p:spPr>
          <a:xfrm rot="5400000">
            <a:off x="2331372" y="4663143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6F67A828-D953-88DB-8421-0DA8E16B29A0}"/>
              </a:ext>
            </a:extLst>
          </p:cNvPr>
          <p:cNvSpPr/>
          <p:nvPr/>
        </p:nvSpPr>
        <p:spPr>
          <a:xfrm>
            <a:off x="2331372" y="1789099"/>
            <a:ext cx="432048" cy="432048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345FBE74-B8B5-2E90-5652-02F678251603}"/>
              </a:ext>
            </a:extLst>
          </p:cNvPr>
          <p:cNvSpPr/>
          <p:nvPr/>
        </p:nvSpPr>
        <p:spPr>
          <a:xfrm rot="5400000">
            <a:off x="2331372" y="2981521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14FF0FF6-D7F8-5F36-3491-4108DBE180D0}"/>
              </a:ext>
            </a:extLst>
          </p:cNvPr>
          <p:cNvCxnSpPr/>
          <p:nvPr/>
        </p:nvCxnSpPr>
        <p:spPr>
          <a:xfrm rot="5400000" flipV="1">
            <a:off x="3087456" y="4555131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21341F9E-5EC7-6CE8-7736-E8558AB8D24B}"/>
              </a:ext>
            </a:extLst>
          </p:cNvPr>
          <p:cNvSpPr txBox="1">
            <a:spLocks/>
          </p:cNvSpPr>
          <p:nvPr/>
        </p:nvSpPr>
        <p:spPr>
          <a:xfrm>
            <a:off x="2399465" y="3037684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2021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B083BA19-3B7E-263B-FCA7-E023C8A0E46B}"/>
              </a:ext>
            </a:extLst>
          </p:cNvPr>
          <p:cNvSpPr txBox="1">
            <a:spLocks/>
          </p:cNvSpPr>
          <p:nvPr/>
        </p:nvSpPr>
        <p:spPr>
          <a:xfrm>
            <a:off x="2399467" y="1845563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2009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182BC4CE-0C1F-4326-8827-895BD34BE4AC}"/>
              </a:ext>
            </a:extLst>
          </p:cNvPr>
          <p:cNvSpPr txBox="1">
            <a:spLocks/>
          </p:cNvSpPr>
          <p:nvPr/>
        </p:nvSpPr>
        <p:spPr>
          <a:xfrm>
            <a:off x="2399463" y="4719607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2024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20914D59-57E4-0F67-6C8F-35D333E3F585}"/>
              </a:ext>
            </a:extLst>
          </p:cNvPr>
          <p:cNvCxnSpPr/>
          <p:nvPr/>
        </p:nvCxnSpPr>
        <p:spPr>
          <a:xfrm rot="5400000" flipV="1">
            <a:off x="3097181" y="2875876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5F67C73A-0E53-12C5-847C-3D4451D6D440}"/>
              </a:ext>
            </a:extLst>
          </p:cNvPr>
          <p:cNvCxnSpPr/>
          <p:nvPr/>
        </p:nvCxnSpPr>
        <p:spPr>
          <a:xfrm rot="5400000" flipV="1">
            <a:off x="3100970" y="1674395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D8CE155-E7E7-9610-EFD8-F85B03B732E9}"/>
              </a:ext>
            </a:extLst>
          </p:cNvPr>
          <p:cNvSpPr txBox="1"/>
          <p:nvPr/>
        </p:nvSpPr>
        <p:spPr>
          <a:xfrm>
            <a:off x="3401403" y="4458140"/>
            <a:ext cx="86181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1600" dirty="0">
                <a:latin typeface="Arial" panose="020B0604020202020204" pitchFamily="34" charset="0"/>
              </a:rPr>
              <a:t>Различать, называть и управлять собственными эмоциями и эмоциями других; выявлять и анализировать причины эмоций; ставить себя на место другого человека, понимать мотивы и намерения другого; регулировать способ выражения эмоций</a:t>
            </a:r>
          </a:p>
        </p:txBody>
      </p:sp>
      <p:sp>
        <p:nvSpPr>
          <p:cNvPr id="28" name="Облачко с текстом: прямоугольное 27">
            <a:extLst>
              <a:ext uri="{FF2B5EF4-FFF2-40B4-BE49-F238E27FC236}">
                <a16:creationId xmlns:a16="http://schemas.microsoft.com/office/drawing/2014/main" id="{A47E4654-2350-820C-EE24-B0F3BE89EA5B}"/>
              </a:ext>
            </a:extLst>
          </p:cNvPr>
          <p:cNvSpPr/>
          <p:nvPr/>
        </p:nvSpPr>
        <p:spPr>
          <a:xfrm>
            <a:off x="3450039" y="4367835"/>
            <a:ext cx="8621985" cy="1167524"/>
          </a:xfrm>
          <a:prstGeom prst="wedgeRectCallout">
            <a:avLst>
              <a:gd name="adj1" fmla="val -19639"/>
              <a:gd name="adj2" fmla="val -109851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C0F548-6753-120E-DF13-F91817DA2B02}"/>
              </a:ext>
            </a:extLst>
          </p:cNvPr>
          <p:cNvSpPr txBox="1"/>
          <p:nvPr/>
        </p:nvSpPr>
        <p:spPr>
          <a:xfrm>
            <a:off x="6891982" y="1282760"/>
            <a:ext cx="4864090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</a:rPr>
              <a:t>(Приказ </a:t>
            </a:r>
            <a:r>
              <a:rPr lang="ru-RU" sz="1200" dirty="0" err="1">
                <a:latin typeface="Arial" panose="020B0604020202020204" pitchFamily="34" charset="0"/>
              </a:rPr>
              <a:t>Минпросвещения</a:t>
            </a:r>
            <a:r>
              <a:rPr lang="ru-RU" sz="1200" dirty="0">
                <a:latin typeface="Arial" panose="020B0604020202020204" pitchFamily="34" charset="0"/>
              </a:rPr>
              <a:t> России от 09.10.2024 N 704 "О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образования"</a:t>
            </a:r>
          </a:p>
          <a:p>
            <a:pPr algn="just"/>
            <a:r>
              <a:rPr lang="ru-RU" sz="1200" dirty="0">
                <a:latin typeface="Arial" panose="020B0604020202020204" pitchFamily="34" charset="0"/>
              </a:rPr>
              <a:t>(Зарегистрировано в Минюсте России 11.02.2025 N 81220))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590932F-A16E-0B5D-6B76-24E053A4712F}"/>
              </a:ext>
            </a:extLst>
          </p:cNvPr>
          <p:cNvGrpSpPr/>
          <p:nvPr/>
        </p:nvGrpSpPr>
        <p:grpSpPr>
          <a:xfrm>
            <a:off x="7018070" y="109066"/>
            <a:ext cx="5089090" cy="891308"/>
            <a:chOff x="7018070" y="109066"/>
            <a:chExt cx="5089090" cy="891308"/>
          </a:xfrm>
        </p:grpSpPr>
        <p:pic>
          <p:nvPicPr>
            <p:cNvPr id="24" name="Picture 2" descr="РАО">
              <a:extLst>
                <a:ext uri="{FF2B5EF4-FFF2-40B4-BE49-F238E27FC236}">
                  <a16:creationId xmlns:a16="http://schemas.microsoft.com/office/drawing/2014/main" id="{2C364BAA-AE2E-73A7-95BA-8CFEAD6C3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070" y="172172"/>
              <a:ext cx="634657" cy="67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BA05DE3-CC1F-D84A-0E2C-88EBD6226236}"/>
                </a:ext>
              </a:extLst>
            </p:cNvPr>
            <p:cNvSpPr txBox="1"/>
            <p:nvPr/>
          </p:nvSpPr>
          <p:spPr>
            <a:xfrm>
              <a:off x="7666204" y="256365"/>
              <a:ext cx="1152706" cy="471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РОССИЙСКАЯ АКАДЕМИЯ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endParaRPr lang="ru-RU" sz="9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279F35E-CEA1-D9C5-38AA-2B095B97064F}"/>
                </a:ext>
              </a:extLst>
            </p:cNvPr>
            <p:cNvSpPr txBox="1"/>
            <p:nvPr/>
          </p:nvSpPr>
          <p:spPr>
            <a:xfrm>
              <a:off x="9244929" y="256364"/>
              <a:ext cx="109941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ОБЩЕРОССИЙСКИЙ ПРОФСОЮЗ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 </a:t>
              </a:r>
              <a:endParaRPr lang="ru-RU" sz="900" dirty="0"/>
            </a:p>
          </p:txBody>
        </p:sp>
        <p:pic>
          <p:nvPicPr>
            <p:cNvPr id="32" name="Picture 2" descr="История Профсоюза">
              <a:extLst>
                <a:ext uri="{FF2B5EF4-FFF2-40B4-BE49-F238E27FC236}">
                  <a16:creationId xmlns:a16="http://schemas.microsoft.com/office/drawing/2014/main" id="{6FE56E98-D351-92BD-37E8-B3A867F22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344" y="172171"/>
              <a:ext cx="640072" cy="67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314395E-B98E-4639-C870-20F6CE66B309}"/>
                </a:ext>
              </a:extLst>
            </p:cNvPr>
            <p:cNvSpPr txBox="1"/>
            <p:nvPr/>
          </p:nvSpPr>
          <p:spPr>
            <a:xfrm>
              <a:off x="10839629" y="257932"/>
              <a:ext cx="12675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МИНИСТЕРСТВО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dirty="0">
                  <a:solidFill>
                    <a:srgbClr val="010101"/>
                  </a:solidFill>
                  <a:latin typeface="PT Sans Narrow" panose="020B0506020203020204" pitchFamily="34" charset="-52"/>
                </a:rPr>
                <a:t>КИР</a:t>
              </a: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ОВСКОЙ ОБЛАСТИ </a:t>
              </a:r>
              <a:endParaRPr lang="ru-RU" sz="900" dirty="0"/>
            </a:p>
          </p:txBody>
        </p:sp>
        <p:pic>
          <p:nvPicPr>
            <p:cNvPr id="34" name="Picture 6" descr="Picture background">
              <a:extLst>
                <a:ext uri="{FF2B5EF4-FFF2-40B4-BE49-F238E27FC236}">
                  <a16:creationId xmlns:a16="http://schemas.microsoft.com/office/drawing/2014/main" id="{6730EBA2-3D43-AF0A-81CC-D81806C79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3242" y="109066"/>
              <a:ext cx="1188411" cy="891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734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7" grpId="0"/>
      <p:bldP spid="28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>
            <a:spLocks noGrp="1"/>
          </p:cNvSpPr>
          <p:nvPr>
            <p:ph type="title"/>
          </p:nvPr>
        </p:nvSpPr>
        <p:spPr>
          <a:xfrm>
            <a:off x="523188" y="986241"/>
            <a:ext cx="6790297" cy="160180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dirty="0">
                <a:solidFill>
                  <a:schemeClr val="accent1"/>
                </a:solidFill>
              </a:rPr>
              <a:t>Преамбула</a:t>
            </a:r>
            <a:endParaRPr sz="8000" dirty="0">
              <a:solidFill>
                <a:schemeClr val="accent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A772C32-2B11-5686-C0C1-0491B155C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547" y="1084816"/>
            <a:ext cx="5375530" cy="339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3C595DC-3A96-AEF5-4956-FF0AA3A1CDDC}"/>
              </a:ext>
            </a:extLst>
          </p:cNvPr>
          <p:cNvCxnSpPr>
            <a:cxnSpLocks/>
          </p:cNvCxnSpPr>
          <p:nvPr/>
        </p:nvCxnSpPr>
        <p:spPr>
          <a:xfrm>
            <a:off x="628716" y="5738017"/>
            <a:ext cx="4274227" cy="0"/>
          </a:xfrm>
          <a:prstGeom prst="line">
            <a:avLst/>
          </a:prstGeom>
          <a:ln w="25400">
            <a:solidFill>
              <a:srgbClr val="865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FBAC7E37-2DB7-4196-11F3-82ED25F47663}"/>
              </a:ext>
            </a:extLst>
          </p:cNvPr>
          <p:cNvSpPr/>
          <p:nvPr/>
        </p:nvSpPr>
        <p:spPr>
          <a:xfrm>
            <a:off x="3338336" y="5521993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58C53CFD-3843-95A4-F488-C72AB5FF538F}"/>
              </a:ext>
            </a:extLst>
          </p:cNvPr>
          <p:cNvSpPr/>
          <p:nvPr/>
        </p:nvSpPr>
        <p:spPr>
          <a:xfrm>
            <a:off x="1826168" y="5521993"/>
            <a:ext cx="432048" cy="432048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528A50C-6CD7-D714-8506-3B7A3FF94502}"/>
              </a:ext>
            </a:extLst>
          </p:cNvPr>
          <p:cNvSpPr/>
          <p:nvPr/>
        </p:nvSpPr>
        <p:spPr>
          <a:xfrm>
            <a:off x="962072" y="5521993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b="1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93A92C2-B75E-3AA6-2C0B-BD7936F34D4E}"/>
              </a:ext>
            </a:extLst>
          </p:cNvPr>
          <p:cNvSpPr/>
          <p:nvPr/>
        </p:nvSpPr>
        <p:spPr>
          <a:xfrm>
            <a:off x="2571121" y="5521993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34DE097-DF72-9B92-EFF4-B8EFB3AD9B6D}"/>
              </a:ext>
            </a:extLst>
          </p:cNvPr>
          <p:cNvCxnSpPr/>
          <p:nvPr/>
        </p:nvCxnSpPr>
        <p:spPr>
          <a:xfrm flipV="1">
            <a:off x="1178096" y="5954041"/>
            <a:ext cx="0" cy="648072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72A5CF1-AA02-4AA9-8B78-6EA177DB8499}"/>
              </a:ext>
            </a:extLst>
          </p:cNvPr>
          <p:cNvCxnSpPr/>
          <p:nvPr/>
        </p:nvCxnSpPr>
        <p:spPr>
          <a:xfrm flipV="1">
            <a:off x="2042192" y="4873921"/>
            <a:ext cx="0" cy="648072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3DE1611-91E8-339D-E9CC-1A936A08AD3C}"/>
              </a:ext>
            </a:extLst>
          </p:cNvPr>
          <p:cNvCxnSpPr/>
          <p:nvPr/>
        </p:nvCxnSpPr>
        <p:spPr>
          <a:xfrm flipV="1">
            <a:off x="3554360" y="4873921"/>
            <a:ext cx="0" cy="648072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2CD6CF6-2D9C-1704-BC5A-B0C4EA4CABBE}"/>
              </a:ext>
            </a:extLst>
          </p:cNvPr>
          <p:cNvCxnSpPr/>
          <p:nvPr/>
        </p:nvCxnSpPr>
        <p:spPr>
          <a:xfrm flipV="1">
            <a:off x="2787145" y="5954041"/>
            <a:ext cx="0" cy="648072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7374D630-B934-DCEB-3B00-921C61EFC507}"/>
              </a:ext>
            </a:extLst>
          </p:cNvPr>
          <p:cNvSpPr txBox="1">
            <a:spLocks/>
          </p:cNvSpPr>
          <p:nvPr/>
        </p:nvSpPr>
        <p:spPr>
          <a:xfrm>
            <a:off x="1250104" y="6242073"/>
            <a:ext cx="1224136" cy="432048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sz="1200" b="1" dirty="0">
                <a:latin typeface="Arial Narrow" pitchFamily="34" charset="0"/>
              </a:rPr>
              <a:t>Общеучебные умения и навыки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35004093-D5D0-2D70-F183-52099E6211E6}"/>
              </a:ext>
            </a:extLst>
          </p:cNvPr>
          <p:cNvSpPr txBox="1">
            <a:spLocks/>
          </p:cNvSpPr>
          <p:nvPr/>
        </p:nvSpPr>
        <p:spPr>
          <a:xfrm>
            <a:off x="2114200" y="4801913"/>
            <a:ext cx="1296144" cy="432048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sz="1200" b="1" dirty="0">
                <a:latin typeface="Arial Narrow" pitchFamily="34" charset="0"/>
              </a:rPr>
              <a:t>Метапредметные </a:t>
            </a:r>
            <a:br>
              <a:rPr lang="ru-RU" sz="1200" b="1" dirty="0">
                <a:latin typeface="Arial Narrow" pitchFamily="34" charset="0"/>
              </a:rPr>
            </a:br>
            <a:r>
              <a:rPr lang="ru-RU" sz="1200" b="1" dirty="0">
                <a:latin typeface="Arial Narrow" pitchFamily="34" charset="0"/>
              </a:rPr>
              <a:t>и личностные результаты</a:t>
            </a:r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DAFB5F3A-333C-AFE3-D2CD-AD88B0C57A21}"/>
              </a:ext>
            </a:extLst>
          </p:cNvPr>
          <p:cNvSpPr txBox="1">
            <a:spLocks/>
          </p:cNvSpPr>
          <p:nvPr/>
        </p:nvSpPr>
        <p:spPr>
          <a:xfrm>
            <a:off x="2859153" y="6386089"/>
            <a:ext cx="1152128" cy="432048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sz="1200" b="1" dirty="0">
                <a:latin typeface="Arial Narrow" pitchFamily="34" charset="0"/>
              </a:rPr>
              <a:t>Навыки </a:t>
            </a:r>
            <a:r>
              <a:rPr lang="en-US" sz="1200" b="1" dirty="0">
                <a:latin typeface="Arial Narrow" pitchFamily="34" charset="0"/>
              </a:rPr>
              <a:t>XXI</a:t>
            </a:r>
            <a:r>
              <a:rPr lang="ru-RU" sz="1200" b="1" dirty="0">
                <a:latin typeface="Arial Narrow" pitchFamily="34" charset="0"/>
              </a:rPr>
              <a:t> века</a:t>
            </a:r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905EAC59-BACF-208A-1395-24ADCB5D6E73}"/>
              </a:ext>
            </a:extLst>
          </p:cNvPr>
          <p:cNvSpPr txBox="1">
            <a:spLocks/>
          </p:cNvSpPr>
          <p:nvPr/>
        </p:nvSpPr>
        <p:spPr>
          <a:xfrm>
            <a:off x="3626367" y="4801913"/>
            <a:ext cx="2469633" cy="936104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sz="1200" b="1" dirty="0">
                <a:latin typeface="Arial Narrow" pitchFamily="34" charset="0"/>
              </a:rPr>
              <a:t>4К- компетенции</a:t>
            </a:r>
            <a:r>
              <a:rPr lang="ru-RU" sz="1200" dirty="0">
                <a:latin typeface="Arial Narrow" pitchFamily="34" charset="0"/>
              </a:rPr>
              <a:t>:</a:t>
            </a:r>
          </a:p>
          <a:p>
            <a:pPr marL="182563">
              <a:buFontTx/>
              <a:buChar char="-"/>
            </a:pPr>
            <a:r>
              <a:rPr lang="ru-RU" sz="1050" dirty="0">
                <a:latin typeface="Arial Narrow" pitchFamily="34" charset="0"/>
              </a:rPr>
              <a:t> коммуникация /- коллаборация</a:t>
            </a:r>
          </a:p>
          <a:p>
            <a:pPr marL="182563">
              <a:buFontTx/>
              <a:buChar char="-"/>
            </a:pPr>
            <a:r>
              <a:rPr lang="ru-RU" sz="1050" dirty="0">
                <a:latin typeface="Arial Narrow" pitchFamily="34" charset="0"/>
              </a:rPr>
              <a:t> креативность / - критическое мышление</a:t>
            </a:r>
            <a:br>
              <a:rPr lang="ru-RU" sz="1050" dirty="0">
                <a:latin typeface="Arial Narrow" pitchFamily="34" charset="0"/>
              </a:rPr>
            </a:br>
            <a:br>
              <a:rPr lang="ru-RU" sz="1200" dirty="0">
                <a:latin typeface="Arial Narrow" pitchFamily="34" charset="0"/>
              </a:rPr>
            </a:br>
            <a:endParaRPr lang="ru-RU" sz="1200" dirty="0">
              <a:latin typeface="Arial Narrow" pitchFamily="34" charset="0"/>
            </a:endParaRP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639905F7-D3E6-67EA-8888-E1062408D30B}"/>
              </a:ext>
            </a:extLst>
          </p:cNvPr>
          <p:cNvSpPr txBox="1">
            <a:spLocks/>
          </p:cNvSpPr>
          <p:nvPr/>
        </p:nvSpPr>
        <p:spPr>
          <a:xfrm>
            <a:off x="1034080" y="5594001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sz="1200" b="1" dirty="0">
                <a:latin typeface="Arial Narrow" pitchFamily="34" charset="0"/>
              </a:rPr>
              <a:t>2004</a:t>
            </a: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E000C340-7DF9-260C-6508-BD563AD34EA7}"/>
              </a:ext>
            </a:extLst>
          </p:cNvPr>
          <p:cNvSpPr txBox="1">
            <a:spLocks/>
          </p:cNvSpPr>
          <p:nvPr/>
        </p:nvSpPr>
        <p:spPr>
          <a:xfrm>
            <a:off x="2652556" y="5594001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sz="1200" b="1" dirty="0">
                <a:latin typeface="Arial Narrow" pitchFamily="34" charset="0"/>
              </a:rPr>
              <a:t>2012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CBAA59CD-0966-32CC-D4C4-4B2E9409A8E6}"/>
              </a:ext>
            </a:extLst>
          </p:cNvPr>
          <p:cNvSpPr txBox="1">
            <a:spLocks/>
          </p:cNvSpPr>
          <p:nvPr/>
        </p:nvSpPr>
        <p:spPr>
          <a:xfrm>
            <a:off x="1898176" y="5594001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sz="1200" b="1" dirty="0">
                <a:latin typeface="Arial Narrow" pitchFamily="34" charset="0"/>
              </a:rPr>
              <a:t>2009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92A77E61-EEDA-D75F-4945-4BA8D0E93562}"/>
              </a:ext>
            </a:extLst>
          </p:cNvPr>
          <p:cNvSpPr txBox="1">
            <a:spLocks/>
          </p:cNvSpPr>
          <p:nvPr/>
        </p:nvSpPr>
        <p:spPr>
          <a:xfrm>
            <a:off x="3410344" y="5594001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sz="1200" b="1" dirty="0">
                <a:latin typeface="Arial Narrow" pitchFamily="34" charset="0"/>
              </a:rPr>
              <a:t>2017</a:t>
            </a:r>
          </a:p>
        </p:txBody>
      </p:sp>
      <p:sp>
        <p:nvSpPr>
          <p:cNvPr id="2" name="Google Shape;164;p23"/>
          <p:cNvSpPr txBox="1">
            <a:spLocks/>
          </p:cNvSpPr>
          <p:nvPr/>
        </p:nvSpPr>
        <p:spPr>
          <a:xfrm>
            <a:off x="288245" y="135949"/>
            <a:ext cx="5678921" cy="804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50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pPr algn="ctr"/>
            <a:r>
              <a:rPr lang="ru-RU" sz="4800" dirty="0">
                <a:solidFill>
                  <a:schemeClr val="accent1"/>
                </a:solidFill>
              </a:rPr>
              <a:t>Преамбула</a:t>
            </a:r>
          </a:p>
        </p:txBody>
      </p:sp>
      <p:sp>
        <p:nvSpPr>
          <p:cNvPr id="24" name="Google Shape;112;p13">
            <a:extLst>
              <a:ext uri="{FF2B5EF4-FFF2-40B4-BE49-F238E27FC236}">
                <a16:creationId xmlns:a16="http://schemas.microsoft.com/office/drawing/2014/main" id="{6279A37D-93B9-A737-B365-5912E291D634}"/>
              </a:ext>
            </a:extLst>
          </p:cNvPr>
          <p:cNvSpPr txBox="1">
            <a:spLocks/>
          </p:cNvSpPr>
          <p:nvPr/>
        </p:nvSpPr>
        <p:spPr>
          <a:xfrm>
            <a:off x="3913641" y="710796"/>
            <a:ext cx="2124774" cy="64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sz="4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ru-RU" sz="2400" dirty="0">
                <a:solidFill>
                  <a:schemeClr val="dk2"/>
                </a:solidFill>
                <a:latin typeface="PT Sans Narrow"/>
              </a:rPr>
              <a:t>Сфера труда</a:t>
            </a:r>
            <a:endParaRPr lang="en-US" sz="2400" dirty="0">
              <a:solidFill>
                <a:schemeClr val="dk2"/>
              </a:solidFill>
              <a:latin typeface="PT Sans Narrow"/>
            </a:endParaRPr>
          </a:p>
        </p:txBody>
      </p:sp>
      <p:sp>
        <p:nvSpPr>
          <p:cNvPr id="25" name="Google Shape;112;p13">
            <a:extLst>
              <a:ext uri="{FF2B5EF4-FFF2-40B4-BE49-F238E27FC236}">
                <a16:creationId xmlns:a16="http://schemas.microsoft.com/office/drawing/2014/main" id="{FC27542A-0EC8-8B03-532E-9793A65EA158}"/>
              </a:ext>
            </a:extLst>
          </p:cNvPr>
          <p:cNvSpPr txBox="1">
            <a:spLocks/>
          </p:cNvSpPr>
          <p:nvPr/>
        </p:nvSpPr>
        <p:spPr>
          <a:xfrm>
            <a:off x="10994" y="4552597"/>
            <a:ext cx="4400749" cy="64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sz="4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ru-RU" sz="2400" dirty="0">
                <a:solidFill>
                  <a:schemeClr val="dk2"/>
                </a:solidFill>
                <a:latin typeface="PT Sans Narrow"/>
              </a:rPr>
              <a:t>Сфера </a:t>
            </a:r>
            <a:br>
              <a:rPr lang="ru-RU" sz="2400" dirty="0">
                <a:solidFill>
                  <a:schemeClr val="dk2"/>
                </a:solidFill>
                <a:latin typeface="PT Sans Narrow"/>
              </a:rPr>
            </a:br>
            <a:r>
              <a:rPr lang="ru-RU" sz="2400" dirty="0">
                <a:solidFill>
                  <a:schemeClr val="dk2"/>
                </a:solidFill>
                <a:latin typeface="PT Sans Narrow"/>
              </a:rPr>
              <a:t>образования</a:t>
            </a:r>
            <a:endParaRPr lang="en-US" sz="2400" dirty="0">
              <a:solidFill>
                <a:schemeClr val="dk2"/>
              </a:solidFill>
              <a:latin typeface="PT Sans Narrow"/>
            </a:endParaRP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8AFAC769-6DFA-65E5-90B7-0AD89F1963A1}"/>
              </a:ext>
            </a:extLst>
          </p:cNvPr>
          <p:cNvSpPr/>
          <p:nvPr/>
        </p:nvSpPr>
        <p:spPr>
          <a:xfrm>
            <a:off x="970961" y="1027522"/>
            <a:ext cx="5825765" cy="3731767"/>
          </a:xfrm>
          <a:custGeom>
            <a:avLst/>
            <a:gdLst>
              <a:gd name="connsiteX0" fmla="*/ 4845377 w 5825765"/>
              <a:gd name="connsiteY0" fmla="*/ 0 h 3731767"/>
              <a:gd name="connsiteX1" fmla="*/ 5165888 w 5825765"/>
              <a:gd name="connsiteY1" fmla="*/ 28280 h 3731767"/>
              <a:gd name="connsiteX2" fmla="*/ 5222449 w 5825765"/>
              <a:gd name="connsiteY2" fmla="*/ 56560 h 3731767"/>
              <a:gd name="connsiteX3" fmla="*/ 5316717 w 5825765"/>
              <a:gd name="connsiteY3" fmla="*/ 150829 h 3731767"/>
              <a:gd name="connsiteX4" fmla="*/ 5448693 w 5825765"/>
              <a:gd name="connsiteY4" fmla="*/ 263950 h 3731767"/>
              <a:gd name="connsiteX5" fmla="*/ 5514680 w 5825765"/>
              <a:gd name="connsiteY5" fmla="*/ 377072 h 3731767"/>
              <a:gd name="connsiteX6" fmla="*/ 5552387 w 5825765"/>
              <a:gd name="connsiteY6" fmla="*/ 443059 h 3731767"/>
              <a:gd name="connsiteX7" fmla="*/ 5608948 w 5825765"/>
              <a:gd name="connsiteY7" fmla="*/ 518474 h 3731767"/>
              <a:gd name="connsiteX8" fmla="*/ 5656082 w 5825765"/>
              <a:gd name="connsiteY8" fmla="*/ 641022 h 3731767"/>
              <a:gd name="connsiteX9" fmla="*/ 5703216 w 5825765"/>
              <a:gd name="connsiteY9" fmla="*/ 763571 h 3731767"/>
              <a:gd name="connsiteX10" fmla="*/ 5769204 w 5825765"/>
              <a:gd name="connsiteY10" fmla="*/ 876692 h 3731767"/>
              <a:gd name="connsiteX11" fmla="*/ 5788058 w 5825765"/>
              <a:gd name="connsiteY11" fmla="*/ 952107 h 3731767"/>
              <a:gd name="connsiteX12" fmla="*/ 5806911 w 5825765"/>
              <a:gd name="connsiteY12" fmla="*/ 1018094 h 3731767"/>
              <a:gd name="connsiteX13" fmla="*/ 5825765 w 5825765"/>
              <a:gd name="connsiteY13" fmla="*/ 1150070 h 3731767"/>
              <a:gd name="connsiteX14" fmla="*/ 5816338 w 5825765"/>
              <a:gd name="connsiteY14" fmla="*/ 1291472 h 3731767"/>
              <a:gd name="connsiteX15" fmla="*/ 5797484 w 5825765"/>
              <a:gd name="connsiteY15" fmla="*/ 1366886 h 3731767"/>
              <a:gd name="connsiteX16" fmla="*/ 5778631 w 5825765"/>
              <a:gd name="connsiteY16" fmla="*/ 1451727 h 3731767"/>
              <a:gd name="connsiteX17" fmla="*/ 5759777 w 5825765"/>
              <a:gd name="connsiteY17" fmla="*/ 1593130 h 3731767"/>
              <a:gd name="connsiteX18" fmla="*/ 5769204 w 5825765"/>
              <a:gd name="connsiteY18" fmla="*/ 1762812 h 3731767"/>
              <a:gd name="connsiteX19" fmla="*/ 5778631 w 5825765"/>
              <a:gd name="connsiteY19" fmla="*/ 1828800 h 3731767"/>
              <a:gd name="connsiteX20" fmla="*/ 5788058 w 5825765"/>
              <a:gd name="connsiteY20" fmla="*/ 1904214 h 3731767"/>
              <a:gd name="connsiteX21" fmla="*/ 5797484 w 5825765"/>
              <a:gd name="connsiteY21" fmla="*/ 2432115 h 3731767"/>
              <a:gd name="connsiteX22" fmla="*/ 5722070 w 5825765"/>
              <a:gd name="connsiteY22" fmla="*/ 2686639 h 3731767"/>
              <a:gd name="connsiteX23" fmla="*/ 5684363 w 5825765"/>
              <a:gd name="connsiteY23" fmla="*/ 2790334 h 3731767"/>
              <a:gd name="connsiteX24" fmla="*/ 5646655 w 5825765"/>
              <a:gd name="connsiteY24" fmla="*/ 2988297 h 3731767"/>
              <a:gd name="connsiteX25" fmla="*/ 5599521 w 5825765"/>
              <a:gd name="connsiteY25" fmla="*/ 3195686 h 3731767"/>
              <a:gd name="connsiteX26" fmla="*/ 5552387 w 5825765"/>
              <a:gd name="connsiteY26" fmla="*/ 3337088 h 3731767"/>
              <a:gd name="connsiteX27" fmla="*/ 5524107 w 5825765"/>
              <a:gd name="connsiteY27" fmla="*/ 3403076 h 3731767"/>
              <a:gd name="connsiteX28" fmla="*/ 5486400 w 5825765"/>
              <a:gd name="connsiteY28" fmla="*/ 3450210 h 3731767"/>
              <a:gd name="connsiteX29" fmla="*/ 5288437 w 5825765"/>
              <a:gd name="connsiteY29" fmla="*/ 3629319 h 3731767"/>
              <a:gd name="connsiteX30" fmla="*/ 5175315 w 5825765"/>
              <a:gd name="connsiteY30" fmla="*/ 3704734 h 3731767"/>
              <a:gd name="connsiteX31" fmla="*/ 5118754 w 5825765"/>
              <a:gd name="connsiteY31" fmla="*/ 3714160 h 3731767"/>
              <a:gd name="connsiteX32" fmla="*/ 4722829 w 5825765"/>
              <a:gd name="connsiteY32" fmla="*/ 3723587 h 3731767"/>
              <a:gd name="connsiteX33" fmla="*/ 4392891 w 5825765"/>
              <a:gd name="connsiteY33" fmla="*/ 3714160 h 3731767"/>
              <a:gd name="connsiteX34" fmla="*/ 4176074 w 5825765"/>
              <a:gd name="connsiteY34" fmla="*/ 3714160 h 3731767"/>
              <a:gd name="connsiteX35" fmla="*/ 4053526 w 5825765"/>
              <a:gd name="connsiteY35" fmla="*/ 3695307 h 3731767"/>
              <a:gd name="connsiteX36" fmla="*/ 3987538 w 5825765"/>
              <a:gd name="connsiteY36" fmla="*/ 3676453 h 3731767"/>
              <a:gd name="connsiteX37" fmla="*/ 3855563 w 5825765"/>
              <a:gd name="connsiteY37" fmla="*/ 3667026 h 3731767"/>
              <a:gd name="connsiteX38" fmla="*/ 3704734 w 5825765"/>
              <a:gd name="connsiteY38" fmla="*/ 3648173 h 3731767"/>
              <a:gd name="connsiteX39" fmla="*/ 3582185 w 5825765"/>
              <a:gd name="connsiteY39" fmla="*/ 3619892 h 3731767"/>
              <a:gd name="connsiteX40" fmla="*/ 3365369 w 5825765"/>
              <a:gd name="connsiteY40" fmla="*/ 3591612 h 3731767"/>
              <a:gd name="connsiteX41" fmla="*/ 3157979 w 5825765"/>
              <a:gd name="connsiteY41" fmla="*/ 3582185 h 3731767"/>
              <a:gd name="connsiteX42" fmla="*/ 3026004 w 5825765"/>
              <a:gd name="connsiteY42" fmla="*/ 3572758 h 3731767"/>
              <a:gd name="connsiteX43" fmla="*/ 2422688 w 5825765"/>
              <a:gd name="connsiteY43" fmla="*/ 3563332 h 3731767"/>
              <a:gd name="connsiteX44" fmla="*/ 1970202 w 5825765"/>
              <a:gd name="connsiteY44" fmla="*/ 3563332 h 3731767"/>
              <a:gd name="connsiteX45" fmla="*/ 1923068 w 5825765"/>
              <a:gd name="connsiteY45" fmla="*/ 3544478 h 3731767"/>
              <a:gd name="connsiteX46" fmla="*/ 1866507 w 5825765"/>
              <a:gd name="connsiteY46" fmla="*/ 3535051 h 3731767"/>
              <a:gd name="connsiteX47" fmla="*/ 1828800 w 5825765"/>
              <a:gd name="connsiteY47" fmla="*/ 3525624 h 3731767"/>
              <a:gd name="connsiteX48" fmla="*/ 1715678 w 5825765"/>
              <a:gd name="connsiteY48" fmla="*/ 3506771 h 3731767"/>
              <a:gd name="connsiteX49" fmla="*/ 1640264 w 5825765"/>
              <a:gd name="connsiteY49" fmla="*/ 3487917 h 3731767"/>
              <a:gd name="connsiteX50" fmla="*/ 1583703 w 5825765"/>
              <a:gd name="connsiteY50" fmla="*/ 3469064 h 3731767"/>
              <a:gd name="connsiteX51" fmla="*/ 1461154 w 5825765"/>
              <a:gd name="connsiteY51" fmla="*/ 3459637 h 3731767"/>
              <a:gd name="connsiteX52" fmla="*/ 1234911 w 5825765"/>
              <a:gd name="connsiteY52" fmla="*/ 3469064 h 3731767"/>
              <a:gd name="connsiteX53" fmla="*/ 1168924 w 5825765"/>
              <a:gd name="connsiteY53" fmla="*/ 3478490 h 3731767"/>
              <a:gd name="connsiteX54" fmla="*/ 1093509 w 5825765"/>
              <a:gd name="connsiteY54" fmla="*/ 3487917 h 3731767"/>
              <a:gd name="connsiteX55" fmla="*/ 1018095 w 5825765"/>
              <a:gd name="connsiteY55" fmla="*/ 3506771 h 3731767"/>
              <a:gd name="connsiteX56" fmla="*/ 904973 w 5825765"/>
              <a:gd name="connsiteY56" fmla="*/ 3544478 h 3731767"/>
              <a:gd name="connsiteX57" fmla="*/ 829559 w 5825765"/>
              <a:gd name="connsiteY57" fmla="*/ 3563332 h 3731767"/>
              <a:gd name="connsiteX58" fmla="*/ 744717 w 5825765"/>
              <a:gd name="connsiteY58" fmla="*/ 3582185 h 3731767"/>
              <a:gd name="connsiteX59" fmla="*/ 678730 w 5825765"/>
              <a:gd name="connsiteY59" fmla="*/ 3610466 h 3731767"/>
              <a:gd name="connsiteX60" fmla="*/ 603315 w 5825765"/>
              <a:gd name="connsiteY60" fmla="*/ 3619892 h 3731767"/>
              <a:gd name="connsiteX61" fmla="*/ 471340 w 5825765"/>
              <a:gd name="connsiteY61" fmla="*/ 3638746 h 3731767"/>
              <a:gd name="connsiteX62" fmla="*/ 405352 w 5825765"/>
              <a:gd name="connsiteY62" fmla="*/ 3657600 h 3731767"/>
              <a:gd name="connsiteX63" fmla="*/ 329938 w 5825765"/>
              <a:gd name="connsiteY63" fmla="*/ 3676453 h 3731767"/>
              <a:gd name="connsiteX64" fmla="*/ 254524 w 5825765"/>
              <a:gd name="connsiteY64" fmla="*/ 3704734 h 3731767"/>
              <a:gd name="connsiteX65" fmla="*/ 197963 w 5825765"/>
              <a:gd name="connsiteY65" fmla="*/ 3714160 h 3731767"/>
              <a:gd name="connsiteX66" fmla="*/ 0 w 5825765"/>
              <a:gd name="connsiteY66" fmla="*/ 3723587 h 3731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825765" h="3731767" extrusionOk="0">
                <a:moveTo>
                  <a:pt x="4845377" y="0"/>
                </a:moveTo>
                <a:cubicBezTo>
                  <a:pt x="4907961" y="2943"/>
                  <a:pt x="5123711" y="21461"/>
                  <a:pt x="5165888" y="28280"/>
                </a:cubicBezTo>
                <a:cubicBezTo>
                  <a:pt x="5190837" y="33007"/>
                  <a:pt x="5200965" y="47217"/>
                  <a:pt x="5222449" y="56560"/>
                </a:cubicBezTo>
                <a:cubicBezTo>
                  <a:pt x="5247405" y="94299"/>
                  <a:pt x="5280122" y="127399"/>
                  <a:pt x="5316717" y="150829"/>
                </a:cubicBezTo>
                <a:cubicBezTo>
                  <a:pt x="5364358" y="185289"/>
                  <a:pt x="5415642" y="214900"/>
                  <a:pt x="5448693" y="263950"/>
                </a:cubicBezTo>
                <a:cubicBezTo>
                  <a:pt x="5479124" y="299632"/>
                  <a:pt x="5494391" y="336034"/>
                  <a:pt x="5514680" y="377072"/>
                </a:cubicBezTo>
                <a:cubicBezTo>
                  <a:pt x="5524972" y="398628"/>
                  <a:pt x="5536005" y="423905"/>
                  <a:pt x="5552387" y="443059"/>
                </a:cubicBezTo>
                <a:cubicBezTo>
                  <a:pt x="5565470" y="460700"/>
                  <a:pt x="5597516" y="502944"/>
                  <a:pt x="5608948" y="518474"/>
                </a:cubicBezTo>
                <a:cubicBezTo>
                  <a:pt x="5629907" y="664664"/>
                  <a:pt x="5603230" y="534390"/>
                  <a:pt x="5656082" y="641022"/>
                </a:cubicBezTo>
                <a:cubicBezTo>
                  <a:pt x="5663075" y="680400"/>
                  <a:pt x="5677563" y="724765"/>
                  <a:pt x="5703216" y="763571"/>
                </a:cubicBezTo>
                <a:cubicBezTo>
                  <a:pt x="5744712" y="816247"/>
                  <a:pt x="5747064" y="809180"/>
                  <a:pt x="5769204" y="876692"/>
                </a:cubicBezTo>
                <a:cubicBezTo>
                  <a:pt x="5781657" y="898528"/>
                  <a:pt x="5776539" y="925831"/>
                  <a:pt x="5788058" y="952107"/>
                </a:cubicBezTo>
                <a:cubicBezTo>
                  <a:pt x="5796632" y="970883"/>
                  <a:pt x="5800041" y="995137"/>
                  <a:pt x="5806911" y="1018094"/>
                </a:cubicBezTo>
                <a:cubicBezTo>
                  <a:pt x="5813097" y="1047160"/>
                  <a:pt x="5821370" y="1120454"/>
                  <a:pt x="5825765" y="1150070"/>
                </a:cubicBezTo>
                <a:cubicBezTo>
                  <a:pt x="5816641" y="1188261"/>
                  <a:pt x="5820059" y="1253624"/>
                  <a:pt x="5816338" y="1291472"/>
                </a:cubicBezTo>
                <a:cubicBezTo>
                  <a:pt x="5811405" y="1312408"/>
                  <a:pt x="5807454" y="1340843"/>
                  <a:pt x="5797484" y="1366886"/>
                </a:cubicBezTo>
                <a:cubicBezTo>
                  <a:pt x="5796376" y="1395984"/>
                  <a:pt x="5782449" y="1423316"/>
                  <a:pt x="5778631" y="1451727"/>
                </a:cubicBezTo>
                <a:cubicBezTo>
                  <a:pt x="5775731" y="1474182"/>
                  <a:pt x="5760256" y="1571082"/>
                  <a:pt x="5759777" y="1593130"/>
                </a:cubicBezTo>
                <a:cubicBezTo>
                  <a:pt x="5772121" y="1647744"/>
                  <a:pt x="5765230" y="1711502"/>
                  <a:pt x="5769204" y="1762812"/>
                </a:cubicBezTo>
                <a:cubicBezTo>
                  <a:pt x="5774264" y="1783855"/>
                  <a:pt x="5775630" y="1805057"/>
                  <a:pt x="5778631" y="1828800"/>
                </a:cubicBezTo>
                <a:cubicBezTo>
                  <a:pt x="5787865" y="1855138"/>
                  <a:pt x="5781744" y="1883030"/>
                  <a:pt x="5788058" y="1904214"/>
                </a:cubicBezTo>
                <a:cubicBezTo>
                  <a:pt x="5794997" y="2068504"/>
                  <a:pt x="5828922" y="2284897"/>
                  <a:pt x="5797484" y="2432115"/>
                </a:cubicBezTo>
                <a:cubicBezTo>
                  <a:pt x="5795446" y="2570868"/>
                  <a:pt x="5773742" y="2579341"/>
                  <a:pt x="5722070" y="2686639"/>
                </a:cubicBezTo>
                <a:cubicBezTo>
                  <a:pt x="5708560" y="2722080"/>
                  <a:pt x="5699611" y="2754981"/>
                  <a:pt x="5684363" y="2790334"/>
                </a:cubicBezTo>
                <a:cubicBezTo>
                  <a:pt x="5655946" y="3044950"/>
                  <a:pt x="5701912" y="2817590"/>
                  <a:pt x="5646655" y="2988297"/>
                </a:cubicBezTo>
                <a:cubicBezTo>
                  <a:pt x="5569794" y="3121116"/>
                  <a:pt x="5655606" y="2940309"/>
                  <a:pt x="5599521" y="3195686"/>
                </a:cubicBezTo>
                <a:cubicBezTo>
                  <a:pt x="5578109" y="3270172"/>
                  <a:pt x="5582841" y="3261200"/>
                  <a:pt x="5552387" y="3337088"/>
                </a:cubicBezTo>
                <a:cubicBezTo>
                  <a:pt x="5545585" y="3361241"/>
                  <a:pt x="5540206" y="3379989"/>
                  <a:pt x="5524107" y="3403076"/>
                </a:cubicBezTo>
                <a:cubicBezTo>
                  <a:pt x="5513544" y="3424230"/>
                  <a:pt x="5500478" y="3433975"/>
                  <a:pt x="5486400" y="3450210"/>
                </a:cubicBezTo>
                <a:cubicBezTo>
                  <a:pt x="5422933" y="3515164"/>
                  <a:pt x="5369925" y="3579980"/>
                  <a:pt x="5288437" y="3629319"/>
                </a:cubicBezTo>
                <a:cubicBezTo>
                  <a:pt x="5282662" y="3635780"/>
                  <a:pt x="5197956" y="3698288"/>
                  <a:pt x="5175315" y="3704734"/>
                </a:cubicBezTo>
                <a:cubicBezTo>
                  <a:pt x="5157820" y="3712501"/>
                  <a:pt x="5140047" y="3713799"/>
                  <a:pt x="5118754" y="3714160"/>
                </a:cubicBezTo>
                <a:cubicBezTo>
                  <a:pt x="4964876" y="3733848"/>
                  <a:pt x="4843185" y="3703055"/>
                  <a:pt x="4722829" y="3723587"/>
                </a:cubicBezTo>
                <a:cubicBezTo>
                  <a:pt x="4608323" y="3720988"/>
                  <a:pt x="4508774" y="3720314"/>
                  <a:pt x="4392891" y="3714160"/>
                </a:cubicBezTo>
                <a:cubicBezTo>
                  <a:pt x="4111572" y="3736253"/>
                  <a:pt x="4654820" y="3813289"/>
                  <a:pt x="4176074" y="3714160"/>
                </a:cubicBezTo>
                <a:cubicBezTo>
                  <a:pt x="4147744" y="3714263"/>
                  <a:pt x="4095642" y="3709971"/>
                  <a:pt x="4053526" y="3695307"/>
                </a:cubicBezTo>
                <a:cubicBezTo>
                  <a:pt x="4031938" y="3691881"/>
                  <a:pt x="4013055" y="3680897"/>
                  <a:pt x="3987538" y="3676453"/>
                </a:cubicBezTo>
                <a:cubicBezTo>
                  <a:pt x="3942442" y="3670481"/>
                  <a:pt x="3898377" y="3675336"/>
                  <a:pt x="3855563" y="3667026"/>
                </a:cubicBezTo>
                <a:cubicBezTo>
                  <a:pt x="3811054" y="3652037"/>
                  <a:pt x="3749633" y="3662428"/>
                  <a:pt x="3704734" y="3648173"/>
                </a:cubicBezTo>
                <a:cubicBezTo>
                  <a:pt x="3546597" y="3660207"/>
                  <a:pt x="3783354" y="3634981"/>
                  <a:pt x="3582185" y="3619892"/>
                </a:cubicBezTo>
                <a:cubicBezTo>
                  <a:pt x="3556164" y="3618107"/>
                  <a:pt x="3412972" y="3596101"/>
                  <a:pt x="3365369" y="3591612"/>
                </a:cubicBezTo>
                <a:cubicBezTo>
                  <a:pt x="3289031" y="3572709"/>
                  <a:pt x="3232264" y="3585036"/>
                  <a:pt x="3157979" y="3582185"/>
                </a:cubicBezTo>
                <a:cubicBezTo>
                  <a:pt x="3116218" y="3571750"/>
                  <a:pt x="3067975" y="3570123"/>
                  <a:pt x="3026004" y="3572758"/>
                </a:cubicBezTo>
                <a:cubicBezTo>
                  <a:pt x="2828842" y="3532950"/>
                  <a:pt x="2635431" y="3591308"/>
                  <a:pt x="2422688" y="3563332"/>
                </a:cubicBezTo>
                <a:cubicBezTo>
                  <a:pt x="2232444" y="3578790"/>
                  <a:pt x="2226786" y="3582897"/>
                  <a:pt x="1970202" y="3563332"/>
                </a:cubicBezTo>
                <a:cubicBezTo>
                  <a:pt x="1952928" y="3563274"/>
                  <a:pt x="1940820" y="3551443"/>
                  <a:pt x="1923068" y="3544478"/>
                </a:cubicBezTo>
                <a:cubicBezTo>
                  <a:pt x="1905811" y="3540576"/>
                  <a:pt x="1886964" y="3537391"/>
                  <a:pt x="1866507" y="3535051"/>
                </a:cubicBezTo>
                <a:cubicBezTo>
                  <a:pt x="1853871" y="3530531"/>
                  <a:pt x="1840582" y="3526835"/>
                  <a:pt x="1828800" y="3525624"/>
                </a:cubicBezTo>
                <a:cubicBezTo>
                  <a:pt x="1683498" y="3504500"/>
                  <a:pt x="1931495" y="3540758"/>
                  <a:pt x="1715678" y="3506771"/>
                </a:cubicBezTo>
                <a:cubicBezTo>
                  <a:pt x="1691448" y="3497072"/>
                  <a:pt x="1668788" y="3491298"/>
                  <a:pt x="1640264" y="3487917"/>
                </a:cubicBezTo>
                <a:cubicBezTo>
                  <a:pt x="1620921" y="3483245"/>
                  <a:pt x="1606134" y="3470176"/>
                  <a:pt x="1583703" y="3469064"/>
                </a:cubicBezTo>
                <a:cubicBezTo>
                  <a:pt x="1552496" y="3464101"/>
                  <a:pt x="1506981" y="3470415"/>
                  <a:pt x="1461154" y="3459637"/>
                </a:cubicBezTo>
                <a:cubicBezTo>
                  <a:pt x="1389729" y="3462968"/>
                  <a:pt x="1327378" y="3467665"/>
                  <a:pt x="1234911" y="3469064"/>
                </a:cubicBezTo>
                <a:cubicBezTo>
                  <a:pt x="1211844" y="3470386"/>
                  <a:pt x="1188717" y="3476305"/>
                  <a:pt x="1168924" y="3478490"/>
                </a:cubicBezTo>
                <a:cubicBezTo>
                  <a:pt x="1134102" y="3482460"/>
                  <a:pt x="1129658" y="3480887"/>
                  <a:pt x="1093509" y="3487917"/>
                </a:cubicBezTo>
                <a:cubicBezTo>
                  <a:pt x="1069172" y="3493525"/>
                  <a:pt x="1043182" y="3500839"/>
                  <a:pt x="1018095" y="3506771"/>
                </a:cubicBezTo>
                <a:cubicBezTo>
                  <a:pt x="986100" y="3512504"/>
                  <a:pt x="952742" y="3535404"/>
                  <a:pt x="904973" y="3544478"/>
                </a:cubicBezTo>
                <a:cubicBezTo>
                  <a:pt x="882929" y="3552289"/>
                  <a:pt x="852838" y="3558498"/>
                  <a:pt x="829559" y="3563332"/>
                </a:cubicBezTo>
                <a:cubicBezTo>
                  <a:pt x="802009" y="3569731"/>
                  <a:pt x="774248" y="3577690"/>
                  <a:pt x="744717" y="3582185"/>
                </a:cubicBezTo>
                <a:cubicBezTo>
                  <a:pt x="720144" y="3586837"/>
                  <a:pt x="701957" y="3603067"/>
                  <a:pt x="678730" y="3610466"/>
                </a:cubicBezTo>
                <a:cubicBezTo>
                  <a:pt x="655609" y="3613516"/>
                  <a:pt x="626214" y="3615373"/>
                  <a:pt x="603315" y="3619892"/>
                </a:cubicBezTo>
                <a:cubicBezTo>
                  <a:pt x="558098" y="3625090"/>
                  <a:pt x="516400" y="3626727"/>
                  <a:pt x="471340" y="3638746"/>
                </a:cubicBezTo>
                <a:cubicBezTo>
                  <a:pt x="441197" y="3645354"/>
                  <a:pt x="432165" y="3650160"/>
                  <a:pt x="405352" y="3657600"/>
                </a:cubicBezTo>
                <a:cubicBezTo>
                  <a:pt x="380295" y="3663437"/>
                  <a:pt x="359401" y="3665292"/>
                  <a:pt x="329938" y="3676453"/>
                </a:cubicBezTo>
                <a:cubicBezTo>
                  <a:pt x="305368" y="3686580"/>
                  <a:pt x="284257" y="3697273"/>
                  <a:pt x="254524" y="3704734"/>
                </a:cubicBezTo>
                <a:cubicBezTo>
                  <a:pt x="236573" y="3709547"/>
                  <a:pt x="218480" y="3709208"/>
                  <a:pt x="197963" y="3714160"/>
                </a:cubicBezTo>
                <a:cubicBezTo>
                  <a:pt x="76527" y="3724159"/>
                  <a:pt x="72647" y="3723003"/>
                  <a:pt x="0" y="3723587"/>
                </a:cubicBezTo>
              </a:path>
            </a:pathLst>
          </a:custGeom>
          <a:noFill/>
          <a:ln>
            <a:solidFill>
              <a:schemeClr val="tx1"/>
            </a:solidFill>
            <a:prstDash val="lgDashDotDot"/>
            <a:headEnd type="oval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4845377 w 5825765"/>
                      <a:gd name="connsiteY0" fmla="*/ 0 h 3731767"/>
                      <a:gd name="connsiteX1" fmla="*/ 5165888 w 5825765"/>
                      <a:gd name="connsiteY1" fmla="*/ 28280 h 3731767"/>
                      <a:gd name="connsiteX2" fmla="*/ 5222449 w 5825765"/>
                      <a:gd name="connsiteY2" fmla="*/ 56560 h 3731767"/>
                      <a:gd name="connsiteX3" fmla="*/ 5316717 w 5825765"/>
                      <a:gd name="connsiteY3" fmla="*/ 150829 h 3731767"/>
                      <a:gd name="connsiteX4" fmla="*/ 5448693 w 5825765"/>
                      <a:gd name="connsiteY4" fmla="*/ 263950 h 3731767"/>
                      <a:gd name="connsiteX5" fmla="*/ 5514680 w 5825765"/>
                      <a:gd name="connsiteY5" fmla="*/ 377072 h 3731767"/>
                      <a:gd name="connsiteX6" fmla="*/ 5552387 w 5825765"/>
                      <a:gd name="connsiteY6" fmla="*/ 443059 h 3731767"/>
                      <a:gd name="connsiteX7" fmla="*/ 5608948 w 5825765"/>
                      <a:gd name="connsiteY7" fmla="*/ 518474 h 3731767"/>
                      <a:gd name="connsiteX8" fmla="*/ 5656082 w 5825765"/>
                      <a:gd name="connsiteY8" fmla="*/ 641022 h 3731767"/>
                      <a:gd name="connsiteX9" fmla="*/ 5703216 w 5825765"/>
                      <a:gd name="connsiteY9" fmla="*/ 763571 h 3731767"/>
                      <a:gd name="connsiteX10" fmla="*/ 5769204 w 5825765"/>
                      <a:gd name="connsiteY10" fmla="*/ 876692 h 3731767"/>
                      <a:gd name="connsiteX11" fmla="*/ 5788058 w 5825765"/>
                      <a:gd name="connsiteY11" fmla="*/ 952107 h 3731767"/>
                      <a:gd name="connsiteX12" fmla="*/ 5806911 w 5825765"/>
                      <a:gd name="connsiteY12" fmla="*/ 1018094 h 3731767"/>
                      <a:gd name="connsiteX13" fmla="*/ 5825765 w 5825765"/>
                      <a:gd name="connsiteY13" fmla="*/ 1150070 h 3731767"/>
                      <a:gd name="connsiteX14" fmla="*/ 5816338 w 5825765"/>
                      <a:gd name="connsiteY14" fmla="*/ 1291472 h 3731767"/>
                      <a:gd name="connsiteX15" fmla="*/ 5797484 w 5825765"/>
                      <a:gd name="connsiteY15" fmla="*/ 1366886 h 3731767"/>
                      <a:gd name="connsiteX16" fmla="*/ 5778631 w 5825765"/>
                      <a:gd name="connsiteY16" fmla="*/ 1451727 h 3731767"/>
                      <a:gd name="connsiteX17" fmla="*/ 5759777 w 5825765"/>
                      <a:gd name="connsiteY17" fmla="*/ 1593130 h 3731767"/>
                      <a:gd name="connsiteX18" fmla="*/ 5769204 w 5825765"/>
                      <a:gd name="connsiteY18" fmla="*/ 1762812 h 3731767"/>
                      <a:gd name="connsiteX19" fmla="*/ 5778631 w 5825765"/>
                      <a:gd name="connsiteY19" fmla="*/ 1828800 h 3731767"/>
                      <a:gd name="connsiteX20" fmla="*/ 5788058 w 5825765"/>
                      <a:gd name="connsiteY20" fmla="*/ 1904214 h 3731767"/>
                      <a:gd name="connsiteX21" fmla="*/ 5797484 w 5825765"/>
                      <a:gd name="connsiteY21" fmla="*/ 2432115 h 3731767"/>
                      <a:gd name="connsiteX22" fmla="*/ 5722070 w 5825765"/>
                      <a:gd name="connsiteY22" fmla="*/ 2686639 h 3731767"/>
                      <a:gd name="connsiteX23" fmla="*/ 5684363 w 5825765"/>
                      <a:gd name="connsiteY23" fmla="*/ 2790334 h 3731767"/>
                      <a:gd name="connsiteX24" fmla="*/ 5646655 w 5825765"/>
                      <a:gd name="connsiteY24" fmla="*/ 2988297 h 3731767"/>
                      <a:gd name="connsiteX25" fmla="*/ 5599521 w 5825765"/>
                      <a:gd name="connsiteY25" fmla="*/ 3195686 h 3731767"/>
                      <a:gd name="connsiteX26" fmla="*/ 5552387 w 5825765"/>
                      <a:gd name="connsiteY26" fmla="*/ 3337088 h 3731767"/>
                      <a:gd name="connsiteX27" fmla="*/ 5524107 w 5825765"/>
                      <a:gd name="connsiteY27" fmla="*/ 3403076 h 3731767"/>
                      <a:gd name="connsiteX28" fmla="*/ 5486400 w 5825765"/>
                      <a:gd name="connsiteY28" fmla="*/ 3450210 h 3731767"/>
                      <a:gd name="connsiteX29" fmla="*/ 5288437 w 5825765"/>
                      <a:gd name="connsiteY29" fmla="*/ 3629319 h 3731767"/>
                      <a:gd name="connsiteX30" fmla="*/ 5175315 w 5825765"/>
                      <a:gd name="connsiteY30" fmla="*/ 3704734 h 3731767"/>
                      <a:gd name="connsiteX31" fmla="*/ 5118754 w 5825765"/>
                      <a:gd name="connsiteY31" fmla="*/ 3714160 h 3731767"/>
                      <a:gd name="connsiteX32" fmla="*/ 4722829 w 5825765"/>
                      <a:gd name="connsiteY32" fmla="*/ 3723587 h 3731767"/>
                      <a:gd name="connsiteX33" fmla="*/ 4392891 w 5825765"/>
                      <a:gd name="connsiteY33" fmla="*/ 3714160 h 3731767"/>
                      <a:gd name="connsiteX34" fmla="*/ 4176074 w 5825765"/>
                      <a:gd name="connsiteY34" fmla="*/ 3714160 h 3731767"/>
                      <a:gd name="connsiteX35" fmla="*/ 4053526 w 5825765"/>
                      <a:gd name="connsiteY35" fmla="*/ 3695307 h 3731767"/>
                      <a:gd name="connsiteX36" fmla="*/ 3987538 w 5825765"/>
                      <a:gd name="connsiteY36" fmla="*/ 3676453 h 3731767"/>
                      <a:gd name="connsiteX37" fmla="*/ 3855563 w 5825765"/>
                      <a:gd name="connsiteY37" fmla="*/ 3667026 h 3731767"/>
                      <a:gd name="connsiteX38" fmla="*/ 3704734 w 5825765"/>
                      <a:gd name="connsiteY38" fmla="*/ 3648173 h 3731767"/>
                      <a:gd name="connsiteX39" fmla="*/ 3582185 w 5825765"/>
                      <a:gd name="connsiteY39" fmla="*/ 3619892 h 3731767"/>
                      <a:gd name="connsiteX40" fmla="*/ 3365369 w 5825765"/>
                      <a:gd name="connsiteY40" fmla="*/ 3591612 h 3731767"/>
                      <a:gd name="connsiteX41" fmla="*/ 3157979 w 5825765"/>
                      <a:gd name="connsiteY41" fmla="*/ 3582185 h 3731767"/>
                      <a:gd name="connsiteX42" fmla="*/ 3026004 w 5825765"/>
                      <a:gd name="connsiteY42" fmla="*/ 3572758 h 3731767"/>
                      <a:gd name="connsiteX43" fmla="*/ 2422688 w 5825765"/>
                      <a:gd name="connsiteY43" fmla="*/ 3563332 h 3731767"/>
                      <a:gd name="connsiteX44" fmla="*/ 1970202 w 5825765"/>
                      <a:gd name="connsiteY44" fmla="*/ 3563332 h 3731767"/>
                      <a:gd name="connsiteX45" fmla="*/ 1923068 w 5825765"/>
                      <a:gd name="connsiteY45" fmla="*/ 3544478 h 3731767"/>
                      <a:gd name="connsiteX46" fmla="*/ 1866507 w 5825765"/>
                      <a:gd name="connsiteY46" fmla="*/ 3535051 h 3731767"/>
                      <a:gd name="connsiteX47" fmla="*/ 1828800 w 5825765"/>
                      <a:gd name="connsiteY47" fmla="*/ 3525624 h 3731767"/>
                      <a:gd name="connsiteX48" fmla="*/ 1715678 w 5825765"/>
                      <a:gd name="connsiteY48" fmla="*/ 3506771 h 3731767"/>
                      <a:gd name="connsiteX49" fmla="*/ 1640264 w 5825765"/>
                      <a:gd name="connsiteY49" fmla="*/ 3487917 h 3731767"/>
                      <a:gd name="connsiteX50" fmla="*/ 1583703 w 5825765"/>
                      <a:gd name="connsiteY50" fmla="*/ 3469064 h 3731767"/>
                      <a:gd name="connsiteX51" fmla="*/ 1461154 w 5825765"/>
                      <a:gd name="connsiteY51" fmla="*/ 3459637 h 3731767"/>
                      <a:gd name="connsiteX52" fmla="*/ 1234911 w 5825765"/>
                      <a:gd name="connsiteY52" fmla="*/ 3469064 h 3731767"/>
                      <a:gd name="connsiteX53" fmla="*/ 1168924 w 5825765"/>
                      <a:gd name="connsiteY53" fmla="*/ 3478490 h 3731767"/>
                      <a:gd name="connsiteX54" fmla="*/ 1093509 w 5825765"/>
                      <a:gd name="connsiteY54" fmla="*/ 3487917 h 3731767"/>
                      <a:gd name="connsiteX55" fmla="*/ 1018095 w 5825765"/>
                      <a:gd name="connsiteY55" fmla="*/ 3506771 h 3731767"/>
                      <a:gd name="connsiteX56" fmla="*/ 904973 w 5825765"/>
                      <a:gd name="connsiteY56" fmla="*/ 3544478 h 3731767"/>
                      <a:gd name="connsiteX57" fmla="*/ 829559 w 5825765"/>
                      <a:gd name="connsiteY57" fmla="*/ 3563332 h 3731767"/>
                      <a:gd name="connsiteX58" fmla="*/ 744717 w 5825765"/>
                      <a:gd name="connsiteY58" fmla="*/ 3582185 h 3731767"/>
                      <a:gd name="connsiteX59" fmla="*/ 678730 w 5825765"/>
                      <a:gd name="connsiteY59" fmla="*/ 3610466 h 3731767"/>
                      <a:gd name="connsiteX60" fmla="*/ 603315 w 5825765"/>
                      <a:gd name="connsiteY60" fmla="*/ 3619892 h 3731767"/>
                      <a:gd name="connsiteX61" fmla="*/ 471340 w 5825765"/>
                      <a:gd name="connsiteY61" fmla="*/ 3638746 h 3731767"/>
                      <a:gd name="connsiteX62" fmla="*/ 405352 w 5825765"/>
                      <a:gd name="connsiteY62" fmla="*/ 3657600 h 3731767"/>
                      <a:gd name="connsiteX63" fmla="*/ 329938 w 5825765"/>
                      <a:gd name="connsiteY63" fmla="*/ 3676453 h 3731767"/>
                      <a:gd name="connsiteX64" fmla="*/ 254524 w 5825765"/>
                      <a:gd name="connsiteY64" fmla="*/ 3704734 h 3731767"/>
                      <a:gd name="connsiteX65" fmla="*/ 197963 w 5825765"/>
                      <a:gd name="connsiteY65" fmla="*/ 3714160 h 3731767"/>
                      <a:gd name="connsiteX66" fmla="*/ 0 w 5825765"/>
                      <a:gd name="connsiteY66" fmla="*/ 3723587 h 3731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5825765" h="3731767">
                        <a:moveTo>
                          <a:pt x="4845377" y="0"/>
                        </a:moveTo>
                        <a:cubicBezTo>
                          <a:pt x="4911426" y="5080"/>
                          <a:pt x="5125481" y="20797"/>
                          <a:pt x="5165888" y="28280"/>
                        </a:cubicBezTo>
                        <a:cubicBezTo>
                          <a:pt x="5186615" y="32118"/>
                          <a:pt x="5203595" y="47133"/>
                          <a:pt x="5222449" y="56560"/>
                        </a:cubicBezTo>
                        <a:cubicBezTo>
                          <a:pt x="5253872" y="87983"/>
                          <a:pt x="5280556" y="125000"/>
                          <a:pt x="5316717" y="150829"/>
                        </a:cubicBezTo>
                        <a:cubicBezTo>
                          <a:pt x="5366932" y="186697"/>
                          <a:pt x="5410872" y="212621"/>
                          <a:pt x="5448693" y="263950"/>
                        </a:cubicBezTo>
                        <a:cubicBezTo>
                          <a:pt x="5474588" y="299094"/>
                          <a:pt x="5492808" y="339293"/>
                          <a:pt x="5514680" y="377072"/>
                        </a:cubicBezTo>
                        <a:cubicBezTo>
                          <a:pt x="5527373" y="398996"/>
                          <a:pt x="5537187" y="422792"/>
                          <a:pt x="5552387" y="443059"/>
                        </a:cubicBezTo>
                        <a:lnTo>
                          <a:pt x="5608948" y="518474"/>
                        </a:lnTo>
                        <a:cubicBezTo>
                          <a:pt x="5651863" y="690129"/>
                          <a:pt x="5600599" y="516185"/>
                          <a:pt x="5656082" y="641022"/>
                        </a:cubicBezTo>
                        <a:cubicBezTo>
                          <a:pt x="5673857" y="681017"/>
                          <a:pt x="5675875" y="729395"/>
                          <a:pt x="5703216" y="763571"/>
                        </a:cubicBezTo>
                        <a:cubicBezTo>
                          <a:pt x="5744277" y="814896"/>
                          <a:pt x="5746790" y="809451"/>
                          <a:pt x="5769204" y="876692"/>
                        </a:cubicBezTo>
                        <a:cubicBezTo>
                          <a:pt x="5777398" y="901274"/>
                          <a:pt x="5781381" y="927070"/>
                          <a:pt x="5788058" y="952107"/>
                        </a:cubicBezTo>
                        <a:cubicBezTo>
                          <a:pt x="5793952" y="974210"/>
                          <a:pt x="5801767" y="995804"/>
                          <a:pt x="5806911" y="1018094"/>
                        </a:cubicBezTo>
                        <a:cubicBezTo>
                          <a:pt x="5814325" y="1050222"/>
                          <a:pt x="5822156" y="1121195"/>
                          <a:pt x="5825765" y="1150070"/>
                        </a:cubicBezTo>
                        <a:cubicBezTo>
                          <a:pt x="5822623" y="1197204"/>
                          <a:pt x="5822448" y="1244630"/>
                          <a:pt x="5816338" y="1291472"/>
                        </a:cubicBezTo>
                        <a:cubicBezTo>
                          <a:pt x="5812987" y="1317166"/>
                          <a:pt x="5803419" y="1341663"/>
                          <a:pt x="5797484" y="1366886"/>
                        </a:cubicBezTo>
                        <a:cubicBezTo>
                          <a:pt x="5790849" y="1395086"/>
                          <a:pt x="5783970" y="1423253"/>
                          <a:pt x="5778631" y="1451727"/>
                        </a:cubicBezTo>
                        <a:cubicBezTo>
                          <a:pt x="5773752" y="1477749"/>
                          <a:pt x="5762689" y="1569831"/>
                          <a:pt x="5759777" y="1593130"/>
                        </a:cubicBezTo>
                        <a:cubicBezTo>
                          <a:pt x="5762919" y="1649691"/>
                          <a:pt x="5764687" y="1706345"/>
                          <a:pt x="5769204" y="1762812"/>
                        </a:cubicBezTo>
                        <a:cubicBezTo>
                          <a:pt x="5770976" y="1784961"/>
                          <a:pt x="5775694" y="1806776"/>
                          <a:pt x="5778631" y="1828800"/>
                        </a:cubicBezTo>
                        <a:cubicBezTo>
                          <a:pt x="5781979" y="1853911"/>
                          <a:pt x="5784916" y="1879076"/>
                          <a:pt x="5788058" y="1904214"/>
                        </a:cubicBezTo>
                        <a:cubicBezTo>
                          <a:pt x="5791200" y="2080181"/>
                          <a:pt x="5802371" y="2256188"/>
                          <a:pt x="5797484" y="2432115"/>
                        </a:cubicBezTo>
                        <a:cubicBezTo>
                          <a:pt x="5793776" y="2565586"/>
                          <a:pt x="5766938" y="2576960"/>
                          <a:pt x="5722070" y="2686639"/>
                        </a:cubicBezTo>
                        <a:cubicBezTo>
                          <a:pt x="5708144" y="2720680"/>
                          <a:pt x="5696932" y="2755769"/>
                          <a:pt x="5684363" y="2790334"/>
                        </a:cubicBezTo>
                        <a:cubicBezTo>
                          <a:pt x="5644815" y="3047392"/>
                          <a:pt x="5686037" y="2804511"/>
                          <a:pt x="5646655" y="2988297"/>
                        </a:cubicBezTo>
                        <a:cubicBezTo>
                          <a:pt x="5614885" y="3136560"/>
                          <a:pt x="5679350" y="2916274"/>
                          <a:pt x="5599521" y="3195686"/>
                        </a:cubicBezTo>
                        <a:cubicBezTo>
                          <a:pt x="5578447" y="3269448"/>
                          <a:pt x="5582651" y="3261427"/>
                          <a:pt x="5552387" y="3337088"/>
                        </a:cubicBezTo>
                        <a:cubicBezTo>
                          <a:pt x="5543499" y="3359307"/>
                          <a:pt x="5536165" y="3382405"/>
                          <a:pt x="5524107" y="3403076"/>
                        </a:cubicBezTo>
                        <a:cubicBezTo>
                          <a:pt x="5513969" y="3420456"/>
                          <a:pt x="5500128" y="3435501"/>
                          <a:pt x="5486400" y="3450210"/>
                        </a:cubicBezTo>
                        <a:cubicBezTo>
                          <a:pt x="5425694" y="3515253"/>
                          <a:pt x="5361059" y="3577446"/>
                          <a:pt x="5288437" y="3629319"/>
                        </a:cubicBezTo>
                        <a:cubicBezTo>
                          <a:pt x="5277467" y="3637155"/>
                          <a:pt x="5198228" y="3696402"/>
                          <a:pt x="5175315" y="3704734"/>
                        </a:cubicBezTo>
                        <a:cubicBezTo>
                          <a:pt x="5157352" y="3711266"/>
                          <a:pt x="5137851" y="3713364"/>
                          <a:pt x="5118754" y="3714160"/>
                        </a:cubicBezTo>
                        <a:cubicBezTo>
                          <a:pt x="4986856" y="3719656"/>
                          <a:pt x="4854804" y="3720445"/>
                          <a:pt x="4722829" y="3723587"/>
                        </a:cubicBezTo>
                        <a:cubicBezTo>
                          <a:pt x="4612850" y="3720445"/>
                          <a:pt x="4502915" y="3714160"/>
                          <a:pt x="4392891" y="3714160"/>
                        </a:cubicBezTo>
                        <a:cubicBezTo>
                          <a:pt x="4115659" y="3714160"/>
                          <a:pt x="4631667" y="3753776"/>
                          <a:pt x="4176074" y="3714160"/>
                        </a:cubicBezTo>
                        <a:cubicBezTo>
                          <a:pt x="4140961" y="3711107"/>
                          <a:pt x="4089958" y="3704415"/>
                          <a:pt x="4053526" y="3695307"/>
                        </a:cubicBezTo>
                        <a:cubicBezTo>
                          <a:pt x="4031333" y="3689759"/>
                          <a:pt x="4010184" y="3679688"/>
                          <a:pt x="3987538" y="3676453"/>
                        </a:cubicBezTo>
                        <a:cubicBezTo>
                          <a:pt x="3943878" y="3670216"/>
                          <a:pt x="3899448" y="3671414"/>
                          <a:pt x="3855563" y="3667026"/>
                        </a:cubicBezTo>
                        <a:cubicBezTo>
                          <a:pt x="3805147" y="3661984"/>
                          <a:pt x="3754937" y="3655019"/>
                          <a:pt x="3704734" y="3648173"/>
                        </a:cubicBezTo>
                        <a:cubicBezTo>
                          <a:pt x="3545857" y="3626508"/>
                          <a:pt x="3762001" y="3654142"/>
                          <a:pt x="3582185" y="3619892"/>
                        </a:cubicBezTo>
                        <a:cubicBezTo>
                          <a:pt x="3557122" y="3615118"/>
                          <a:pt x="3407883" y="3594355"/>
                          <a:pt x="3365369" y="3591612"/>
                        </a:cubicBezTo>
                        <a:cubicBezTo>
                          <a:pt x="3296311" y="3587157"/>
                          <a:pt x="3227074" y="3586024"/>
                          <a:pt x="3157979" y="3582185"/>
                        </a:cubicBezTo>
                        <a:cubicBezTo>
                          <a:pt x="3113943" y="3579739"/>
                          <a:pt x="3070093" y="3573888"/>
                          <a:pt x="3026004" y="3572758"/>
                        </a:cubicBezTo>
                        <a:cubicBezTo>
                          <a:pt x="2824940" y="3567603"/>
                          <a:pt x="2623793" y="3566474"/>
                          <a:pt x="2422688" y="3563332"/>
                        </a:cubicBezTo>
                        <a:cubicBezTo>
                          <a:pt x="2232650" y="3577949"/>
                          <a:pt x="2227738" y="3582647"/>
                          <a:pt x="1970202" y="3563332"/>
                        </a:cubicBezTo>
                        <a:cubicBezTo>
                          <a:pt x="1953328" y="3562066"/>
                          <a:pt x="1939393" y="3548930"/>
                          <a:pt x="1923068" y="3544478"/>
                        </a:cubicBezTo>
                        <a:cubicBezTo>
                          <a:pt x="1904628" y="3539449"/>
                          <a:pt x="1885250" y="3538800"/>
                          <a:pt x="1866507" y="3535051"/>
                        </a:cubicBezTo>
                        <a:cubicBezTo>
                          <a:pt x="1853803" y="3532510"/>
                          <a:pt x="1841447" y="3528434"/>
                          <a:pt x="1828800" y="3525624"/>
                        </a:cubicBezTo>
                        <a:cubicBezTo>
                          <a:pt x="1677016" y="3491895"/>
                          <a:pt x="1912437" y="3546124"/>
                          <a:pt x="1715678" y="3506771"/>
                        </a:cubicBezTo>
                        <a:cubicBezTo>
                          <a:pt x="1690270" y="3501689"/>
                          <a:pt x="1665179" y="3495035"/>
                          <a:pt x="1640264" y="3487917"/>
                        </a:cubicBezTo>
                        <a:cubicBezTo>
                          <a:pt x="1621155" y="3482457"/>
                          <a:pt x="1603333" y="3472163"/>
                          <a:pt x="1583703" y="3469064"/>
                        </a:cubicBezTo>
                        <a:cubicBezTo>
                          <a:pt x="1543234" y="3462674"/>
                          <a:pt x="1502004" y="3462779"/>
                          <a:pt x="1461154" y="3459637"/>
                        </a:cubicBezTo>
                        <a:cubicBezTo>
                          <a:pt x="1385740" y="3462779"/>
                          <a:pt x="1310234" y="3464205"/>
                          <a:pt x="1234911" y="3469064"/>
                        </a:cubicBezTo>
                        <a:cubicBezTo>
                          <a:pt x="1212738" y="3470494"/>
                          <a:pt x="1190948" y="3475554"/>
                          <a:pt x="1168924" y="3478490"/>
                        </a:cubicBezTo>
                        <a:lnTo>
                          <a:pt x="1093509" y="3487917"/>
                        </a:lnTo>
                        <a:cubicBezTo>
                          <a:pt x="1068371" y="3494202"/>
                          <a:pt x="1042914" y="3499325"/>
                          <a:pt x="1018095" y="3506771"/>
                        </a:cubicBezTo>
                        <a:cubicBezTo>
                          <a:pt x="980024" y="3518192"/>
                          <a:pt x="943533" y="3534838"/>
                          <a:pt x="904973" y="3544478"/>
                        </a:cubicBezTo>
                        <a:lnTo>
                          <a:pt x="829559" y="3563332"/>
                        </a:lnTo>
                        <a:cubicBezTo>
                          <a:pt x="801359" y="3569967"/>
                          <a:pt x="772369" y="3573544"/>
                          <a:pt x="744717" y="3582185"/>
                        </a:cubicBezTo>
                        <a:cubicBezTo>
                          <a:pt x="721876" y="3589323"/>
                          <a:pt x="701853" y="3604300"/>
                          <a:pt x="678730" y="3610466"/>
                        </a:cubicBezTo>
                        <a:cubicBezTo>
                          <a:pt x="654251" y="3616994"/>
                          <a:pt x="628417" y="3616469"/>
                          <a:pt x="603315" y="3619892"/>
                        </a:cubicBezTo>
                        <a:cubicBezTo>
                          <a:pt x="559284" y="3625896"/>
                          <a:pt x="514068" y="3626538"/>
                          <a:pt x="471340" y="3638746"/>
                        </a:cubicBezTo>
                        <a:lnTo>
                          <a:pt x="405352" y="3657600"/>
                        </a:lnTo>
                        <a:cubicBezTo>
                          <a:pt x="380315" y="3664276"/>
                          <a:pt x="354670" y="3668724"/>
                          <a:pt x="329938" y="3676453"/>
                        </a:cubicBezTo>
                        <a:cubicBezTo>
                          <a:pt x="304313" y="3684461"/>
                          <a:pt x="280339" y="3697358"/>
                          <a:pt x="254524" y="3704734"/>
                        </a:cubicBezTo>
                        <a:cubicBezTo>
                          <a:pt x="236146" y="3709985"/>
                          <a:pt x="217016" y="3712636"/>
                          <a:pt x="197963" y="3714160"/>
                        </a:cubicBezTo>
                        <a:cubicBezTo>
                          <a:pt x="75992" y="3723917"/>
                          <a:pt x="71973" y="3723587"/>
                          <a:pt x="0" y="3723587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Смена фокуса">
            <a:hlinkClick r:id="" action="ppaction://media"/>
            <a:extLst>
              <a:ext uri="{FF2B5EF4-FFF2-40B4-BE49-F238E27FC236}">
                <a16:creationId xmlns:a16="http://schemas.microsoft.com/office/drawing/2014/main" id="{5F059221-1EEA-D04C-2177-11AA877D60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0007" y="0"/>
            <a:ext cx="3857625" cy="6858000"/>
          </a:xfrm>
          <a:prstGeom prst="rect">
            <a:avLst/>
          </a:prstGeom>
        </p:spPr>
      </p:pic>
      <p:sp>
        <p:nvSpPr>
          <p:cNvPr id="32" name="Google Shape;164;p23">
            <a:extLst>
              <a:ext uri="{FF2B5EF4-FFF2-40B4-BE49-F238E27FC236}">
                <a16:creationId xmlns:a16="http://schemas.microsoft.com/office/drawing/2014/main" id="{88009019-C9BA-6B83-0C6F-40265619C5A0}"/>
              </a:ext>
            </a:extLst>
          </p:cNvPr>
          <p:cNvSpPr txBox="1">
            <a:spLocks/>
          </p:cNvSpPr>
          <p:nvPr/>
        </p:nvSpPr>
        <p:spPr>
          <a:xfrm>
            <a:off x="7404050" y="5797261"/>
            <a:ext cx="3848995" cy="804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50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pPr algn="ctr"/>
            <a:r>
              <a:rPr lang="ru-RU" sz="4800" dirty="0">
                <a:solidFill>
                  <a:schemeClr val="accent1"/>
                </a:solidFill>
              </a:rPr>
              <a:t>Новая </a:t>
            </a:r>
            <a:r>
              <a:rPr lang="en-US" sz="4800" dirty="0">
                <a:solidFill>
                  <a:schemeClr val="accent1"/>
                </a:solidFill>
              </a:rPr>
              <a:t>“</a:t>
            </a:r>
            <a:r>
              <a:rPr lang="ru-RU" sz="4800" dirty="0">
                <a:solidFill>
                  <a:schemeClr val="accent1"/>
                </a:solidFill>
              </a:rPr>
              <a:t>оптика</a:t>
            </a:r>
            <a:r>
              <a:rPr lang="en-US" sz="4800" dirty="0">
                <a:solidFill>
                  <a:schemeClr val="accent1"/>
                </a:solidFill>
              </a:rPr>
              <a:t>”</a:t>
            </a:r>
            <a:endParaRPr lang="ru-RU" sz="4800" dirty="0">
              <a:solidFill>
                <a:schemeClr val="accent1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8E75244-3C88-601D-BEE4-BC5B09AC7AE9}"/>
              </a:ext>
            </a:extLst>
          </p:cNvPr>
          <p:cNvSpPr/>
          <p:nvPr/>
        </p:nvSpPr>
        <p:spPr>
          <a:xfrm>
            <a:off x="4052230" y="5528473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b="1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FE14783-83A8-BCC9-7117-DA3CDEFB42F0}"/>
              </a:ext>
            </a:extLst>
          </p:cNvPr>
          <p:cNvCxnSpPr/>
          <p:nvPr/>
        </p:nvCxnSpPr>
        <p:spPr>
          <a:xfrm flipV="1">
            <a:off x="4268254" y="5960521"/>
            <a:ext cx="0" cy="648072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id="{C10EB1BF-7BAC-7792-6DE3-16598D46D2AB}"/>
              </a:ext>
            </a:extLst>
          </p:cNvPr>
          <p:cNvSpPr txBox="1">
            <a:spLocks/>
          </p:cNvSpPr>
          <p:nvPr/>
        </p:nvSpPr>
        <p:spPr>
          <a:xfrm>
            <a:off x="4311077" y="6032529"/>
            <a:ext cx="1943805" cy="64807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sz="1200" b="1" dirty="0">
                <a:latin typeface="Arial Narrow" pitchFamily="34" charset="0"/>
              </a:rPr>
              <a:t>перечень проверяемых</a:t>
            </a:r>
          </a:p>
          <a:p>
            <a:r>
              <a:rPr lang="ru-RU" sz="1200" b="1" dirty="0">
                <a:latin typeface="Arial Narrow" pitchFamily="34" charset="0"/>
              </a:rPr>
              <a:t>требований к мета-предметным результатам 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345BBE9B-BBFA-BFDF-A2A3-8BDB133F6F43}"/>
              </a:ext>
            </a:extLst>
          </p:cNvPr>
          <p:cNvSpPr txBox="1">
            <a:spLocks/>
          </p:cNvSpPr>
          <p:nvPr/>
        </p:nvSpPr>
        <p:spPr>
          <a:xfrm>
            <a:off x="4124238" y="5600481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sz="1200" b="1" dirty="0">
                <a:latin typeface="Arial Narrow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06406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>
          <a:extLst>
            <a:ext uri="{FF2B5EF4-FFF2-40B4-BE49-F238E27FC236}">
              <a16:creationId xmlns:a16="http://schemas.microsoft.com/office/drawing/2014/main" id="{E99F187B-4A69-5D4F-3604-EED2480BE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;p21">
            <a:extLst>
              <a:ext uri="{FF2B5EF4-FFF2-40B4-BE49-F238E27FC236}">
                <a16:creationId xmlns:a16="http://schemas.microsoft.com/office/drawing/2014/main" id="{AEFA7A09-5D42-014D-022A-438B01502AB3}"/>
              </a:ext>
            </a:extLst>
          </p:cNvPr>
          <p:cNvSpPr txBox="1">
            <a:spLocks/>
          </p:cNvSpPr>
          <p:nvPr/>
        </p:nvSpPr>
        <p:spPr>
          <a:xfrm>
            <a:off x="377687" y="970722"/>
            <a:ext cx="11032435" cy="8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ru-RU" sz="4800" dirty="0"/>
              <a:t>Новый фокус</a:t>
            </a:r>
            <a:endParaRPr lang="en-GB" sz="4800" dirty="0"/>
          </a:p>
        </p:txBody>
      </p:sp>
      <p:sp>
        <p:nvSpPr>
          <p:cNvPr id="12" name="Google Shape;170;p24">
            <a:extLst>
              <a:ext uri="{FF2B5EF4-FFF2-40B4-BE49-F238E27FC236}">
                <a16:creationId xmlns:a16="http://schemas.microsoft.com/office/drawing/2014/main" id="{7988B062-DDEC-848A-FB55-DD6F630B59DB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EEA72A9-8BB7-EA93-51EF-FACB30120121}"/>
              </a:ext>
            </a:extLst>
          </p:cNvPr>
          <p:cNvSpPr/>
          <p:nvPr/>
        </p:nvSpPr>
        <p:spPr>
          <a:xfrm>
            <a:off x="4923685" y="1576550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Р/У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17816F7E-8410-BC56-88FD-E8D43FF817AE}"/>
              </a:ext>
            </a:extLst>
          </p:cNvPr>
          <p:cNvSpPr/>
          <p:nvPr/>
        </p:nvSpPr>
        <p:spPr>
          <a:xfrm>
            <a:off x="5007573" y="1475289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292123-9F27-CA0C-D5B4-31DA8A498E92}"/>
              </a:ext>
            </a:extLst>
          </p:cNvPr>
          <p:cNvSpPr txBox="1"/>
          <p:nvPr/>
        </p:nvSpPr>
        <p:spPr>
          <a:xfrm>
            <a:off x="4257271" y="2710296"/>
            <a:ext cx="50632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000" dirty="0">
                <a:latin typeface="Arial" panose="020B0604020202020204" pitchFamily="34" charset="0"/>
              </a:rPr>
              <a:t>самоорганизация</a:t>
            </a:r>
          </a:p>
          <a:p>
            <a:pPr marL="342900" indent="-342900" algn="just">
              <a:buAutoNum type="arabicParenR"/>
            </a:pPr>
            <a:r>
              <a:rPr lang="ru-RU" sz="2000" dirty="0">
                <a:latin typeface="Arial" panose="020B0604020202020204" pitchFamily="34" charset="0"/>
              </a:rPr>
              <a:t>самоконтроль</a:t>
            </a:r>
          </a:p>
          <a:p>
            <a:pPr marL="342900" indent="-342900" algn="just">
              <a:buAutoNum type="arabicParenR"/>
            </a:pPr>
            <a:r>
              <a:rPr lang="ru-RU" sz="2000" dirty="0">
                <a:latin typeface="Arial" panose="020B0604020202020204" pitchFamily="34" charset="0"/>
              </a:rPr>
              <a:t>эмоциональный интеллект</a:t>
            </a:r>
          </a:p>
          <a:p>
            <a:pPr marL="342900" indent="-342900" algn="just">
              <a:buAutoNum type="arabicParenR"/>
            </a:pPr>
            <a:r>
              <a:rPr lang="ru-RU" sz="2000" u="sng" dirty="0">
                <a:latin typeface="Arial" panose="020B0604020202020204" pitchFamily="34" charset="0"/>
              </a:rPr>
              <a:t>принятие себя и других</a:t>
            </a:r>
          </a:p>
        </p:txBody>
      </p:sp>
      <p:sp>
        <p:nvSpPr>
          <p:cNvPr id="15" name="Облачко с текстом: прямоугольное 14">
            <a:extLst>
              <a:ext uri="{FF2B5EF4-FFF2-40B4-BE49-F238E27FC236}">
                <a16:creationId xmlns:a16="http://schemas.microsoft.com/office/drawing/2014/main" id="{E695AB1A-DA68-5C77-CB6C-B4E0D423F139}"/>
              </a:ext>
            </a:extLst>
          </p:cNvPr>
          <p:cNvSpPr/>
          <p:nvPr/>
        </p:nvSpPr>
        <p:spPr>
          <a:xfrm>
            <a:off x="4257271" y="2628687"/>
            <a:ext cx="5063297" cy="1405039"/>
          </a:xfrm>
          <a:prstGeom prst="wedgeRectCallout">
            <a:avLst>
              <a:gd name="adj1" fmla="val -22563"/>
              <a:gd name="adj2" fmla="val -78264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358023C-7D7A-1204-AD7E-A09BC225BBA0}"/>
              </a:ext>
            </a:extLst>
          </p:cNvPr>
          <p:cNvCxnSpPr>
            <a:cxnSpLocks/>
          </p:cNvCxnSpPr>
          <p:nvPr/>
        </p:nvCxnSpPr>
        <p:spPr>
          <a:xfrm rot="5400000">
            <a:off x="410282" y="3750165"/>
            <a:ext cx="4274227" cy="0"/>
          </a:xfrm>
          <a:prstGeom prst="line">
            <a:avLst/>
          </a:prstGeom>
          <a:ln w="25400">
            <a:solidFill>
              <a:srgbClr val="865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FC581E6A-1A57-DA33-EFE6-18973AA97188}"/>
              </a:ext>
            </a:extLst>
          </p:cNvPr>
          <p:cNvSpPr/>
          <p:nvPr/>
        </p:nvSpPr>
        <p:spPr>
          <a:xfrm rot="5400000">
            <a:off x="2331372" y="4663143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58F5DAD8-AEA5-933F-3F8B-5101F075621F}"/>
              </a:ext>
            </a:extLst>
          </p:cNvPr>
          <p:cNvSpPr/>
          <p:nvPr/>
        </p:nvSpPr>
        <p:spPr>
          <a:xfrm>
            <a:off x="2331372" y="1789099"/>
            <a:ext cx="432048" cy="432048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77F2793-D50D-1945-EE06-1B64A9DB407E}"/>
              </a:ext>
            </a:extLst>
          </p:cNvPr>
          <p:cNvSpPr/>
          <p:nvPr/>
        </p:nvSpPr>
        <p:spPr>
          <a:xfrm rot="5400000">
            <a:off x="2331372" y="2981521"/>
            <a:ext cx="432048" cy="432048"/>
          </a:xfrm>
          <a:prstGeom prst="ellipse">
            <a:avLst/>
          </a:prstGeom>
          <a:solidFill>
            <a:schemeClr val="accent1"/>
          </a:solidFill>
          <a:ln>
            <a:solidFill>
              <a:srgbClr val="86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B4C0E3E-8DCC-F732-81BD-7693139CA79D}"/>
              </a:ext>
            </a:extLst>
          </p:cNvPr>
          <p:cNvCxnSpPr/>
          <p:nvPr/>
        </p:nvCxnSpPr>
        <p:spPr>
          <a:xfrm rot="5400000" flipV="1">
            <a:off x="3087456" y="4555131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F28CA355-AC40-3067-7E54-095D4346E5C3}"/>
              </a:ext>
            </a:extLst>
          </p:cNvPr>
          <p:cNvSpPr txBox="1">
            <a:spLocks/>
          </p:cNvSpPr>
          <p:nvPr/>
        </p:nvSpPr>
        <p:spPr>
          <a:xfrm>
            <a:off x="2399465" y="3037684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2021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E18B88FE-F147-798F-7988-CB9209C6FAC3}"/>
              </a:ext>
            </a:extLst>
          </p:cNvPr>
          <p:cNvSpPr txBox="1">
            <a:spLocks/>
          </p:cNvSpPr>
          <p:nvPr/>
        </p:nvSpPr>
        <p:spPr>
          <a:xfrm>
            <a:off x="2399467" y="1845563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2009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B75D09BC-557C-C4EA-5B7B-A3A810CBD81F}"/>
              </a:ext>
            </a:extLst>
          </p:cNvPr>
          <p:cNvSpPr txBox="1">
            <a:spLocks/>
          </p:cNvSpPr>
          <p:nvPr/>
        </p:nvSpPr>
        <p:spPr>
          <a:xfrm>
            <a:off x="2399463" y="4719607"/>
            <a:ext cx="432048" cy="288032"/>
          </a:xfrm>
          <a:prstGeom prst="rect">
            <a:avLst/>
          </a:prstGeom>
        </p:spPr>
        <p:txBody>
          <a:bodyPr lIns="0" rIns="0" anchor="t">
            <a:noAutofit/>
          </a:bodyPr>
          <a:lstStyle/>
          <a:p>
            <a:r>
              <a:rPr lang="ru-RU" b="1" dirty="0">
                <a:latin typeface="Arial Narrow" pitchFamily="34" charset="0"/>
              </a:rPr>
              <a:t>2024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081BB0B-566A-1185-EAEE-C156A7E143C2}"/>
              </a:ext>
            </a:extLst>
          </p:cNvPr>
          <p:cNvCxnSpPr/>
          <p:nvPr/>
        </p:nvCxnSpPr>
        <p:spPr>
          <a:xfrm rot="5400000" flipV="1">
            <a:off x="3097181" y="2875876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7D6509C5-9270-E448-FE58-8A355ACD740A}"/>
              </a:ext>
            </a:extLst>
          </p:cNvPr>
          <p:cNvCxnSpPr/>
          <p:nvPr/>
        </p:nvCxnSpPr>
        <p:spPr>
          <a:xfrm rot="5400000" flipV="1">
            <a:off x="3100970" y="1674395"/>
            <a:ext cx="0" cy="64807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020802B-7A9A-8D11-D22C-9E5D0B8C7D37}"/>
              </a:ext>
            </a:extLst>
          </p:cNvPr>
          <p:cNvSpPr txBox="1"/>
          <p:nvPr/>
        </p:nvSpPr>
        <p:spPr>
          <a:xfrm>
            <a:off x="3421217" y="4527431"/>
            <a:ext cx="86181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1600" dirty="0">
                <a:latin typeface="Arial" panose="020B0604020202020204" pitchFamily="34" charset="0"/>
              </a:rPr>
              <a:t>Осознанно относиться к другому человеку, его мнению; признавать свое право на ошибку и такое же право другого; принимать себя и других, не осуждая; открытость себе и другим; осознавать невозможность контролировать все вокруг</a:t>
            </a:r>
          </a:p>
        </p:txBody>
      </p:sp>
      <p:sp>
        <p:nvSpPr>
          <p:cNvPr id="28" name="Облачко с текстом: прямоугольное 27">
            <a:extLst>
              <a:ext uri="{FF2B5EF4-FFF2-40B4-BE49-F238E27FC236}">
                <a16:creationId xmlns:a16="http://schemas.microsoft.com/office/drawing/2014/main" id="{8DD53016-5D5C-AF67-393A-986E35C44815}"/>
              </a:ext>
            </a:extLst>
          </p:cNvPr>
          <p:cNvSpPr/>
          <p:nvPr/>
        </p:nvSpPr>
        <p:spPr>
          <a:xfrm>
            <a:off x="3450039" y="4367835"/>
            <a:ext cx="8621985" cy="1167524"/>
          </a:xfrm>
          <a:prstGeom prst="wedgeRectCallout">
            <a:avLst>
              <a:gd name="adj1" fmla="val -19639"/>
              <a:gd name="adj2" fmla="val -84022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DB93E1-FEAC-926B-5E80-247D5DC0F455}"/>
              </a:ext>
            </a:extLst>
          </p:cNvPr>
          <p:cNvSpPr txBox="1"/>
          <p:nvPr/>
        </p:nvSpPr>
        <p:spPr>
          <a:xfrm>
            <a:off x="6891982" y="1282760"/>
            <a:ext cx="4864090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</a:rPr>
              <a:t>(Приказ </a:t>
            </a:r>
            <a:r>
              <a:rPr lang="ru-RU" sz="1200" dirty="0" err="1">
                <a:latin typeface="Arial" panose="020B0604020202020204" pitchFamily="34" charset="0"/>
              </a:rPr>
              <a:t>Минпросвещения</a:t>
            </a:r>
            <a:r>
              <a:rPr lang="ru-RU" sz="1200" dirty="0">
                <a:latin typeface="Arial" panose="020B0604020202020204" pitchFamily="34" charset="0"/>
              </a:rPr>
              <a:t> России от 09.10.2024 N 704 "О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образования"</a:t>
            </a:r>
          </a:p>
          <a:p>
            <a:pPr algn="just"/>
            <a:r>
              <a:rPr lang="ru-RU" sz="1200" dirty="0">
                <a:latin typeface="Arial" panose="020B0604020202020204" pitchFamily="34" charset="0"/>
              </a:rPr>
              <a:t>(Зарегистрировано в Минюсте России 11.02.2025 N 81220))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5BAAD3D-F756-4F96-BC53-6585238F76E6}"/>
              </a:ext>
            </a:extLst>
          </p:cNvPr>
          <p:cNvGrpSpPr/>
          <p:nvPr/>
        </p:nvGrpSpPr>
        <p:grpSpPr>
          <a:xfrm>
            <a:off x="7018070" y="109066"/>
            <a:ext cx="5089090" cy="891308"/>
            <a:chOff x="7018070" y="109066"/>
            <a:chExt cx="5089090" cy="891308"/>
          </a:xfrm>
        </p:grpSpPr>
        <p:pic>
          <p:nvPicPr>
            <p:cNvPr id="24" name="Picture 2" descr="РАО">
              <a:extLst>
                <a:ext uri="{FF2B5EF4-FFF2-40B4-BE49-F238E27FC236}">
                  <a16:creationId xmlns:a16="http://schemas.microsoft.com/office/drawing/2014/main" id="{365B5057-4DFB-B766-214F-81629377C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070" y="172172"/>
              <a:ext cx="634657" cy="67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7E450B1-5C73-9325-F00E-D7A052D027CA}"/>
                </a:ext>
              </a:extLst>
            </p:cNvPr>
            <p:cNvSpPr txBox="1"/>
            <p:nvPr/>
          </p:nvSpPr>
          <p:spPr>
            <a:xfrm>
              <a:off x="7666204" y="256365"/>
              <a:ext cx="1152706" cy="471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РОССИЙСКАЯ АКАДЕМИЯ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endParaRPr lang="ru-RU" sz="9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D9BD7DC-A135-D19E-F979-A76B1D8D7C6B}"/>
                </a:ext>
              </a:extLst>
            </p:cNvPr>
            <p:cNvSpPr txBox="1"/>
            <p:nvPr/>
          </p:nvSpPr>
          <p:spPr>
            <a:xfrm>
              <a:off x="9244929" y="256364"/>
              <a:ext cx="109941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ОБЩЕРОССИЙСКИЙ ПРОФСОЮЗ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 </a:t>
              </a:r>
              <a:endParaRPr lang="ru-RU" sz="900" dirty="0"/>
            </a:p>
          </p:txBody>
        </p:sp>
        <p:pic>
          <p:nvPicPr>
            <p:cNvPr id="32" name="Picture 2" descr="История Профсоюза">
              <a:extLst>
                <a:ext uri="{FF2B5EF4-FFF2-40B4-BE49-F238E27FC236}">
                  <a16:creationId xmlns:a16="http://schemas.microsoft.com/office/drawing/2014/main" id="{5EB7127C-D533-A15E-4D5F-A9D860341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344" y="172171"/>
              <a:ext cx="640072" cy="67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A27EED-9650-852A-F605-A9485614478E}"/>
                </a:ext>
              </a:extLst>
            </p:cNvPr>
            <p:cNvSpPr txBox="1"/>
            <p:nvPr/>
          </p:nvSpPr>
          <p:spPr>
            <a:xfrm>
              <a:off x="10839629" y="257932"/>
              <a:ext cx="12675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МИНИСТЕРСТВО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dirty="0">
                  <a:solidFill>
                    <a:srgbClr val="010101"/>
                  </a:solidFill>
                  <a:latin typeface="PT Sans Narrow" panose="020B0506020203020204" pitchFamily="34" charset="-52"/>
                </a:rPr>
                <a:t>КИР</a:t>
              </a: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ОВСКОЙ ОБЛАСТИ </a:t>
              </a:r>
              <a:endParaRPr lang="ru-RU" sz="900" dirty="0"/>
            </a:p>
          </p:txBody>
        </p:sp>
        <p:pic>
          <p:nvPicPr>
            <p:cNvPr id="34" name="Picture 6" descr="Picture background">
              <a:extLst>
                <a:ext uri="{FF2B5EF4-FFF2-40B4-BE49-F238E27FC236}">
                  <a16:creationId xmlns:a16="http://schemas.microsoft.com/office/drawing/2014/main" id="{6FB1DF0F-F067-B188-E9E6-491CF0508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3242" y="109066"/>
              <a:ext cx="1188411" cy="891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681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7" grpId="0"/>
      <p:bldP spid="28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>
          <a:extLst>
            <a:ext uri="{FF2B5EF4-FFF2-40B4-BE49-F238E27FC236}">
              <a16:creationId xmlns:a16="http://schemas.microsoft.com/office/drawing/2014/main" id="{654E1151-D97C-7778-DFAB-B9F84D611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0;p24">
            <a:extLst>
              <a:ext uri="{FF2B5EF4-FFF2-40B4-BE49-F238E27FC236}">
                <a16:creationId xmlns:a16="http://schemas.microsoft.com/office/drawing/2014/main" id="{228003F6-6D2C-E731-7638-D79F180FFFA4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846BE3F-F7DC-0DFC-1121-12AE60BCC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480" y="1132084"/>
            <a:ext cx="1280343" cy="118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1CA55A4-EABA-18CD-5AC4-1577BA1CD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58" y="2648003"/>
            <a:ext cx="1894788" cy="14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CF9756C-9CB4-4CF0-BE96-68625E270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3120" y="945976"/>
            <a:ext cx="7345219" cy="496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4D3241-34EB-EA3B-4B6A-D08B83D0FC80}"/>
              </a:ext>
            </a:extLst>
          </p:cNvPr>
          <p:cNvSpPr txBox="1"/>
          <p:nvPr/>
        </p:nvSpPr>
        <p:spPr>
          <a:xfrm>
            <a:off x="7842094" y="212796"/>
            <a:ext cx="3886542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dk2"/>
                </a:solidFill>
                <a:latin typeface="PT Sans Narrow"/>
                <a:ea typeface="PT Sans Narrow"/>
                <a:cs typeface="PT Sans Narrow"/>
              </a:rPr>
              <a:t>МЕЖПРЕДМЕТНЫЕ ПОНЯТИЯ</a:t>
            </a:r>
          </a:p>
        </p:txBody>
      </p:sp>
    </p:spTree>
    <p:extLst>
      <p:ext uri="{BB962C8B-B14F-4D97-AF65-F5344CB8AC3E}">
        <p14:creationId xmlns:p14="http://schemas.microsoft.com/office/powerpoint/2010/main" val="96715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>
          <a:extLst>
            <a:ext uri="{FF2B5EF4-FFF2-40B4-BE49-F238E27FC236}">
              <a16:creationId xmlns:a16="http://schemas.microsoft.com/office/drawing/2014/main" id="{8786568C-F03C-DF4F-A664-D7C47F35C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0;p24">
            <a:extLst>
              <a:ext uri="{FF2B5EF4-FFF2-40B4-BE49-F238E27FC236}">
                <a16:creationId xmlns:a16="http://schemas.microsoft.com/office/drawing/2014/main" id="{414965F5-2009-C24A-472D-B9F8C9CCBB86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E60FEA9-03CD-8E6F-503B-CFDAC7593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480" y="1132084"/>
            <a:ext cx="1280343" cy="118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9D7F827-9CA2-034B-8490-AEA8843F7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58" y="2648003"/>
            <a:ext cx="1894788" cy="14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7B4A49-0F97-8298-67C1-BE01DD273C9F}"/>
              </a:ext>
            </a:extLst>
          </p:cNvPr>
          <p:cNvSpPr txBox="1"/>
          <p:nvPr/>
        </p:nvSpPr>
        <p:spPr>
          <a:xfrm>
            <a:off x="7842094" y="212796"/>
            <a:ext cx="3886542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dk2"/>
                </a:solidFill>
                <a:latin typeface="PT Sans Narrow"/>
                <a:ea typeface="PT Sans Narrow"/>
                <a:cs typeface="PT Sans Narrow"/>
              </a:rPr>
              <a:t>МЕЖПРЕДМЕТНЫЕ ПОНЯТИЯ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093AD48-6DBD-B2DC-BA7E-C9F76FAB5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0311" y="1067073"/>
            <a:ext cx="8056630" cy="468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60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88B45C-31C1-0A07-F4D8-42E2763E6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768" y="2007626"/>
            <a:ext cx="8730113" cy="4509050"/>
          </a:xfrm>
          <a:prstGeom prst="rect">
            <a:avLst/>
          </a:prstGeom>
        </p:spPr>
      </p:pic>
      <p:sp>
        <p:nvSpPr>
          <p:cNvPr id="3" name="Google Shape;153;p21">
            <a:extLst>
              <a:ext uri="{FF2B5EF4-FFF2-40B4-BE49-F238E27FC236}">
                <a16:creationId xmlns:a16="http://schemas.microsoft.com/office/drawing/2014/main" id="{95753FC5-4A18-9DBD-93AC-B7EAA09FD405}"/>
              </a:ext>
            </a:extLst>
          </p:cNvPr>
          <p:cNvSpPr txBox="1">
            <a:spLocks/>
          </p:cNvSpPr>
          <p:nvPr/>
        </p:nvSpPr>
        <p:spPr>
          <a:xfrm>
            <a:off x="377687" y="970722"/>
            <a:ext cx="11032435" cy="8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ru-RU" sz="4400" dirty="0"/>
              <a:t>Эволюция индивидуальности</a:t>
            </a:r>
            <a:endParaRPr lang="en-GB" sz="4400" dirty="0"/>
          </a:p>
        </p:txBody>
      </p:sp>
      <p:sp>
        <p:nvSpPr>
          <p:cNvPr id="12" name="Google Shape;170;p24">
            <a:extLst>
              <a:ext uri="{FF2B5EF4-FFF2-40B4-BE49-F238E27FC236}">
                <a16:creationId xmlns:a16="http://schemas.microsoft.com/office/drawing/2014/main" id="{685AB098-5EDF-BF7A-8C95-B24E431ED6C7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8A5F7CD-58D5-8291-53CE-286D261E8D34}"/>
              </a:ext>
            </a:extLst>
          </p:cNvPr>
          <p:cNvGrpSpPr/>
          <p:nvPr/>
        </p:nvGrpSpPr>
        <p:grpSpPr>
          <a:xfrm>
            <a:off x="7018070" y="109066"/>
            <a:ext cx="5089090" cy="891308"/>
            <a:chOff x="7018070" y="109066"/>
            <a:chExt cx="5089090" cy="891308"/>
          </a:xfrm>
        </p:grpSpPr>
        <p:pic>
          <p:nvPicPr>
            <p:cNvPr id="6" name="Picture 2" descr="РАО">
              <a:extLst>
                <a:ext uri="{FF2B5EF4-FFF2-40B4-BE49-F238E27FC236}">
                  <a16:creationId xmlns:a16="http://schemas.microsoft.com/office/drawing/2014/main" id="{A7BC83B7-523B-9AE5-3D64-2BDAA4094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070" y="172172"/>
              <a:ext cx="634657" cy="67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FB126C-EA4F-3331-FD8A-8221F7994A30}"/>
                </a:ext>
              </a:extLst>
            </p:cNvPr>
            <p:cNvSpPr txBox="1"/>
            <p:nvPr/>
          </p:nvSpPr>
          <p:spPr>
            <a:xfrm>
              <a:off x="7666204" y="256365"/>
              <a:ext cx="1152706" cy="471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РОССИЙСКАЯ АКАДЕМИЯ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endParaRPr lang="ru-RU" sz="9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785226-C02E-DA18-5632-44107153841F}"/>
                </a:ext>
              </a:extLst>
            </p:cNvPr>
            <p:cNvSpPr txBox="1"/>
            <p:nvPr/>
          </p:nvSpPr>
          <p:spPr>
            <a:xfrm>
              <a:off x="9244929" y="256364"/>
              <a:ext cx="109941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ОБЩЕРОССИЙСКИЙ ПРОФСОЮЗ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 </a:t>
              </a:r>
              <a:endParaRPr lang="ru-RU" sz="900" dirty="0"/>
            </a:p>
          </p:txBody>
        </p:sp>
        <p:pic>
          <p:nvPicPr>
            <p:cNvPr id="9" name="Picture 2" descr="История Профсоюза">
              <a:extLst>
                <a:ext uri="{FF2B5EF4-FFF2-40B4-BE49-F238E27FC236}">
                  <a16:creationId xmlns:a16="http://schemas.microsoft.com/office/drawing/2014/main" id="{4E1348B8-BFDE-9F5B-9139-E4495E7C7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344" y="172171"/>
              <a:ext cx="640072" cy="67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D15829-0808-6B94-F0FB-FB8BA00FB9AE}"/>
                </a:ext>
              </a:extLst>
            </p:cNvPr>
            <p:cNvSpPr txBox="1"/>
            <p:nvPr/>
          </p:nvSpPr>
          <p:spPr>
            <a:xfrm>
              <a:off x="10839629" y="257932"/>
              <a:ext cx="12675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МИНИСТЕРСТВО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dirty="0">
                  <a:solidFill>
                    <a:srgbClr val="010101"/>
                  </a:solidFill>
                  <a:latin typeface="PT Sans Narrow" panose="020B0506020203020204" pitchFamily="34" charset="-52"/>
                </a:rPr>
                <a:t>КИР</a:t>
              </a: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ОВСКОЙ ОБЛАСТИ </a:t>
              </a:r>
              <a:endParaRPr lang="ru-RU" sz="900" dirty="0"/>
            </a:p>
          </p:txBody>
        </p:sp>
        <p:pic>
          <p:nvPicPr>
            <p:cNvPr id="11" name="Picture 6" descr="Picture background">
              <a:extLst>
                <a:ext uri="{FF2B5EF4-FFF2-40B4-BE49-F238E27FC236}">
                  <a16:creationId xmlns:a16="http://schemas.microsoft.com/office/drawing/2014/main" id="{F2D2C57E-EFD4-0D4C-6C60-CC7071D2F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3242" y="109066"/>
              <a:ext cx="1188411" cy="891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1218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>
          <a:extLst>
            <a:ext uri="{FF2B5EF4-FFF2-40B4-BE49-F238E27FC236}">
              <a16:creationId xmlns:a16="http://schemas.microsoft.com/office/drawing/2014/main" id="{1CE266AC-8B83-5E7A-EE44-7067857DA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;p21">
            <a:extLst>
              <a:ext uri="{FF2B5EF4-FFF2-40B4-BE49-F238E27FC236}">
                <a16:creationId xmlns:a16="http://schemas.microsoft.com/office/drawing/2014/main" id="{50A33AF6-23D3-2D5B-375E-AE762958D233}"/>
              </a:ext>
            </a:extLst>
          </p:cNvPr>
          <p:cNvSpPr txBox="1">
            <a:spLocks/>
          </p:cNvSpPr>
          <p:nvPr/>
        </p:nvSpPr>
        <p:spPr>
          <a:xfrm>
            <a:off x="377687" y="970722"/>
            <a:ext cx="11032435" cy="8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ru-RU" sz="4400" dirty="0"/>
              <a:t>Эволюция типа обучения</a:t>
            </a:r>
            <a:endParaRPr lang="en-GB" sz="4400" dirty="0"/>
          </a:p>
        </p:txBody>
      </p:sp>
      <p:sp>
        <p:nvSpPr>
          <p:cNvPr id="12" name="Google Shape;170;p24">
            <a:extLst>
              <a:ext uri="{FF2B5EF4-FFF2-40B4-BE49-F238E27FC236}">
                <a16:creationId xmlns:a16="http://schemas.microsoft.com/office/drawing/2014/main" id="{004EF693-2454-0069-9876-4A364BB1D775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CE1FCC2-86F7-E0F9-7851-E1ED9E3087DE}"/>
              </a:ext>
            </a:extLst>
          </p:cNvPr>
          <p:cNvGrpSpPr/>
          <p:nvPr/>
        </p:nvGrpSpPr>
        <p:grpSpPr>
          <a:xfrm>
            <a:off x="7447414" y="1882218"/>
            <a:ext cx="2880320" cy="3260673"/>
            <a:chOff x="5364088" y="2409867"/>
            <a:chExt cx="2880320" cy="3260673"/>
          </a:xfrm>
        </p:grpSpPr>
        <p:sp>
          <p:nvSpPr>
            <p:cNvPr id="13" name="Равнобедренный треугольник 12">
              <a:extLst>
                <a:ext uri="{FF2B5EF4-FFF2-40B4-BE49-F238E27FC236}">
                  <a16:creationId xmlns:a16="http://schemas.microsoft.com/office/drawing/2014/main" id="{B4C650E2-85C0-18B0-67FF-CCC122ECCA31}"/>
                </a:ext>
              </a:extLst>
            </p:cNvPr>
            <p:cNvSpPr/>
            <p:nvPr/>
          </p:nvSpPr>
          <p:spPr>
            <a:xfrm>
              <a:off x="5364088" y="2852936"/>
              <a:ext cx="2808312" cy="2376264"/>
            </a:xfrm>
            <a:prstGeom prst="triangle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243126-6DDE-C44E-7429-50607FD21383}"/>
                </a:ext>
              </a:extLst>
            </p:cNvPr>
            <p:cNvSpPr txBox="1"/>
            <p:nvPr/>
          </p:nvSpPr>
          <p:spPr>
            <a:xfrm rot="18083476">
              <a:off x="4295060" y="3766941"/>
              <a:ext cx="288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b="1" dirty="0"/>
                <a:t>Результативное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520A29-0F14-8DCA-E2A6-0FEA95944031}"/>
                </a:ext>
              </a:extLst>
            </p:cNvPr>
            <p:cNvSpPr txBox="1"/>
            <p:nvPr/>
          </p:nvSpPr>
          <p:spPr>
            <a:xfrm>
              <a:off x="5364088" y="4437112"/>
              <a:ext cx="2880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tx1"/>
                  </a:solidFill>
                </a:rPr>
                <a:t>Продуктивное</a:t>
              </a:r>
              <a:endParaRPr lang="ru-RU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1170D4-42C5-1307-DBC0-E6CED4BED264}"/>
                </a:ext>
              </a:extLst>
            </p:cNvPr>
            <p:cNvSpPr txBox="1"/>
            <p:nvPr/>
          </p:nvSpPr>
          <p:spPr>
            <a:xfrm rot="3564140">
              <a:off x="6376561" y="3665361"/>
              <a:ext cx="288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b="1" dirty="0"/>
                <a:t>Игровое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5EBD2D-EDE0-7F1D-2448-ECAB22934EAD}"/>
                </a:ext>
              </a:extLst>
            </p:cNvPr>
            <p:cNvSpPr txBox="1"/>
            <p:nvPr/>
          </p:nvSpPr>
          <p:spPr>
            <a:xfrm>
              <a:off x="5364088" y="5301208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b="1" dirty="0"/>
                <a:t>Учебное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BD8486C-70AF-3605-38AB-D5F867CE9F12}"/>
              </a:ext>
            </a:extLst>
          </p:cNvPr>
          <p:cNvGrpSpPr/>
          <p:nvPr/>
        </p:nvGrpSpPr>
        <p:grpSpPr>
          <a:xfrm>
            <a:off x="2293963" y="1882218"/>
            <a:ext cx="2952328" cy="3260673"/>
            <a:chOff x="1115616" y="2409867"/>
            <a:chExt cx="2952328" cy="3260673"/>
          </a:xfrm>
        </p:grpSpPr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A291796E-7D07-37A5-ED4B-83011A4C4910}"/>
                </a:ext>
              </a:extLst>
            </p:cNvPr>
            <p:cNvSpPr/>
            <p:nvPr/>
          </p:nvSpPr>
          <p:spPr>
            <a:xfrm>
              <a:off x="1187624" y="2852936"/>
              <a:ext cx="2808312" cy="2376264"/>
            </a:xfrm>
            <a:prstGeom prst="triangle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750EDA-0F47-43C4-05D1-08E791CDFD9F}"/>
                </a:ext>
              </a:extLst>
            </p:cNvPr>
            <p:cNvSpPr txBox="1"/>
            <p:nvPr/>
          </p:nvSpPr>
          <p:spPr>
            <a:xfrm rot="18083476">
              <a:off x="118596" y="3766941"/>
              <a:ext cx="288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b="1" dirty="0"/>
                <a:t>Результативное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76B840-D15E-5280-FE8E-68D873221A57}"/>
                </a:ext>
              </a:extLst>
            </p:cNvPr>
            <p:cNvSpPr txBox="1"/>
            <p:nvPr/>
          </p:nvSpPr>
          <p:spPr>
            <a:xfrm>
              <a:off x="1187624" y="5301208"/>
              <a:ext cx="288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b="1" dirty="0"/>
                <a:t>Продуктивное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7CECB2-F245-4DF4-A3F2-CCBCB18D2AE2}"/>
                </a:ext>
              </a:extLst>
            </p:cNvPr>
            <p:cNvSpPr txBox="1"/>
            <p:nvPr/>
          </p:nvSpPr>
          <p:spPr>
            <a:xfrm rot="3564140">
              <a:off x="2200097" y="3665361"/>
              <a:ext cx="288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b="1" dirty="0"/>
                <a:t>Игровое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AB4FF2-829A-3EE3-183C-7F831403FE16}"/>
                </a:ext>
              </a:extLst>
            </p:cNvPr>
            <p:cNvSpPr txBox="1"/>
            <p:nvPr/>
          </p:nvSpPr>
          <p:spPr>
            <a:xfrm>
              <a:off x="1115616" y="4437112"/>
              <a:ext cx="2880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tx1"/>
                  </a:solidFill>
                </a:rPr>
                <a:t>Учебное</a:t>
              </a:r>
            </a:p>
          </p:txBody>
        </p:sp>
      </p:grpSp>
      <p:sp>
        <p:nvSpPr>
          <p:cNvPr id="24" name="Text Box 7">
            <a:extLst>
              <a:ext uri="{FF2B5EF4-FFF2-40B4-BE49-F238E27FC236}">
                <a16:creationId xmlns:a16="http://schemas.microsoft.com/office/drawing/2014/main" id="{F7C7947B-9B4A-E674-5C60-D1C7CB404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906" y="5666266"/>
            <a:ext cx="88569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1200" b="1" dirty="0"/>
              <a:t>Борис Даниилович </a:t>
            </a:r>
            <a:r>
              <a:rPr lang="ru-RU" altLang="ru-RU" sz="1200" b="1" dirty="0" err="1"/>
              <a:t>Эльконин</a:t>
            </a:r>
            <a:endParaRPr lang="ru-RU" altLang="ru-RU" sz="1200" b="1" dirty="0"/>
          </a:p>
          <a:p>
            <a:pPr algn="r" eaLnBrk="1" hangingPunct="1"/>
            <a:r>
              <a:rPr lang="ru-RU" altLang="ru-RU" sz="1200" i="1" dirty="0"/>
              <a:t>д. психол. н., профессор, заведующий лабораторией Психологического института РАО</a:t>
            </a:r>
          </a:p>
          <a:p>
            <a:pPr algn="r" eaLnBrk="1" hangingPunct="1"/>
            <a:r>
              <a:rPr lang="ru-RU" altLang="ru-RU" sz="1200" i="1" dirty="0"/>
              <a:t>Всероссийская конференция «Практики развития», Красноярск, 2022 г.</a:t>
            </a:r>
            <a:endParaRPr lang="ru-RU" altLang="ru-RU" sz="1200" dirty="0"/>
          </a:p>
        </p:txBody>
      </p:sp>
      <p:sp>
        <p:nvSpPr>
          <p:cNvPr id="25" name="Стрелка вправо 16">
            <a:extLst>
              <a:ext uri="{FF2B5EF4-FFF2-40B4-BE49-F238E27FC236}">
                <a16:creationId xmlns:a16="http://schemas.microsoft.com/office/drawing/2014/main" id="{5AD5D5D7-2276-09BF-6548-EADC5FDB2888}"/>
              </a:ext>
            </a:extLst>
          </p:cNvPr>
          <p:cNvSpPr/>
          <p:nvPr/>
        </p:nvSpPr>
        <p:spPr>
          <a:xfrm>
            <a:off x="5767383" y="3219000"/>
            <a:ext cx="1008112" cy="648072"/>
          </a:xfrm>
          <a:prstGeom prst="right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C089B1D-1889-CADA-A4F6-8ED09CF59F54}"/>
              </a:ext>
            </a:extLst>
          </p:cNvPr>
          <p:cNvGrpSpPr/>
          <p:nvPr/>
        </p:nvGrpSpPr>
        <p:grpSpPr>
          <a:xfrm>
            <a:off x="7018070" y="109066"/>
            <a:ext cx="5089090" cy="891308"/>
            <a:chOff x="7018070" y="109066"/>
            <a:chExt cx="5089090" cy="891308"/>
          </a:xfrm>
        </p:grpSpPr>
        <p:pic>
          <p:nvPicPr>
            <p:cNvPr id="6" name="Picture 2" descr="РАО">
              <a:extLst>
                <a:ext uri="{FF2B5EF4-FFF2-40B4-BE49-F238E27FC236}">
                  <a16:creationId xmlns:a16="http://schemas.microsoft.com/office/drawing/2014/main" id="{7E023612-3ADE-CD35-42EE-B008803C80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070" y="172172"/>
              <a:ext cx="634657" cy="67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64FEB6-2D46-1122-75E6-B897575B156A}"/>
                </a:ext>
              </a:extLst>
            </p:cNvPr>
            <p:cNvSpPr txBox="1"/>
            <p:nvPr/>
          </p:nvSpPr>
          <p:spPr>
            <a:xfrm>
              <a:off x="7666204" y="256365"/>
              <a:ext cx="1152706" cy="471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РОССИЙСКАЯ АКАДЕМИЯ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endParaRPr lang="ru-RU" sz="9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0D9393-1E86-6ACF-0240-C704D93E213B}"/>
                </a:ext>
              </a:extLst>
            </p:cNvPr>
            <p:cNvSpPr txBox="1"/>
            <p:nvPr/>
          </p:nvSpPr>
          <p:spPr>
            <a:xfrm>
              <a:off x="9244929" y="256364"/>
              <a:ext cx="109941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ОБЩЕРОССИЙСКИЙ ПРОФСОЮЗ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 </a:t>
              </a:r>
              <a:endParaRPr lang="ru-RU" sz="900" dirty="0"/>
            </a:p>
          </p:txBody>
        </p:sp>
        <p:pic>
          <p:nvPicPr>
            <p:cNvPr id="9" name="Picture 2" descr="История Профсоюза">
              <a:extLst>
                <a:ext uri="{FF2B5EF4-FFF2-40B4-BE49-F238E27FC236}">
                  <a16:creationId xmlns:a16="http://schemas.microsoft.com/office/drawing/2014/main" id="{E95C3738-723F-1326-EACD-A507A9482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344" y="172171"/>
              <a:ext cx="640072" cy="67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22B325-C35F-8FFD-B15F-ED3DC979F25C}"/>
                </a:ext>
              </a:extLst>
            </p:cNvPr>
            <p:cNvSpPr txBox="1"/>
            <p:nvPr/>
          </p:nvSpPr>
          <p:spPr>
            <a:xfrm>
              <a:off x="10839629" y="257932"/>
              <a:ext cx="12675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МИНИСТЕРСТВО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dirty="0">
                  <a:solidFill>
                    <a:srgbClr val="010101"/>
                  </a:solidFill>
                  <a:latin typeface="PT Sans Narrow" panose="020B0506020203020204" pitchFamily="34" charset="-52"/>
                </a:rPr>
                <a:t>КИР</a:t>
              </a: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ОВСКОЙ ОБЛАСТИ </a:t>
              </a:r>
              <a:endParaRPr lang="ru-RU" sz="900" dirty="0"/>
            </a:p>
          </p:txBody>
        </p:sp>
        <p:pic>
          <p:nvPicPr>
            <p:cNvPr id="11" name="Picture 6" descr="Picture background">
              <a:extLst>
                <a:ext uri="{FF2B5EF4-FFF2-40B4-BE49-F238E27FC236}">
                  <a16:creationId xmlns:a16="http://schemas.microsoft.com/office/drawing/2014/main" id="{D8C7AC5A-1C43-4BE0-0F68-B44F0D2D1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3242" y="109066"/>
              <a:ext cx="1188411" cy="891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2200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>
          <a:extLst>
            <a:ext uri="{FF2B5EF4-FFF2-40B4-BE49-F238E27FC236}">
              <a16:creationId xmlns:a16="http://schemas.microsoft.com/office/drawing/2014/main" id="{AAE3FFB7-D265-A985-2908-A680D4677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3;p21">
            <a:extLst>
              <a:ext uri="{FF2B5EF4-FFF2-40B4-BE49-F238E27FC236}">
                <a16:creationId xmlns:a16="http://schemas.microsoft.com/office/drawing/2014/main" id="{1A9AA10F-BA1D-E0DD-4BAF-D0A1564C3B25}"/>
              </a:ext>
            </a:extLst>
          </p:cNvPr>
          <p:cNvSpPr txBox="1">
            <a:spLocks/>
          </p:cNvSpPr>
          <p:nvPr/>
        </p:nvSpPr>
        <p:spPr>
          <a:xfrm>
            <a:off x="377687" y="970722"/>
            <a:ext cx="11032435" cy="8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ru-RU" sz="4000" dirty="0"/>
              <a:t>Эволюция образовательных результатов</a:t>
            </a:r>
            <a:endParaRPr lang="en-GB" sz="4000" dirty="0"/>
          </a:p>
        </p:txBody>
      </p:sp>
      <p:sp>
        <p:nvSpPr>
          <p:cNvPr id="12" name="Google Shape;170;p24">
            <a:extLst>
              <a:ext uri="{FF2B5EF4-FFF2-40B4-BE49-F238E27FC236}">
                <a16:creationId xmlns:a16="http://schemas.microsoft.com/office/drawing/2014/main" id="{7D8A3F50-A42B-59DB-2D59-A2D7C816B78D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CFD5840-2665-0912-86ED-DEBBD69F4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079" y="2156790"/>
            <a:ext cx="8629650" cy="40386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202B9981-2B9F-5844-F0FD-5CBCC07F0DC1}"/>
              </a:ext>
            </a:extLst>
          </p:cNvPr>
          <p:cNvSpPr/>
          <p:nvPr/>
        </p:nvSpPr>
        <p:spPr>
          <a:xfrm>
            <a:off x="3695056" y="6331918"/>
            <a:ext cx="84969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/>
              <a:t>New Vision for Education</a:t>
            </a:r>
            <a:r>
              <a:rPr lang="ru-RU" sz="1200" b="1" dirty="0"/>
              <a:t> </a:t>
            </a:r>
            <a:r>
              <a:rPr lang="en-US" sz="1200" b="1" dirty="0"/>
              <a:t>Unlocking the Potential of </a:t>
            </a:r>
            <a:r>
              <a:rPr lang="ru-RU" sz="1200" b="1" dirty="0"/>
              <a:t> </a:t>
            </a:r>
            <a:r>
              <a:rPr lang="en-US" sz="1200" b="1" dirty="0"/>
              <a:t>Technology</a:t>
            </a:r>
            <a:r>
              <a:rPr lang="ru-RU" sz="1200" b="1" dirty="0"/>
              <a:t>, </a:t>
            </a:r>
            <a:r>
              <a:rPr lang="en-US" sz="1200" b="1" dirty="0"/>
              <a:t>World Economic Forum</a:t>
            </a:r>
            <a:r>
              <a:rPr lang="ru-RU" sz="1200" b="1" dirty="0"/>
              <a:t>, 2016.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40E555A-262B-16B2-D9B5-D42CB43C6654}"/>
              </a:ext>
            </a:extLst>
          </p:cNvPr>
          <p:cNvGrpSpPr/>
          <p:nvPr/>
        </p:nvGrpSpPr>
        <p:grpSpPr>
          <a:xfrm>
            <a:off x="7018070" y="109066"/>
            <a:ext cx="5089090" cy="891308"/>
            <a:chOff x="7018070" y="109066"/>
            <a:chExt cx="5089090" cy="891308"/>
          </a:xfrm>
        </p:grpSpPr>
        <p:pic>
          <p:nvPicPr>
            <p:cNvPr id="4" name="Picture 2" descr="РАО">
              <a:extLst>
                <a:ext uri="{FF2B5EF4-FFF2-40B4-BE49-F238E27FC236}">
                  <a16:creationId xmlns:a16="http://schemas.microsoft.com/office/drawing/2014/main" id="{D73D7FCE-CF88-FCD0-68A5-6836B85B0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070" y="172172"/>
              <a:ext cx="634657" cy="67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CC5541-4EF4-9878-7353-6B6A618FF504}"/>
                </a:ext>
              </a:extLst>
            </p:cNvPr>
            <p:cNvSpPr txBox="1"/>
            <p:nvPr/>
          </p:nvSpPr>
          <p:spPr>
            <a:xfrm>
              <a:off x="7666204" y="256365"/>
              <a:ext cx="1152706" cy="471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РОССИЙСКАЯ АКАДЕМИЯ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endParaRPr lang="ru-RU" sz="9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5A9E7A-AA5A-6B83-FD4D-9B06DB9A9C95}"/>
                </a:ext>
              </a:extLst>
            </p:cNvPr>
            <p:cNvSpPr txBox="1"/>
            <p:nvPr/>
          </p:nvSpPr>
          <p:spPr>
            <a:xfrm>
              <a:off x="9244929" y="256364"/>
              <a:ext cx="109941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ОБЩЕРОССИЙСКИЙ ПРОФСОЮЗ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 </a:t>
              </a:r>
              <a:endParaRPr lang="ru-RU" sz="900" dirty="0"/>
            </a:p>
          </p:txBody>
        </p:sp>
        <p:pic>
          <p:nvPicPr>
            <p:cNvPr id="7" name="Picture 2" descr="История Профсоюза">
              <a:extLst>
                <a:ext uri="{FF2B5EF4-FFF2-40B4-BE49-F238E27FC236}">
                  <a16:creationId xmlns:a16="http://schemas.microsoft.com/office/drawing/2014/main" id="{3988F87B-D001-6E26-5D8B-7F3A31E51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344" y="172171"/>
              <a:ext cx="640072" cy="67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ECD0BF-D2A4-74CF-492F-3AAA1C28E8E2}"/>
                </a:ext>
              </a:extLst>
            </p:cNvPr>
            <p:cNvSpPr txBox="1"/>
            <p:nvPr/>
          </p:nvSpPr>
          <p:spPr>
            <a:xfrm>
              <a:off x="10839629" y="257932"/>
              <a:ext cx="12675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МИНИСТЕРСТВО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dirty="0">
                  <a:solidFill>
                    <a:srgbClr val="010101"/>
                  </a:solidFill>
                  <a:latin typeface="PT Sans Narrow" panose="020B0506020203020204" pitchFamily="34" charset="-52"/>
                </a:rPr>
                <a:t>КИР</a:t>
              </a: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ОВСКОЙ ОБЛАСТИ </a:t>
              </a:r>
              <a:endParaRPr lang="ru-RU" sz="900" dirty="0"/>
            </a:p>
          </p:txBody>
        </p:sp>
        <p:pic>
          <p:nvPicPr>
            <p:cNvPr id="9" name="Picture 6" descr="Picture background">
              <a:extLst>
                <a:ext uri="{FF2B5EF4-FFF2-40B4-BE49-F238E27FC236}">
                  <a16:creationId xmlns:a16="http://schemas.microsoft.com/office/drawing/2014/main" id="{20E8B852-77F1-BB50-D2A8-28F8AE9B2B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3242" y="109066"/>
              <a:ext cx="1188411" cy="891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2218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4"/>
          <p:cNvSpPr txBox="1">
            <a:spLocks noGrp="1"/>
          </p:cNvSpPr>
          <p:nvPr>
            <p:ph type="title"/>
          </p:nvPr>
        </p:nvSpPr>
        <p:spPr>
          <a:xfrm>
            <a:off x="0" y="1448973"/>
            <a:ext cx="5967168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dirty="0"/>
              <a:t>СПАСИБО ЗА ВНИМАНИЕ</a:t>
            </a:r>
            <a:r>
              <a:rPr lang="en-GB" sz="4800" dirty="0"/>
              <a:t>!</a:t>
            </a:r>
            <a:endParaRPr sz="4800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5C03A32-6152-4385-8244-30CEDD88B28D}"/>
              </a:ext>
            </a:extLst>
          </p:cNvPr>
          <p:cNvGrpSpPr/>
          <p:nvPr/>
        </p:nvGrpSpPr>
        <p:grpSpPr>
          <a:xfrm>
            <a:off x="624198" y="4651625"/>
            <a:ext cx="5154433" cy="757402"/>
            <a:chOff x="1733384" y="3595826"/>
            <a:chExt cx="5007598" cy="757402"/>
          </a:xfrm>
        </p:grpSpPr>
        <p:sp>
          <p:nvSpPr>
            <p:cNvPr id="2" name="Google Shape;725;p33">
              <a:extLst>
                <a:ext uri="{FF2B5EF4-FFF2-40B4-BE49-F238E27FC236}">
                  <a16:creationId xmlns:a16="http://schemas.microsoft.com/office/drawing/2014/main" id="{F50A3387-6022-153D-19D5-9E2D9CA9326F}"/>
                </a:ext>
              </a:extLst>
            </p:cNvPr>
            <p:cNvSpPr txBox="1">
              <a:spLocks/>
            </p:cNvSpPr>
            <p:nvPr/>
          </p:nvSpPr>
          <p:spPr>
            <a:xfrm>
              <a:off x="4284357" y="3827626"/>
              <a:ext cx="2456625" cy="525600"/>
            </a:xfrm>
            <a:prstGeom prst="rect">
              <a:avLst/>
            </a:prstGeom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spcBef>
                  <a:spcPts val="1000"/>
                </a:spcBef>
              </a:pPr>
              <a:r>
                <a:rPr lang="es-ES" sz="2800" b="1" dirty="0"/>
                <a:t>zrais@mail.ru</a:t>
              </a:r>
            </a:p>
          </p:txBody>
        </p:sp>
        <p:pic>
          <p:nvPicPr>
            <p:cNvPr id="3" name="Picture 2" descr="ЧБ логотип VK ПНГ на Прозрачном Фоне • Скачать PNG ЧБ логотип VK">
              <a:extLst>
                <a:ext uri="{FF2B5EF4-FFF2-40B4-BE49-F238E27FC236}">
                  <a16:creationId xmlns:a16="http://schemas.microsoft.com/office/drawing/2014/main" id="{AB134686-136F-4EF7-A34C-839F52FC8E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384" y="3605766"/>
              <a:ext cx="747462" cy="747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DE76FB7B-3EF4-CBFC-B464-2D3CDB93E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969" y="3605765"/>
              <a:ext cx="751440" cy="747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oogle Shape;753;p34">
              <a:extLst>
                <a:ext uri="{FF2B5EF4-FFF2-40B4-BE49-F238E27FC236}">
                  <a16:creationId xmlns:a16="http://schemas.microsoft.com/office/drawing/2014/main" id="{D26EA2AE-169D-459F-11F7-DA25CE85A647}"/>
                </a:ext>
              </a:extLst>
            </p:cNvPr>
            <p:cNvGrpSpPr/>
            <p:nvPr/>
          </p:nvGrpSpPr>
          <p:grpSpPr>
            <a:xfrm>
              <a:off x="3466680" y="3595826"/>
              <a:ext cx="751440" cy="747461"/>
              <a:chOff x="6425500" y="2795700"/>
              <a:chExt cx="265875" cy="292650"/>
            </a:xfrm>
          </p:grpSpPr>
          <p:sp>
            <p:nvSpPr>
              <p:cNvPr id="6" name="Google Shape;754;p34">
                <a:extLst>
                  <a:ext uri="{FF2B5EF4-FFF2-40B4-BE49-F238E27FC236}">
                    <a16:creationId xmlns:a16="http://schemas.microsoft.com/office/drawing/2014/main" id="{71B42E05-80B7-CBF4-DA79-5066A5468808}"/>
                  </a:ext>
                </a:extLst>
              </p:cNvPr>
              <p:cNvSpPr/>
              <p:nvPr/>
            </p:nvSpPr>
            <p:spPr>
              <a:xfrm>
                <a:off x="6425500" y="2795700"/>
                <a:ext cx="265875" cy="292650"/>
              </a:xfrm>
              <a:custGeom>
                <a:avLst/>
                <a:gdLst/>
                <a:ahLst/>
                <a:cxnLst/>
                <a:rect l="l" t="t" r="r" b="b"/>
                <a:pathLst>
                  <a:path w="10635" h="11706" extrusionOk="0">
                    <a:moveTo>
                      <a:pt x="7976" y="2124"/>
                    </a:moveTo>
                    <a:lnTo>
                      <a:pt x="7976" y="6567"/>
                    </a:lnTo>
                    <a:lnTo>
                      <a:pt x="6781" y="7709"/>
                    </a:lnTo>
                    <a:cubicBezTo>
                      <a:pt x="6343" y="7379"/>
                      <a:pt x="5826" y="7214"/>
                      <a:pt x="5311" y="7214"/>
                    </a:cubicBezTo>
                    <a:cubicBezTo>
                      <a:pt x="4796" y="7214"/>
                      <a:pt x="4283" y="7379"/>
                      <a:pt x="3854" y="7709"/>
                    </a:cubicBezTo>
                    <a:lnTo>
                      <a:pt x="2659" y="6567"/>
                    </a:lnTo>
                    <a:lnTo>
                      <a:pt x="2659" y="2124"/>
                    </a:lnTo>
                    <a:close/>
                    <a:moveTo>
                      <a:pt x="785" y="5514"/>
                    </a:moveTo>
                    <a:lnTo>
                      <a:pt x="3444" y="8048"/>
                    </a:lnTo>
                    <a:lnTo>
                      <a:pt x="785" y="10581"/>
                    </a:lnTo>
                    <a:lnTo>
                      <a:pt x="785" y="5514"/>
                    </a:lnTo>
                    <a:close/>
                    <a:moveTo>
                      <a:pt x="9832" y="5532"/>
                    </a:moveTo>
                    <a:lnTo>
                      <a:pt x="9832" y="10599"/>
                    </a:lnTo>
                    <a:lnTo>
                      <a:pt x="7173" y="8066"/>
                    </a:lnTo>
                    <a:lnTo>
                      <a:pt x="9832" y="5532"/>
                    </a:lnTo>
                    <a:close/>
                    <a:moveTo>
                      <a:pt x="5317" y="7749"/>
                    </a:moveTo>
                    <a:cubicBezTo>
                      <a:pt x="5781" y="7749"/>
                      <a:pt x="6245" y="7914"/>
                      <a:pt x="6602" y="8244"/>
                    </a:cubicBezTo>
                    <a:lnTo>
                      <a:pt x="6781" y="8423"/>
                    </a:lnTo>
                    <a:lnTo>
                      <a:pt x="9403" y="10903"/>
                    </a:lnTo>
                    <a:lnTo>
                      <a:pt x="1232" y="10903"/>
                    </a:lnTo>
                    <a:lnTo>
                      <a:pt x="3854" y="8423"/>
                    </a:lnTo>
                    <a:lnTo>
                      <a:pt x="4033" y="8244"/>
                    </a:lnTo>
                    <a:cubicBezTo>
                      <a:pt x="4390" y="7914"/>
                      <a:pt x="4854" y="7749"/>
                      <a:pt x="5317" y="7749"/>
                    </a:cubicBezTo>
                    <a:close/>
                    <a:moveTo>
                      <a:pt x="5317" y="1"/>
                    </a:moveTo>
                    <a:lnTo>
                      <a:pt x="3712" y="1339"/>
                    </a:lnTo>
                    <a:lnTo>
                      <a:pt x="1856" y="1339"/>
                    </a:lnTo>
                    <a:lnTo>
                      <a:pt x="1856" y="2499"/>
                    </a:lnTo>
                    <a:lnTo>
                      <a:pt x="0" y="4283"/>
                    </a:lnTo>
                    <a:lnTo>
                      <a:pt x="0" y="11706"/>
                    </a:lnTo>
                    <a:lnTo>
                      <a:pt x="10635" y="11706"/>
                    </a:lnTo>
                    <a:lnTo>
                      <a:pt x="10635" y="4283"/>
                    </a:lnTo>
                    <a:lnTo>
                      <a:pt x="8761" y="2499"/>
                    </a:lnTo>
                    <a:lnTo>
                      <a:pt x="8761" y="1339"/>
                    </a:lnTo>
                    <a:lnTo>
                      <a:pt x="6905" y="1339"/>
                    </a:lnTo>
                    <a:lnTo>
                      <a:pt x="531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755;p34">
                <a:extLst>
                  <a:ext uri="{FF2B5EF4-FFF2-40B4-BE49-F238E27FC236}">
                    <a16:creationId xmlns:a16="http://schemas.microsoft.com/office/drawing/2014/main" id="{772B5778-7A16-4EDE-E502-83647D4875BD}"/>
                  </a:ext>
                </a:extLst>
              </p:cNvPr>
              <p:cNvSpPr/>
              <p:nvPr/>
            </p:nvSpPr>
            <p:spPr>
              <a:xfrm>
                <a:off x="6515150" y="2868425"/>
                <a:ext cx="86575" cy="870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480" extrusionOk="0">
                    <a:moveTo>
                      <a:pt x="1731" y="1338"/>
                    </a:moveTo>
                    <a:cubicBezTo>
                      <a:pt x="1963" y="1338"/>
                      <a:pt x="2160" y="1517"/>
                      <a:pt x="2160" y="1767"/>
                    </a:cubicBezTo>
                    <a:cubicBezTo>
                      <a:pt x="2160" y="1999"/>
                      <a:pt x="1963" y="2195"/>
                      <a:pt x="1731" y="2195"/>
                    </a:cubicBezTo>
                    <a:cubicBezTo>
                      <a:pt x="1500" y="2195"/>
                      <a:pt x="1303" y="1981"/>
                      <a:pt x="1303" y="1767"/>
                    </a:cubicBezTo>
                    <a:cubicBezTo>
                      <a:pt x="1303" y="1517"/>
                      <a:pt x="1500" y="1338"/>
                      <a:pt x="1731" y="1338"/>
                    </a:cubicBezTo>
                    <a:close/>
                    <a:moveTo>
                      <a:pt x="1749" y="0"/>
                    </a:moveTo>
                    <a:cubicBezTo>
                      <a:pt x="786" y="0"/>
                      <a:pt x="19" y="767"/>
                      <a:pt x="19" y="1731"/>
                    </a:cubicBezTo>
                    <a:cubicBezTo>
                      <a:pt x="1" y="2694"/>
                      <a:pt x="768" y="3462"/>
                      <a:pt x="1731" y="3479"/>
                    </a:cubicBezTo>
                    <a:cubicBezTo>
                      <a:pt x="2035" y="3479"/>
                      <a:pt x="2320" y="3408"/>
                      <a:pt x="2588" y="3265"/>
                    </a:cubicBezTo>
                    <a:cubicBezTo>
                      <a:pt x="2695" y="3212"/>
                      <a:pt x="2731" y="3069"/>
                      <a:pt x="2695" y="2962"/>
                    </a:cubicBezTo>
                    <a:cubicBezTo>
                      <a:pt x="2646" y="2888"/>
                      <a:pt x="2562" y="2848"/>
                      <a:pt x="2480" y="2848"/>
                    </a:cubicBezTo>
                    <a:cubicBezTo>
                      <a:pt x="2444" y="2848"/>
                      <a:pt x="2407" y="2856"/>
                      <a:pt x="2374" y="2873"/>
                    </a:cubicBezTo>
                    <a:cubicBezTo>
                      <a:pt x="2178" y="2980"/>
                      <a:pt x="1963" y="3033"/>
                      <a:pt x="1731" y="3033"/>
                    </a:cubicBezTo>
                    <a:cubicBezTo>
                      <a:pt x="1018" y="3033"/>
                      <a:pt x="429" y="2445"/>
                      <a:pt x="447" y="1749"/>
                    </a:cubicBezTo>
                    <a:cubicBezTo>
                      <a:pt x="447" y="1035"/>
                      <a:pt x="1036" y="446"/>
                      <a:pt x="1749" y="446"/>
                    </a:cubicBezTo>
                    <a:cubicBezTo>
                      <a:pt x="2445" y="446"/>
                      <a:pt x="3034" y="1017"/>
                      <a:pt x="3034" y="1749"/>
                    </a:cubicBezTo>
                    <a:lnTo>
                      <a:pt x="3034" y="2159"/>
                    </a:lnTo>
                    <a:cubicBezTo>
                      <a:pt x="2784" y="2159"/>
                      <a:pt x="2606" y="1981"/>
                      <a:pt x="2606" y="1749"/>
                    </a:cubicBezTo>
                    <a:cubicBezTo>
                      <a:pt x="2606" y="1321"/>
                      <a:pt x="2320" y="946"/>
                      <a:pt x="1892" y="874"/>
                    </a:cubicBezTo>
                    <a:cubicBezTo>
                      <a:pt x="1836" y="862"/>
                      <a:pt x="1778" y="855"/>
                      <a:pt x="1721" y="855"/>
                    </a:cubicBezTo>
                    <a:cubicBezTo>
                      <a:pt x="1382" y="855"/>
                      <a:pt x="1051" y="1074"/>
                      <a:pt x="929" y="1410"/>
                    </a:cubicBezTo>
                    <a:cubicBezTo>
                      <a:pt x="786" y="1784"/>
                      <a:pt x="929" y="2248"/>
                      <a:pt x="1285" y="2462"/>
                    </a:cubicBezTo>
                    <a:cubicBezTo>
                      <a:pt x="1423" y="2545"/>
                      <a:pt x="1575" y="2585"/>
                      <a:pt x="1728" y="2585"/>
                    </a:cubicBezTo>
                    <a:cubicBezTo>
                      <a:pt x="1972" y="2585"/>
                      <a:pt x="2216" y="2482"/>
                      <a:pt x="2392" y="2284"/>
                    </a:cubicBezTo>
                    <a:cubicBezTo>
                      <a:pt x="2552" y="2480"/>
                      <a:pt x="2784" y="2587"/>
                      <a:pt x="3052" y="2587"/>
                    </a:cubicBezTo>
                    <a:cubicBezTo>
                      <a:pt x="3284" y="2587"/>
                      <a:pt x="3462" y="2391"/>
                      <a:pt x="3462" y="2141"/>
                    </a:cubicBezTo>
                    <a:lnTo>
                      <a:pt x="3462" y="1731"/>
                    </a:lnTo>
                    <a:cubicBezTo>
                      <a:pt x="3462" y="767"/>
                      <a:pt x="2695" y="0"/>
                      <a:pt x="1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" name="Google Shape;112;p13">
            <a:extLst>
              <a:ext uri="{FF2B5EF4-FFF2-40B4-BE49-F238E27FC236}">
                <a16:creationId xmlns:a16="http://schemas.microsoft.com/office/drawing/2014/main" id="{3EAC1D47-0064-4A03-E183-75D720F4BB78}"/>
              </a:ext>
            </a:extLst>
          </p:cNvPr>
          <p:cNvSpPr txBox="1">
            <a:spLocks/>
          </p:cNvSpPr>
          <p:nvPr/>
        </p:nvSpPr>
        <p:spPr>
          <a:xfrm>
            <a:off x="5944589" y="5228036"/>
            <a:ext cx="6008306" cy="1360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sz="4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ru-RU" sz="2400" dirty="0">
                <a:latin typeface="PT Sans Narrow"/>
                <a:sym typeface="PT Sans Narrow"/>
              </a:rPr>
              <a:t>Загидуллин Раис Рамазанович</a:t>
            </a:r>
            <a:br>
              <a:rPr lang="ru-RU" sz="1600" b="0" dirty="0">
                <a:latin typeface="PT Sans Narrow"/>
                <a:sym typeface="PT Sans Narrow"/>
              </a:rPr>
            </a:br>
            <a:r>
              <a:rPr lang="ru-RU" sz="1400" b="0" dirty="0">
                <a:latin typeface="PT Sans Narrow"/>
                <a:sym typeface="PT Sans Narrow"/>
              </a:rPr>
              <a:t>заведующий лабораторией проблем непрерывного развития педагогических кадров </a:t>
            </a:r>
            <a:br>
              <a:rPr lang="ru-RU" sz="1400" b="0" dirty="0">
                <a:latin typeface="PT Sans Narrow"/>
                <a:sym typeface="PT Sans Narrow"/>
              </a:rPr>
            </a:br>
            <a:r>
              <a:rPr lang="ru-RU" sz="1400" b="0" dirty="0">
                <a:latin typeface="PT Sans Narrow"/>
                <a:sym typeface="PT Sans Narrow"/>
              </a:rPr>
              <a:t>центра развития педагогического образования Российской академии образования (РАО), </a:t>
            </a:r>
          </a:p>
          <a:p>
            <a:pPr algn="ctr"/>
            <a:r>
              <a:rPr lang="ru-RU" sz="1400" b="0" dirty="0">
                <a:latin typeface="PT Sans Narrow"/>
                <a:sym typeface="PT Sans Narrow"/>
              </a:rPr>
              <a:t>научный руководитель Учебного центра Общероссийского Профсоюза образования,</a:t>
            </a:r>
          </a:p>
          <a:p>
            <a:pPr algn="ctr"/>
            <a:r>
              <a:rPr lang="ru-RU" sz="1400" b="0" dirty="0">
                <a:latin typeface="PT Sans Narrow"/>
                <a:sym typeface="PT Sans Narrow"/>
              </a:rPr>
              <a:t>кандидат педагогических наук, доцент</a:t>
            </a:r>
            <a:endParaRPr lang="en-US" sz="1800" b="0" dirty="0">
              <a:latin typeface="PT Sans Narrow"/>
              <a:sym typeface="PT Sans Narrow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330A16B-FD16-A45C-9A94-8CF9BCAD7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1245" y="1952118"/>
            <a:ext cx="2437572" cy="2953764"/>
          </a:xfrm>
          <a:prstGeom prst="rect">
            <a:avLst/>
          </a:prstGeom>
        </p:spPr>
      </p:pic>
      <p:sp>
        <p:nvSpPr>
          <p:cNvPr id="21" name="Google Shape;112;p13">
            <a:extLst>
              <a:ext uri="{FF2B5EF4-FFF2-40B4-BE49-F238E27FC236}">
                <a16:creationId xmlns:a16="http://schemas.microsoft.com/office/drawing/2014/main" id="{8C498D55-4379-7778-FA4F-99E8D51930F5}"/>
              </a:ext>
            </a:extLst>
          </p:cNvPr>
          <p:cNvSpPr txBox="1">
            <a:spLocks/>
          </p:cNvSpPr>
          <p:nvPr/>
        </p:nvSpPr>
        <p:spPr>
          <a:xfrm>
            <a:off x="1999498" y="5860340"/>
            <a:ext cx="1907461" cy="64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sz="4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ru-RU" sz="1800" b="0" dirty="0">
                <a:solidFill>
                  <a:schemeClr val="dk2"/>
                </a:solidFill>
                <a:latin typeface="PT Sans Narrow"/>
              </a:rPr>
              <a:t>г. </a:t>
            </a:r>
            <a:r>
              <a:rPr lang="ru-RU" sz="1800" b="0" dirty="0">
                <a:solidFill>
                  <a:schemeClr val="dk2"/>
                </a:solidFill>
                <a:latin typeface="PT Sans Narrow"/>
                <a:sym typeface="PT Sans Narrow"/>
              </a:rPr>
              <a:t>Киров</a:t>
            </a:r>
            <a:r>
              <a:rPr lang="ru-RU" sz="1800" b="0" dirty="0">
                <a:solidFill>
                  <a:schemeClr val="dk2"/>
                </a:solidFill>
                <a:latin typeface="PT Sans Narrow"/>
              </a:rPr>
              <a:t>, 2025</a:t>
            </a:r>
            <a:endParaRPr lang="en-US" sz="1800" b="0" dirty="0">
              <a:solidFill>
                <a:schemeClr val="dk2"/>
              </a:solidFill>
              <a:latin typeface="PT Sans Narrow"/>
            </a:endParaRPr>
          </a:p>
        </p:txBody>
      </p:sp>
      <p:sp>
        <p:nvSpPr>
          <p:cNvPr id="24" name="Google Shape;107;p12">
            <a:extLst>
              <a:ext uri="{FF2B5EF4-FFF2-40B4-BE49-F238E27FC236}">
                <a16:creationId xmlns:a16="http://schemas.microsoft.com/office/drawing/2014/main" id="{1A226DC5-6A76-DFE3-34CE-2A28AAA25FC8}"/>
              </a:ext>
            </a:extLst>
          </p:cNvPr>
          <p:cNvSpPr txBox="1">
            <a:spLocks/>
          </p:cNvSpPr>
          <p:nvPr/>
        </p:nvSpPr>
        <p:spPr>
          <a:xfrm>
            <a:off x="0" y="2736610"/>
            <a:ext cx="5967168" cy="64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ru-RU" sz="1400" dirty="0"/>
              <a:t>Лекция 3: Видеотренинг. </a:t>
            </a:r>
            <a:br>
              <a:rPr lang="ru-RU" sz="1400" dirty="0"/>
            </a:br>
            <a:r>
              <a:rPr lang="ru-RU" sz="1400" dirty="0"/>
              <a:t>ФГОС 2.0: </a:t>
            </a:r>
            <a:r>
              <a:rPr lang="ru-RU" sz="1400" dirty="0">
                <a:highlight>
                  <a:schemeClr val="accent1"/>
                </a:highlight>
              </a:rPr>
              <a:t>что должен знать, понимать и уметь каждый педагог</a:t>
            </a:r>
            <a:endParaRPr lang="ru-RU" sz="1000" dirty="0">
              <a:highlight>
                <a:schemeClr val="accent1"/>
              </a:highlight>
            </a:endParaRPr>
          </a:p>
        </p:txBody>
      </p:sp>
      <p:sp>
        <p:nvSpPr>
          <p:cNvPr id="25" name="Google Shape;125;p14">
            <a:extLst>
              <a:ext uri="{FF2B5EF4-FFF2-40B4-BE49-F238E27FC236}">
                <a16:creationId xmlns:a16="http://schemas.microsoft.com/office/drawing/2014/main" id="{9ED0F487-45B4-A94E-C77D-B4BFE2B86825}"/>
              </a:ext>
            </a:extLst>
          </p:cNvPr>
          <p:cNvSpPr txBox="1">
            <a:spLocks/>
          </p:cNvSpPr>
          <p:nvPr/>
        </p:nvSpPr>
        <p:spPr>
          <a:xfrm>
            <a:off x="419340" y="98814"/>
            <a:ext cx="5359291" cy="84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ru-RU" sz="1400" b="0" dirty="0">
                <a:latin typeface="PT Sans Narrow"/>
              </a:rPr>
              <a:t>научно-методический семинар-практикум</a:t>
            </a:r>
          </a:p>
          <a:p>
            <a:pPr algn="ctr"/>
            <a:endParaRPr lang="ru-RU" sz="600" dirty="0"/>
          </a:p>
          <a:p>
            <a:pPr algn="ctr"/>
            <a:r>
              <a:rPr lang="ru-RU" sz="1400" dirty="0">
                <a:latin typeface="PT Sans Narrow"/>
              </a:rPr>
              <a:t>«УПРАВЛЕНИЕ ОБРАЗОВАНИЕМ В ИЗМЕНЯЮЩИХСЯ </a:t>
            </a:r>
            <a:br>
              <a:rPr lang="ru-RU" sz="1400" dirty="0">
                <a:latin typeface="PT Sans Narrow"/>
              </a:rPr>
            </a:br>
            <a:r>
              <a:rPr lang="ru-RU" sz="1400" dirty="0">
                <a:latin typeface="PT Sans Narrow"/>
              </a:rPr>
              <a:t>СОЦИО-КУЛЬТУРНЫХ УСЛОВИЯХ: ТЕНДЕНЦИИ И ПРИОРИТЕТЫ РАЗВИТИЯ»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CA4922D-11C5-CB7A-92DC-2975CD32E406}"/>
              </a:ext>
            </a:extLst>
          </p:cNvPr>
          <p:cNvGrpSpPr/>
          <p:nvPr/>
        </p:nvGrpSpPr>
        <p:grpSpPr>
          <a:xfrm>
            <a:off x="7018070" y="109066"/>
            <a:ext cx="5089090" cy="891308"/>
            <a:chOff x="7018070" y="109066"/>
            <a:chExt cx="5089090" cy="891308"/>
          </a:xfrm>
        </p:grpSpPr>
        <p:pic>
          <p:nvPicPr>
            <p:cNvPr id="10" name="Picture 2" descr="РАО">
              <a:extLst>
                <a:ext uri="{FF2B5EF4-FFF2-40B4-BE49-F238E27FC236}">
                  <a16:creationId xmlns:a16="http://schemas.microsoft.com/office/drawing/2014/main" id="{45712AB0-BC88-167C-D59C-EEE71F90C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070" y="172172"/>
              <a:ext cx="634657" cy="67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0CFD66-A777-C586-1A28-DE5C7A5B5EC2}"/>
                </a:ext>
              </a:extLst>
            </p:cNvPr>
            <p:cNvSpPr txBox="1"/>
            <p:nvPr/>
          </p:nvSpPr>
          <p:spPr>
            <a:xfrm>
              <a:off x="7666204" y="256365"/>
              <a:ext cx="1152706" cy="471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РОССИЙСКАЯ АКАДЕМИЯ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endParaRPr lang="ru-RU" sz="9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265C46-F398-2B03-A57D-2567EBCFBE11}"/>
                </a:ext>
              </a:extLst>
            </p:cNvPr>
            <p:cNvSpPr txBox="1"/>
            <p:nvPr/>
          </p:nvSpPr>
          <p:spPr>
            <a:xfrm>
              <a:off x="9244929" y="256364"/>
              <a:ext cx="1099416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ОБЩЕРОССИЙСКИЙ ПРОФСОЮЗ 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 </a:t>
              </a:r>
              <a:endParaRPr lang="ru-RU" sz="900" dirty="0"/>
            </a:p>
          </p:txBody>
        </p:sp>
        <p:pic>
          <p:nvPicPr>
            <p:cNvPr id="13" name="Picture 2" descr="История Профсоюза">
              <a:extLst>
                <a:ext uri="{FF2B5EF4-FFF2-40B4-BE49-F238E27FC236}">
                  <a16:creationId xmlns:a16="http://schemas.microsoft.com/office/drawing/2014/main" id="{B8AE3EF3-07DF-4EC8-7F98-FA58EF396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344" y="172171"/>
              <a:ext cx="640072" cy="67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7B963E7-D743-8EA3-2580-C2B739FF03BC}"/>
                </a:ext>
              </a:extLst>
            </p:cNvPr>
            <p:cNvSpPr txBox="1"/>
            <p:nvPr/>
          </p:nvSpPr>
          <p:spPr>
            <a:xfrm>
              <a:off x="10839629" y="257932"/>
              <a:ext cx="12675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МИНИСТЕРСТВО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ОБРАЗОВАНИЯ</a:t>
              </a:r>
              <a:b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</a:br>
              <a:r>
                <a:rPr lang="ru-RU" sz="900" b="1" dirty="0">
                  <a:solidFill>
                    <a:srgbClr val="010101"/>
                  </a:solidFill>
                  <a:latin typeface="PT Sans Narrow" panose="020B0506020203020204" pitchFamily="34" charset="-52"/>
                </a:rPr>
                <a:t>КИР</a:t>
              </a:r>
              <a:r>
                <a:rPr lang="ru-RU" sz="900" b="1" i="0" dirty="0">
                  <a:solidFill>
                    <a:srgbClr val="010101"/>
                  </a:solidFill>
                  <a:effectLst/>
                  <a:latin typeface="PT Sans Narrow" panose="020B0506020203020204" pitchFamily="34" charset="-52"/>
                </a:rPr>
                <a:t>ОВСКОЙ ОБЛАСТИ </a:t>
              </a:r>
              <a:endParaRPr lang="ru-RU" sz="900" dirty="0"/>
            </a:p>
          </p:txBody>
        </p:sp>
        <p:pic>
          <p:nvPicPr>
            <p:cNvPr id="27" name="Picture 6" descr="Picture background">
              <a:extLst>
                <a:ext uri="{FF2B5EF4-FFF2-40B4-BE49-F238E27FC236}">
                  <a16:creationId xmlns:a16="http://schemas.microsoft.com/office/drawing/2014/main" id="{953119C9-B9BD-0C74-EFE9-1AB8C141D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3242" y="109066"/>
              <a:ext cx="1188411" cy="891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2D20D0C0-642C-3A50-6ED1-EE3499BF5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>
            <a:extLst>
              <a:ext uri="{FF2B5EF4-FFF2-40B4-BE49-F238E27FC236}">
                <a16:creationId xmlns:a16="http://schemas.microsoft.com/office/drawing/2014/main" id="{D0F8D587-C74C-C3CC-9FA0-665DB26372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2354" y="1598984"/>
            <a:ext cx="9099300" cy="160180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dirty="0">
                <a:solidFill>
                  <a:schemeClr val="accent1"/>
                </a:solidFill>
              </a:rPr>
              <a:t>ВНИМАНИЕ:</a:t>
            </a:r>
            <a:r>
              <a:rPr lang="en-GB" sz="8000" dirty="0"/>
              <a:t> </a:t>
            </a:r>
            <a:r>
              <a:rPr lang="ru-RU" sz="8000" dirty="0"/>
              <a:t>ЗАДАНИЕ</a:t>
            </a:r>
            <a:r>
              <a:rPr lang="en-GB" sz="8000" dirty="0"/>
              <a:t>!</a:t>
            </a:r>
            <a:endParaRPr sz="8000" dirty="0"/>
          </a:p>
        </p:txBody>
      </p:sp>
      <p:sp>
        <p:nvSpPr>
          <p:cNvPr id="2" name="Google Shape;783;p35">
            <a:extLst>
              <a:ext uri="{FF2B5EF4-FFF2-40B4-BE49-F238E27FC236}">
                <a16:creationId xmlns:a16="http://schemas.microsoft.com/office/drawing/2014/main" id="{9C803D75-226D-5800-C512-D9A93482D7EF}"/>
              </a:ext>
            </a:extLst>
          </p:cNvPr>
          <p:cNvSpPr txBox="1"/>
          <p:nvPr/>
        </p:nvSpPr>
        <p:spPr>
          <a:xfrm>
            <a:off x="1241625" y="3285928"/>
            <a:ext cx="9099301" cy="1601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lnSpc>
                <a:spcPct val="115000"/>
              </a:lnSpc>
              <a:spcAft>
                <a:spcPts val="2100"/>
              </a:spcAft>
            </a:pPr>
            <a:br>
              <a:rPr lang="ru-RU" sz="280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</a:br>
            <a:r>
              <a:rPr lang="ru-RU" sz="280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Посмотрите фрагмент учебного фильма* и ответьте на вопрос: </a:t>
            </a:r>
            <a:br>
              <a:rPr lang="ru-RU" sz="280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</a:br>
            <a:r>
              <a:rPr lang="ru-RU" sz="2800" b="1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«Получилось ли учебное занятие?»</a:t>
            </a:r>
            <a:r>
              <a:rPr lang="ru-RU" sz="2800" b="1" dirty="0"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br>
              <a:rPr lang="ru-RU" sz="2800" b="1" dirty="0">
                <a:latin typeface="PT Sans Narrow"/>
                <a:ea typeface="PT Sans Narrow"/>
                <a:cs typeface="PT Sans Narrow"/>
                <a:sym typeface="PT Sans Narrow"/>
              </a:rPr>
            </a:br>
            <a:r>
              <a:rPr lang="ru-RU" sz="2800" dirty="0">
                <a:latin typeface="PT Sans Narrow"/>
                <a:ea typeface="PT Sans Narrow"/>
                <a:cs typeface="PT Sans Narrow"/>
                <a:sym typeface="PT Sans Narrow"/>
              </a:rPr>
              <a:t>Ответ обоснуйте.</a:t>
            </a:r>
            <a:endParaRPr lang="ru-RU" sz="2800" dirty="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" name="Google Shape;112;p13">
            <a:extLst>
              <a:ext uri="{FF2B5EF4-FFF2-40B4-BE49-F238E27FC236}">
                <a16:creationId xmlns:a16="http://schemas.microsoft.com/office/drawing/2014/main" id="{92DC9ECA-643D-2B54-DCA2-981210A7333C}"/>
              </a:ext>
            </a:extLst>
          </p:cNvPr>
          <p:cNvSpPr txBox="1">
            <a:spLocks/>
          </p:cNvSpPr>
          <p:nvPr/>
        </p:nvSpPr>
        <p:spPr>
          <a:xfrm>
            <a:off x="5877340" y="6005454"/>
            <a:ext cx="5870712" cy="64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sz="4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8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r"/>
            <a:r>
              <a:rPr lang="ru-RU" sz="1800" b="0" dirty="0">
                <a:solidFill>
                  <a:schemeClr val="dk2"/>
                </a:solidFill>
                <a:latin typeface="PT Sans Narrow"/>
              </a:rPr>
              <a:t>* - «Улыбка Моны Лизы» (англ. </a:t>
            </a:r>
            <a:r>
              <a:rPr lang="ru-RU" sz="1800" b="0" dirty="0" err="1">
                <a:solidFill>
                  <a:schemeClr val="dk2"/>
                </a:solidFill>
                <a:latin typeface="PT Sans Narrow"/>
              </a:rPr>
              <a:t>Mona</a:t>
            </a:r>
            <a:r>
              <a:rPr lang="ru-RU" sz="1800" b="0" dirty="0">
                <a:solidFill>
                  <a:schemeClr val="dk2"/>
                </a:solidFill>
                <a:latin typeface="PT Sans Narrow"/>
              </a:rPr>
              <a:t> </a:t>
            </a:r>
            <a:r>
              <a:rPr lang="ru-RU" sz="1800" b="0" dirty="0" err="1">
                <a:solidFill>
                  <a:schemeClr val="dk2"/>
                </a:solidFill>
                <a:latin typeface="PT Sans Narrow"/>
              </a:rPr>
              <a:t>Lisa</a:t>
            </a:r>
            <a:r>
              <a:rPr lang="ru-RU" sz="1800" b="0" dirty="0">
                <a:solidFill>
                  <a:schemeClr val="dk2"/>
                </a:solidFill>
                <a:latin typeface="PT Sans Narrow"/>
              </a:rPr>
              <a:t> </a:t>
            </a:r>
            <a:r>
              <a:rPr lang="ru-RU" sz="1800" b="0" dirty="0" err="1">
                <a:solidFill>
                  <a:schemeClr val="dk2"/>
                </a:solidFill>
                <a:latin typeface="PT Sans Narrow"/>
              </a:rPr>
              <a:t>Smile</a:t>
            </a:r>
            <a:r>
              <a:rPr lang="ru-RU" sz="1800" b="0" dirty="0">
                <a:solidFill>
                  <a:schemeClr val="dk2"/>
                </a:solidFill>
                <a:latin typeface="PT Sans Narrow"/>
              </a:rPr>
              <a:t>) — американский художественный фильм 2003 года режиссёра Майка </a:t>
            </a:r>
            <a:r>
              <a:rPr lang="ru-RU" sz="1800" b="0" dirty="0" err="1">
                <a:solidFill>
                  <a:schemeClr val="dk2"/>
                </a:solidFill>
                <a:latin typeface="PT Sans Narrow"/>
              </a:rPr>
              <a:t>Ньюэлла</a:t>
            </a:r>
            <a:r>
              <a:rPr lang="ru-RU" sz="1800" b="0" dirty="0">
                <a:solidFill>
                  <a:schemeClr val="dk2"/>
                </a:solidFill>
                <a:latin typeface="PT Sans Narrow"/>
              </a:rPr>
              <a:t>.</a:t>
            </a:r>
            <a:endParaRPr lang="en-US" sz="1800" b="0" dirty="0">
              <a:solidFill>
                <a:schemeClr val="dk2"/>
              </a:solidFill>
              <a:latin typeface="PT Sans Narrow"/>
            </a:endParaRPr>
          </a:p>
        </p:txBody>
      </p:sp>
      <p:pic>
        <p:nvPicPr>
          <p:cNvPr id="6" name="Рисунок 5" descr="Справка со сплошной заливкой">
            <a:extLst>
              <a:ext uri="{FF2B5EF4-FFF2-40B4-BE49-F238E27FC236}">
                <a16:creationId xmlns:a16="http://schemas.microsoft.com/office/drawing/2014/main" id="{D59A62AD-BD60-028C-AE03-0F9E17C04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245" y="4147006"/>
            <a:ext cx="914400" cy="914400"/>
          </a:xfrm>
          <a:prstGeom prst="rect">
            <a:avLst/>
          </a:prstGeom>
        </p:spPr>
      </p:pic>
      <p:sp>
        <p:nvSpPr>
          <p:cNvPr id="4" name="Google Shape;170;p24">
            <a:extLst>
              <a:ext uri="{FF2B5EF4-FFF2-40B4-BE49-F238E27FC236}">
                <a16:creationId xmlns:a16="http://schemas.microsoft.com/office/drawing/2014/main" id="{15D7F2F7-7AA8-D333-8338-36F99422B3B7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41960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01_video_ml_1">
            <a:hlinkClick r:id="" action="ppaction://media"/>
            <a:extLst>
              <a:ext uri="{FF2B5EF4-FFF2-40B4-BE49-F238E27FC236}">
                <a16:creationId xmlns:a16="http://schemas.microsoft.com/office/drawing/2014/main" id="{37E1C73A-F1EF-31F3-BCE4-A1BB6FA42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929263" y="1052736"/>
            <a:ext cx="8333473" cy="5555648"/>
          </a:xfrm>
          <a:prstGeom prst="rect">
            <a:avLst/>
          </a:prstGeom>
        </p:spPr>
      </p:pic>
      <p:sp>
        <p:nvSpPr>
          <p:cNvPr id="5" name="Google Shape;170;p24">
            <a:extLst>
              <a:ext uri="{FF2B5EF4-FFF2-40B4-BE49-F238E27FC236}">
                <a16:creationId xmlns:a16="http://schemas.microsoft.com/office/drawing/2014/main" id="{FABCE8E3-E0A2-12DE-CAC1-63C2CF1F8DBA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8483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100000" showWhenStopped="0">
                <p:cTn id="12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204178-A7FE-019F-357A-A9DF8EFCD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2473" y="2240713"/>
            <a:ext cx="2353367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chemeClr val="dk2"/>
                </a:solidFill>
                <a:latin typeface="PT Sans Narrow"/>
                <a:ea typeface="PT Sans Narrow"/>
                <a:cs typeface="PT Sans Narrow"/>
              </a:rPr>
              <a:t>ОБУЧАЮЩИЙ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0FFEA-B8E7-FA0C-C9C7-F53626ED4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0207" y="2261448"/>
            <a:ext cx="2814922" cy="46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 rtlCol="0">
            <a:spAutoFit/>
          </a:bodyPr>
          <a:lstStyle>
            <a:defPPr>
              <a:defRPr lang="ru-RU"/>
            </a:defPPr>
            <a:lvl1pPr>
              <a:defRPr sz="2400" b="1"/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dirty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ОБУЧАЮЩИЙСЯ</a:t>
            </a:r>
            <a:endParaRPr lang="ru-RU" sz="3000" dirty="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" name="Стрелка вправо 6">
            <a:extLst>
              <a:ext uri="{FF2B5EF4-FFF2-40B4-BE49-F238E27FC236}">
                <a16:creationId xmlns:a16="http://schemas.microsoft.com/office/drawing/2014/main" id="{952507E9-5763-663E-6C2F-2D07262A24E0}"/>
              </a:ext>
            </a:extLst>
          </p:cNvPr>
          <p:cNvSpPr/>
          <p:nvPr/>
        </p:nvSpPr>
        <p:spPr>
          <a:xfrm>
            <a:off x="6250814" y="3590271"/>
            <a:ext cx="1655762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трелка вправо 10">
            <a:extLst>
              <a:ext uri="{FF2B5EF4-FFF2-40B4-BE49-F238E27FC236}">
                <a16:creationId xmlns:a16="http://schemas.microsoft.com/office/drawing/2014/main" id="{F16DEE77-2B70-E06C-C825-A7ACA7B1088D}"/>
              </a:ext>
            </a:extLst>
          </p:cNvPr>
          <p:cNvSpPr/>
          <p:nvPr/>
        </p:nvSpPr>
        <p:spPr>
          <a:xfrm rot="10800000">
            <a:off x="6250814" y="3961840"/>
            <a:ext cx="1655762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Левая круглая скобка 9">
            <a:extLst>
              <a:ext uri="{FF2B5EF4-FFF2-40B4-BE49-F238E27FC236}">
                <a16:creationId xmlns:a16="http://schemas.microsoft.com/office/drawing/2014/main" id="{3164EF81-46C3-38EB-43F0-ACCE31FD498F}"/>
              </a:ext>
            </a:extLst>
          </p:cNvPr>
          <p:cNvSpPr/>
          <p:nvPr/>
        </p:nvSpPr>
        <p:spPr>
          <a:xfrm>
            <a:off x="3390141" y="2156791"/>
            <a:ext cx="649488" cy="3774848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5" tIns="45718" rIns="91435" bIns="45718" rtlCol="0" anchor="ctr"/>
          <a:lstStyle/>
          <a:p>
            <a:pPr algn="ctr"/>
            <a:endParaRPr lang="ru-RU"/>
          </a:p>
        </p:txBody>
      </p:sp>
      <p:sp>
        <p:nvSpPr>
          <p:cNvPr id="11" name="Левая круглая скобка 10">
            <a:extLst>
              <a:ext uri="{FF2B5EF4-FFF2-40B4-BE49-F238E27FC236}">
                <a16:creationId xmlns:a16="http://schemas.microsoft.com/office/drawing/2014/main" id="{71DE7433-D3CD-164D-159D-86DBC93332B2}"/>
              </a:ext>
            </a:extLst>
          </p:cNvPr>
          <p:cNvSpPr/>
          <p:nvPr/>
        </p:nvSpPr>
        <p:spPr>
          <a:xfrm rot="10800000">
            <a:off x="10093528" y="2156791"/>
            <a:ext cx="793130" cy="3774848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5" tIns="45718" rIns="91435" bIns="45718"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DC26F2-8A92-78B9-327B-2A4314B1310C}"/>
              </a:ext>
            </a:extLst>
          </p:cNvPr>
          <p:cNvSpPr txBox="1"/>
          <p:nvPr/>
        </p:nvSpPr>
        <p:spPr>
          <a:xfrm>
            <a:off x="5419440" y="4472232"/>
            <a:ext cx="3423485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dk2"/>
                </a:solidFill>
                <a:latin typeface="PT Sans Narrow"/>
                <a:ea typeface="PT Sans Narrow"/>
                <a:cs typeface="PT Sans Narrow"/>
              </a:rPr>
              <a:t>ВЗАИМОДЕЙСТВИЕ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B5E756-C897-829F-3AE8-C35433EE9FDE}"/>
              </a:ext>
            </a:extLst>
          </p:cNvPr>
          <p:cNvSpPr txBox="1"/>
          <p:nvPr/>
        </p:nvSpPr>
        <p:spPr>
          <a:xfrm>
            <a:off x="9419116" y="5312019"/>
            <a:ext cx="1368152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dk2"/>
                </a:solidFill>
                <a:latin typeface="PT Sans Narrow"/>
                <a:ea typeface="PT Sans Narrow"/>
                <a:cs typeface="PT Sans Narrow"/>
              </a:rPr>
              <a:t>СРЕДА</a:t>
            </a:r>
          </a:p>
        </p:txBody>
      </p:sp>
      <p:pic>
        <p:nvPicPr>
          <p:cNvPr id="14" name="Picture 4" descr="https://img.pngio.com/reading-reading-and-writing-reading-and-writing-png-black-and-white-918_1095.png">
            <a:extLst>
              <a:ext uri="{FF2B5EF4-FFF2-40B4-BE49-F238E27FC236}">
                <a16:creationId xmlns:a16="http://schemas.microsoft.com/office/drawing/2014/main" id="{752FFAAA-AF73-AFF9-2737-C646769A6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1539" y="3260610"/>
            <a:ext cx="1132258" cy="1350568"/>
          </a:xfrm>
          <a:prstGeom prst="rect">
            <a:avLst/>
          </a:prstGeom>
          <a:noFill/>
        </p:spPr>
      </p:pic>
      <p:pic>
        <p:nvPicPr>
          <p:cNvPr id="15" name="Picture 8" descr="https://u.9111s.ru/uploads/201804/12/444594.png">
            <a:extLst>
              <a:ext uri="{FF2B5EF4-FFF2-40B4-BE49-F238E27FC236}">
                <a16:creationId xmlns:a16="http://schemas.microsoft.com/office/drawing/2014/main" id="{90CB0370-20D9-98C3-F184-30317D2B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5164" y="2751324"/>
            <a:ext cx="1927987" cy="1927987"/>
          </a:xfrm>
          <a:prstGeom prst="rect">
            <a:avLst/>
          </a:prstGeom>
          <a:noFill/>
        </p:spPr>
      </p:pic>
      <p:sp>
        <p:nvSpPr>
          <p:cNvPr id="17" name="Google Shape;153;p21">
            <a:extLst>
              <a:ext uri="{FF2B5EF4-FFF2-40B4-BE49-F238E27FC236}">
                <a16:creationId xmlns:a16="http://schemas.microsoft.com/office/drawing/2014/main" id="{659BA69E-FD78-D474-2AEC-B49B6CECD178}"/>
              </a:ext>
            </a:extLst>
          </p:cNvPr>
          <p:cNvSpPr txBox="1">
            <a:spLocks/>
          </p:cNvSpPr>
          <p:nvPr/>
        </p:nvSpPr>
        <p:spPr>
          <a:xfrm>
            <a:off x="3321702" y="970722"/>
            <a:ext cx="7513983" cy="8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pPr algn="ctr"/>
            <a:r>
              <a:rPr lang="ru-RU" sz="6000" dirty="0"/>
              <a:t>Факторы образования</a:t>
            </a:r>
            <a:endParaRPr lang="en-GB" sz="6000" dirty="0"/>
          </a:p>
        </p:txBody>
      </p:sp>
      <p:sp>
        <p:nvSpPr>
          <p:cNvPr id="2" name="Google Shape;170;p24">
            <a:extLst>
              <a:ext uri="{FF2B5EF4-FFF2-40B4-BE49-F238E27FC236}">
                <a16:creationId xmlns:a16="http://schemas.microsoft.com/office/drawing/2014/main" id="{84F16667-5098-FD36-D11C-891076EACB1E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>
            <a:spLocks noGrp="1"/>
          </p:cNvSpPr>
          <p:nvPr>
            <p:ph type="title"/>
          </p:nvPr>
        </p:nvSpPr>
        <p:spPr>
          <a:xfrm>
            <a:off x="300570" y="1490870"/>
            <a:ext cx="4360883" cy="34720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dirty="0">
                <a:solidFill>
                  <a:schemeClr val="accent1"/>
                </a:solidFill>
              </a:rPr>
              <a:t>ОБЪЕКТ ОБУЧЕНИЯ</a:t>
            </a:r>
            <a:endParaRPr sz="8000" dirty="0"/>
          </a:p>
        </p:txBody>
      </p:sp>
      <p:sp>
        <p:nvSpPr>
          <p:cNvPr id="2" name="Google Shape;164;p23">
            <a:extLst>
              <a:ext uri="{FF2B5EF4-FFF2-40B4-BE49-F238E27FC236}">
                <a16:creationId xmlns:a16="http://schemas.microsoft.com/office/drawing/2014/main" id="{0942408B-E2C3-94F2-6993-5681491D07F0}"/>
              </a:ext>
            </a:extLst>
          </p:cNvPr>
          <p:cNvSpPr txBox="1">
            <a:spLocks/>
          </p:cNvSpPr>
          <p:nvPr/>
        </p:nvSpPr>
        <p:spPr>
          <a:xfrm>
            <a:off x="7533857" y="1520688"/>
            <a:ext cx="4360883" cy="3472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50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128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pPr algn="r"/>
            <a:r>
              <a:rPr lang="ru-RU" sz="8000" dirty="0"/>
              <a:t>СУБЪЕКТ ОБУЧЕНИЯ</a:t>
            </a:r>
            <a:endParaRPr lang="en-GB" sz="8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AB0059-00BE-FB2F-F9A5-BB6378DB3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3331" y="1416623"/>
            <a:ext cx="2814922" cy="52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 rtlCol="0">
            <a:spAutoFit/>
          </a:bodyPr>
          <a:lstStyle>
            <a:defPPr>
              <a:defRPr lang="ru-RU"/>
            </a:defPPr>
            <a:lvl1pPr>
              <a:defRPr sz="2400" b="1"/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800" dirty="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ОБУЧАЮЩИЙСЯ</a:t>
            </a:r>
            <a:endParaRPr lang="ru-RU" sz="3200" dirty="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" name="Picture 4" descr="https://img.pngio.com/reading-reading-and-writing-reading-and-writing-png-black-and-white-918_1095.png">
            <a:extLst>
              <a:ext uri="{FF2B5EF4-FFF2-40B4-BE49-F238E27FC236}">
                <a16:creationId xmlns:a16="http://schemas.microsoft.com/office/drawing/2014/main" id="{4253356A-012A-92A9-ED9D-76426BB87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1689" y="2218131"/>
            <a:ext cx="1364622" cy="1627734"/>
          </a:xfrm>
          <a:prstGeom prst="rect">
            <a:avLst/>
          </a:prstGeom>
          <a:noFill/>
        </p:spPr>
      </p:pic>
      <p:pic>
        <p:nvPicPr>
          <p:cNvPr id="5" name="Рисунок 4" descr="Справка со сплошной заливкой">
            <a:extLst>
              <a:ext uri="{FF2B5EF4-FFF2-40B4-BE49-F238E27FC236}">
                <a16:creationId xmlns:a16="http://schemas.microsoft.com/office/drawing/2014/main" id="{99C0C515-911E-E7AA-094B-8AF4454A7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653" y="4204246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4E0742-94F4-36D5-7546-48D7F47F97D1}"/>
              </a:ext>
            </a:extLst>
          </p:cNvPr>
          <p:cNvSpPr txBox="1"/>
          <p:nvPr/>
        </p:nvSpPr>
        <p:spPr>
          <a:xfrm>
            <a:off x="6582544" y="930750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tx1"/>
                </a:solidFill>
                <a:latin typeface="PT Sans Narrow"/>
              </a:rPr>
              <a:t>Субъектность</a:t>
            </a:r>
            <a:r>
              <a:rPr lang="ru-RU" sz="2000" dirty="0">
                <a:solidFill>
                  <a:schemeClr val="tx1"/>
                </a:solidFill>
                <a:latin typeface="PT Sans Narrow"/>
              </a:rPr>
              <a:t>* — способность человека выступать агентом действия, быть независимым от других людей.</a:t>
            </a:r>
            <a:r>
              <a:rPr lang="ru-RU" sz="18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48F572-8EB9-7B44-0A48-E9C92FE67C7C}"/>
              </a:ext>
            </a:extLst>
          </p:cNvPr>
          <p:cNvSpPr txBox="1"/>
          <p:nvPr/>
        </p:nvSpPr>
        <p:spPr>
          <a:xfrm>
            <a:off x="6306914" y="112191"/>
            <a:ext cx="4256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/>
              <a:t>Леонтьев А.Н. (1903-1973) </a:t>
            </a:r>
          </a:p>
          <a:p>
            <a:pPr algn="r"/>
            <a:r>
              <a:rPr lang="ru-RU" sz="1200" dirty="0"/>
              <a:t>*«Деятельность. Сознание. Личность», 1977 год</a:t>
            </a:r>
          </a:p>
        </p:txBody>
      </p:sp>
      <p:pic>
        <p:nvPicPr>
          <p:cNvPr id="9" name="Picture 5" descr="https://irkutsk.blendedlearning.pro/wp-content/uploads/2019/09/%D0%BB%D0%B5%D0%BE%D0%BD%D1%82%D1%8C%D0%B5%D0%B2.jpg">
            <a:extLst>
              <a:ext uri="{FF2B5EF4-FFF2-40B4-BE49-F238E27FC236}">
                <a16:creationId xmlns:a16="http://schemas.microsoft.com/office/drawing/2014/main" id="{E70E7F5D-8637-C223-42F2-335905DAC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14992" y="112640"/>
            <a:ext cx="1279104" cy="1862878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2B8040-32B0-126E-51E2-591914D75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45" y="5187882"/>
            <a:ext cx="1860608" cy="769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/>
              <a:t>”</a:t>
            </a:r>
            <a:r>
              <a:rPr lang="ru-RU" sz="4400" b="1" dirty="0"/>
              <a:t>0</a:t>
            </a:r>
            <a:r>
              <a:rPr lang="en-US" sz="4400" b="1" dirty="0"/>
              <a:t>”</a:t>
            </a:r>
            <a:endParaRPr lang="ru-RU" sz="4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C34D00-E98F-028D-756E-647D6EB60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410" y="5187882"/>
            <a:ext cx="1860608" cy="769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/>
              <a:t>”</a:t>
            </a:r>
            <a:r>
              <a:rPr lang="ru-RU" sz="4400" b="1" dirty="0"/>
              <a:t>ЗУН</a:t>
            </a:r>
            <a:r>
              <a:rPr lang="en-US" sz="4400" b="1" dirty="0"/>
              <a:t>”</a:t>
            </a:r>
            <a:endParaRPr lang="ru-RU" sz="4400" b="1" dirty="0"/>
          </a:p>
        </p:txBody>
      </p:sp>
      <p:sp>
        <p:nvSpPr>
          <p:cNvPr id="12" name="Стрелка влево 7">
            <a:extLst>
              <a:ext uri="{FF2B5EF4-FFF2-40B4-BE49-F238E27FC236}">
                <a16:creationId xmlns:a16="http://schemas.microsoft.com/office/drawing/2014/main" id="{4347A719-18AC-6609-EBE5-6D47EB60293E}"/>
              </a:ext>
            </a:extLst>
          </p:cNvPr>
          <p:cNvSpPr/>
          <p:nvPr/>
        </p:nvSpPr>
        <p:spPr>
          <a:xfrm>
            <a:off x="2341257" y="5318684"/>
            <a:ext cx="664748" cy="507831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endParaRPr lang="ru-RU" sz="10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D3AA83-E123-D8AA-8D04-F92253F4A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635" y="5201136"/>
            <a:ext cx="1860608" cy="769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/>
              <a:t>”</a:t>
            </a:r>
            <a:r>
              <a:rPr lang="ru-RU" sz="4400" b="1" dirty="0"/>
              <a:t>ЗУН</a:t>
            </a:r>
            <a:r>
              <a:rPr lang="en-US" sz="4400" b="1" dirty="0"/>
              <a:t>”</a:t>
            </a:r>
            <a:endParaRPr lang="ru-RU" sz="4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55E73B-1122-AFA5-6DF5-21DFE3D3F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0560" y="5201136"/>
            <a:ext cx="2013296" cy="769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/>
              <a:t>”</a:t>
            </a:r>
            <a:r>
              <a:rPr lang="ru-RU" sz="4400" b="1" dirty="0"/>
              <a:t>ЗУМ</a:t>
            </a:r>
            <a:r>
              <a:rPr lang="en-US" sz="4400" b="1" dirty="0"/>
              <a:t>”</a:t>
            </a:r>
            <a:endParaRPr lang="ru-RU" sz="4400" b="1" dirty="0"/>
          </a:p>
        </p:txBody>
      </p:sp>
      <p:sp>
        <p:nvSpPr>
          <p:cNvPr id="15" name="Стрелка влево 7">
            <a:extLst>
              <a:ext uri="{FF2B5EF4-FFF2-40B4-BE49-F238E27FC236}">
                <a16:creationId xmlns:a16="http://schemas.microsoft.com/office/drawing/2014/main" id="{F4B94C4A-3B0C-AD31-BC50-7CBB92EB568B}"/>
              </a:ext>
            </a:extLst>
          </p:cNvPr>
          <p:cNvSpPr/>
          <p:nvPr/>
        </p:nvSpPr>
        <p:spPr>
          <a:xfrm>
            <a:off x="9023647" y="5331938"/>
            <a:ext cx="664748" cy="507831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endParaRPr lang="ru-RU" sz="105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88B8B59-14B2-1D3C-A0D0-E7059A40AD29}"/>
              </a:ext>
            </a:extLst>
          </p:cNvPr>
          <p:cNvGrpSpPr/>
          <p:nvPr/>
        </p:nvGrpSpPr>
        <p:grpSpPr>
          <a:xfrm>
            <a:off x="8226298" y="4953000"/>
            <a:ext cx="3048675" cy="417442"/>
            <a:chOff x="8226298" y="4839460"/>
            <a:chExt cx="3048675" cy="570738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DBFB3C28-1D08-F8E8-1E6F-60C6887A7B4A}"/>
                </a:ext>
              </a:extLst>
            </p:cNvPr>
            <p:cNvCxnSpPr/>
            <p:nvPr/>
          </p:nvCxnSpPr>
          <p:spPr>
            <a:xfrm>
              <a:off x="11259857" y="4839460"/>
              <a:ext cx="0" cy="433387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80AAEFDC-C6CC-ACEE-A66B-70E6BDAC95C4}"/>
                </a:ext>
              </a:extLst>
            </p:cNvPr>
            <p:cNvCxnSpPr/>
            <p:nvPr/>
          </p:nvCxnSpPr>
          <p:spPr>
            <a:xfrm>
              <a:off x="8249678" y="4859336"/>
              <a:ext cx="0" cy="55086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2A977D7A-8E88-BBD2-DC61-F910F621FD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6298" y="4859336"/>
              <a:ext cx="3048675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4BBDDFF-6D8E-972D-26A5-DB9FC4E2DD09}"/>
              </a:ext>
            </a:extLst>
          </p:cNvPr>
          <p:cNvSpPr txBox="1"/>
          <p:nvPr/>
        </p:nvSpPr>
        <p:spPr>
          <a:xfrm>
            <a:off x="8250196" y="4598224"/>
            <a:ext cx="2928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PT Sans Narrow"/>
              </a:rPr>
              <a:t>УЧЕБНАЯ САМОСТОЯТЕЛЬНОСТЬ</a:t>
            </a:r>
            <a:r>
              <a:rPr lang="ru-RU" sz="1600" dirty="0"/>
              <a:t> </a:t>
            </a:r>
          </a:p>
        </p:txBody>
      </p:sp>
      <p:pic>
        <p:nvPicPr>
          <p:cNvPr id="23" name="Picture 4" descr="https://img.pngio.com/reading-reading-and-writing-reading-and-writing-png-black-and-white-918_1095.png">
            <a:extLst>
              <a:ext uri="{FF2B5EF4-FFF2-40B4-BE49-F238E27FC236}">
                <a16:creationId xmlns:a16="http://schemas.microsoft.com/office/drawing/2014/main" id="{9F9EC362-3542-50AF-3488-360F01F54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7440" y="6127602"/>
            <a:ext cx="441023" cy="526056"/>
          </a:xfrm>
          <a:prstGeom prst="rect">
            <a:avLst/>
          </a:prstGeom>
          <a:noFill/>
        </p:spPr>
      </p:pic>
      <p:pic>
        <p:nvPicPr>
          <p:cNvPr id="24" name="Picture 8" descr="https://u.9111s.ru/uploads/201804/12/444594.png">
            <a:extLst>
              <a:ext uri="{FF2B5EF4-FFF2-40B4-BE49-F238E27FC236}">
                <a16:creationId xmlns:a16="http://schemas.microsoft.com/office/drawing/2014/main" id="{DA9B854E-D1D8-C616-E531-9522458C4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1863" y="6053779"/>
            <a:ext cx="673702" cy="673702"/>
          </a:xfrm>
          <a:prstGeom prst="rect">
            <a:avLst/>
          </a:prstGeom>
          <a:noFill/>
        </p:spPr>
      </p:pic>
      <p:pic>
        <p:nvPicPr>
          <p:cNvPr id="25" name="Picture 4" descr="https://img.pngio.com/reading-reading-and-writing-reading-and-writing-png-black-and-white-918_1095.png">
            <a:extLst>
              <a:ext uri="{FF2B5EF4-FFF2-40B4-BE49-F238E27FC236}">
                <a16:creationId xmlns:a16="http://schemas.microsoft.com/office/drawing/2014/main" id="{EABEE2B4-147F-13D9-64B9-DACBB8016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CC92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659896" y="6130915"/>
            <a:ext cx="441023" cy="526056"/>
          </a:xfrm>
          <a:prstGeom prst="rect">
            <a:avLst/>
          </a:prstGeom>
          <a:noFill/>
        </p:spPr>
      </p:pic>
      <p:pic>
        <p:nvPicPr>
          <p:cNvPr id="26" name="Picture 8" descr="https://u.9111s.ru/uploads/201804/12/444594.png">
            <a:extLst>
              <a:ext uri="{FF2B5EF4-FFF2-40B4-BE49-F238E27FC236}">
                <a16:creationId xmlns:a16="http://schemas.microsoft.com/office/drawing/2014/main" id="{D7CE9C48-364A-E7C9-40AE-1403E63A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84197" y="6057092"/>
            <a:ext cx="673702" cy="673702"/>
          </a:xfrm>
          <a:prstGeom prst="rect">
            <a:avLst/>
          </a:prstGeom>
          <a:noFill/>
        </p:spPr>
      </p:pic>
      <p:sp>
        <p:nvSpPr>
          <p:cNvPr id="19" name="Google Shape;170;p24">
            <a:extLst>
              <a:ext uri="{FF2B5EF4-FFF2-40B4-BE49-F238E27FC236}">
                <a16:creationId xmlns:a16="http://schemas.microsoft.com/office/drawing/2014/main" id="{7D671132-9254-3942-3A3A-564FC2441BFA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26919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53;p21">
            <a:extLst>
              <a:ext uri="{FF2B5EF4-FFF2-40B4-BE49-F238E27FC236}">
                <a16:creationId xmlns:a16="http://schemas.microsoft.com/office/drawing/2014/main" id="{659BA69E-FD78-D474-2AEC-B49B6CECD178}"/>
              </a:ext>
            </a:extLst>
          </p:cNvPr>
          <p:cNvSpPr txBox="1">
            <a:spLocks/>
          </p:cNvSpPr>
          <p:nvPr/>
        </p:nvSpPr>
        <p:spPr>
          <a:xfrm>
            <a:off x="2812774" y="970722"/>
            <a:ext cx="8597348" cy="8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T Sans Narrow"/>
              <a:buNone/>
              <a:defRPr sz="6900" b="1" i="0" u="none" strike="noStrike" cap="none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pPr algn="ctr"/>
            <a:r>
              <a:rPr lang="ru-RU" sz="6000" dirty="0"/>
              <a:t>Ученик как субъект обучения</a:t>
            </a:r>
            <a:endParaRPr lang="en-GB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D26CDB-8267-DA97-264E-82DD151C6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352" y="4443664"/>
            <a:ext cx="1860608" cy="769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/>
              <a:t>”</a:t>
            </a:r>
            <a:r>
              <a:rPr lang="ru-RU" sz="4400" b="1" dirty="0"/>
              <a:t>ЗУН</a:t>
            </a:r>
            <a:r>
              <a:rPr lang="en-US" sz="4400" b="1" dirty="0"/>
              <a:t>”</a:t>
            </a:r>
            <a:endParaRPr lang="ru-RU" sz="4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0144A-BA97-011C-C84D-81F63B877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277" y="4443664"/>
            <a:ext cx="2013296" cy="769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/>
              <a:t>”</a:t>
            </a:r>
            <a:r>
              <a:rPr lang="ru-RU" sz="4400" b="1" dirty="0"/>
              <a:t>ЗУМ</a:t>
            </a:r>
            <a:r>
              <a:rPr lang="en-US" sz="4400" b="1" dirty="0"/>
              <a:t>”</a:t>
            </a:r>
            <a:endParaRPr lang="ru-RU" sz="4400" b="1" dirty="0"/>
          </a:p>
        </p:txBody>
      </p:sp>
      <p:sp>
        <p:nvSpPr>
          <p:cNvPr id="4" name="Стрелка влево 7">
            <a:extLst>
              <a:ext uri="{FF2B5EF4-FFF2-40B4-BE49-F238E27FC236}">
                <a16:creationId xmlns:a16="http://schemas.microsoft.com/office/drawing/2014/main" id="{468CD0F6-F42F-78DD-66DE-B930B7007FCF}"/>
              </a:ext>
            </a:extLst>
          </p:cNvPr>
          <p:cNvSpPr/>
          <p:nvPr/>
        </p:nvSpPr>
        <p:spPr>
          <a:xfrm>
            <a:off x="6720364" y="4574466"/>
            <a:ext cx="664748" cy="507831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endParaRPr lang="ru-RU" sz="105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E7E6886-5A6C-A702-15E4-4A1146BF5811}"/>
              </a:ext>
            </a:extLst>
          </p:cNvPr>
          <p:cNvGrpSpPr/>
          <p:nvPr/>
        </p:nvGrpSpPr>
        <p:grpSpPr>
          <a:xfrm>
            <a:off x="5923015" y="4195528"/>
            <a:ext cx="3048675" cy="417442"/>
            <a:chOff x="8226298" y="4839460"/>
            <a:chExt cx="3048675" cy="570738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50D33344-E358-7016-BA89-A4861509D143}"/>
                </a:ext>
              </a:extLst>
            </p:cNvPr>
            <p:cNvCxnSpPr/>
            <p:nvPr/>
          </p:nvCxnSpPr>
          <p:spPr>
            <a:xfrm>
              <a:off x="11259857" y="4839460"/>
              <a:ext cx="0" cy="433387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4FD53E2E-BFA1-0AF1-7E26-B8B8868E540C}"/>
                </a:ext>
              </a:extLst>
            </p:cNvPr>
            <p:cNvCxnSpPr/>
            <p:nvPr/>
          </p:nvCxnSpPr>
          <p:spPr>
            <a:xfrm>
              <a:off x="8249678" y="4859336"/>
              <a:ext cx="0" cy="55086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F39087AA-C9C2-68EB-AD04-2E96CC194E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6298" y="4859336"/>
              <a:ext cx="3048675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89AA640-3595-507E-2A31-9645B59AA743}"/>
              </a:ext>
            </a:extLst>
          </p:cNvPr>
          <p:cNvSpPr txBox="1"/>
          <p:nvPr/>
        </p:nvSpPr>
        <p:spPr>
          <a:xfrm>
            <a:off x="5946913" y="3840752"/>
            <a:ext cx="2928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PT Sans Narrow"/>
              </a:rPr>
              <a:t>УЧЕБНАЯ САМОСТОЯТЕЛЬНОСТЬ</a:t>
            </a:r>
            <a:r>
              <a:rPr lang="ru-RU" sz="1600" dirty="0"/>
              <a:t> </a:t>
            </a:r>
          </a:p>
        </p:txBody>
      </p:sp>
      <p:pic>
        <p:nvPicPr>
          <p:cNvPr id="22" name="Picture 4" descr="https://img.pngio.com/reading-reading-and-writing-reading-and-writing-png-black-and-white-918_1095.png">
            <a:extLst>
              <a:ext uri="{FF2B5EF4-FFF2-40B4-BE49-F238E27FC236}">
                <a16:creationId xmlns:a16="http://schemas.microsoft.com/office/drawing/2014/main" id="{2D718933-C185-C63F-F291-0738C0E96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CC92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356613" y="5373443"/>
            <a:ext cx="441023" cy="526056"/>
          </a:xfrm>
          <a:prstGeom prst="rect">
            <a:avLst/>
          </a:prstGeom>
          <a:noFill/>
        </p:spPr>
      </p:pic>
      <p:pic>
        <p:nvPicPr>
          <p:cNvPr id="23" name="Picture 8" descr="https://u.9111s.ru/uploads/201804/12/444594.png">
            <a:extLst>
              <a:ext uri="{FF2B5EF4-FFF2-40B4-BE49-F238E27FC236}">
                <a16:creationId xmlns:a16="http://schemas.microsoft.com/office/drawing/2014/main" id="{080DA10E-723A-738B-A3DD-6DE29BD2A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0914" y="5299620"/>
            <a:ext cx="673702" cy="673702"/>
          </a:xfrm>
          <a:prstGeom prst="rect">
            <a:avLst/>
          </a:prstGeom>
          <a:noFill/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5DA3483-C8A1-2C37-53F6-D3C9546155C3}"/>
              </a:ext>
            </a:extLst>
          </p:cNvPr>
          <p:cNvSpPr/>
          <p:nvPr/>
        </p:nvSpPr>
        <p:spPr>
          <a:xfrm>
            <a:off x="3930333" y="2272667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Л/У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91DBFFC2-C384-AAC5-03BA-E28D8143B8A5}"/>
              </a:ext>
            </a:extLst>
          </p:cNvPr>
          <p:cNvSpPr/>
          <p:nvPr/>
        </p:nvSpPr>
        <p:spPr>
          <a:xfrm>
            <a:off x="5570020" y="2272667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П/У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6F79F870-0D68-826E-F0B8-AA3C20AC09B6}"/>
              </a:ext>
            </a:extLst>
          </p:cNvPr>
          <p:cNvSpPr/>
          <p:nvPr/>
        </p:nvSpPr>
        <p:spPr>
          <a:xfrm>
            <a:off x="7154280" y="2272667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Р/У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F32F9D8F-D702-9E53-A553-043F085F38AF}"/>
              </a:ext>
            </a:extLst>
          </p:cNvPr>
          <p:cNvSpPr/>
          <p:nvPr/>
        </p:nvSpPr>
        <p:spPr>
          <a:xfrm>
            <a:off x="8827224" y="2272667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К/У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Дуга 58">
            <a:extLst>
              <a:ext uri="{FF2B5EF4-FFF2-40B4-BE49-F238E27FC236}">
                <a16:creationId xmlns:a16="http://schemas.microsoft.com/office/drawing/2014/main" id="{8D4669DE-DBCC-D3F1-CB94-FD0551C2EEFF}"/>
              </a:ext>
            </a:extLst>
          </p:cNvPr>
          <p:cNvSpPr/>
          <p:nvPr/>
        </p:nvSpPr>
        <p:spPr>
          <a:xfrm>
            <a:off x="4014220" y="2171406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Дуга 59">
            <a:extLst>
              <a:ext uri="{FF2B5EF4-FFF2-40B4-BE49-F238E27FC236}">
                <a16:creationId xmlns:a16="http://schemas.microsoft.com/office/drawing/2014/main" id="{44A25004-D698-B0D8-A12A-285B081FA4DD}"/>
              </a:ext>
            </a:extLst>
          </p:cNvPr>
          <p:cNvSpPr/>
          <p:nvPr/>
        </p:nvSpPr>
        <p:spPr>
          <a:xfrm>
            <a:off x="5653907" y="2171406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Дуга 60">
            <a:extLst>
              <a:ext uri="{FF2B5EF4-FFF2-40B4-BE49-F238E27FC236}">
                <a16:creationId xmlns:a16="http://schemas.microsoft.com/office/drawing/2014/main" id="{883E57B8-ABF4-B37E-8E66-6D6F81C5A0E7}"/>
              </a:ext>
            </a:extLst>
          </p:cNvPr>
          <p:cNvSpPr/>
          <p:nvPr/>
        </p:nvSpPr>
        <p:spPr>
          <a:xfrm>
            <a:off x="7238168" y="2171406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Дуга 61">
            <a:extLst>
              <a:ext uri="{FF2B5EF4-FFF2-40B4-BE49-F238E27FC236}">
                <a16:creationId xmlns:a16="http://schemas.microsoft.com/office/drawing/2014/main" id="{CA6ADDD9-B68E-FB6D-90DD-0FA429316CE3}"/>
              </a:ext>
            </a:extLst>
          </p:cNvPr>
          <p:cNvSpPr/>
          <p:nvPr/>
        </p:nvSpPr>
        <p:spPr>
          <a:xfrm>
            <a:off x="8911112" y="2171406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57C70214-DF86-83F7-EC3C-91E6929DC2AE}"/>
              </a:ext>
            </a:extLst>
          </p:cNvPr>
          <p:cNvCxnSpPr>
            <a:cxnSpLocks/>
            <a:stCxn id="55" idx="2"/>
          </p:cNvCxnSpPr>
          <p:nvPr/>
        </p:nvCxnSpPr>
        <p:spPr>
          <a:xfrm>
            <a:off x="4615579" y="3030675"/>
            <a:ext cx="2685153" cy="812292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A443A2E6-D17D-F743-1ABC-922C84BF32B7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6255266" y="3030675"/>
            <a:ext cx="1045466" cy="812292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9C73F88B-EF2F-DDD4-7530-9F85DAAA74DB}"/>
              </a:ext>
            </a:extLst>
          </p:cNvPr>
          <p:cNvCxnSpPr>
            <a:cxnSpLocks/>
            <a:stCxn id="57" idx="2"/>
          </p:cNvCxnSpPr>
          <p:nvPr/>
        </p:nvCxnSpPr>
        <p:spPr>
          <a:xfrm flipH="1">
            <a:off x="7300732" y="3030675"/>
            <a:ext cx="538794" cy="812292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74AFE35E-D59E-4A4D-DA35-E8E511C52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8" y="2272667"/>
            <a:ext cx="1860608" cy="769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/>
              <a:t>”</a:t>
            </a:r>
            <a:r>
              <a:rPr lang="ru-RU" sz="4400" b="1" dirty="0"/>
              <a:t>УУД</a:t>
            </a:r>
            <a:r>
              <a:rPr lang="en-US" sz="4400" b="1" dirty="0"/>
              <a:t>”</a:t>
            </a:r>
            <a:endParaRPr lang="ru-RU" sz="4400" b="1" dirty="0"/>
          </a:p>
        </p:txBody>
      </p: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E90AEFC1-554C-1D73-B6F9-B0B788267A34}"/>
              </a:ext>
            </a:extLst>
          </p:cNvPr>
          <p:cNvCxnSpPr>
            <a:cxnSpLocks/>
          </p:cNvCxnSpPr>
          <p:nvPr/>
        </p:nvCxnSpPr>
        <p:spPr>
          <a:xfrm flipH="1">
            <a:off x="7313986" y="3043929"/>
            <a:ext cx="2211738" cy="812292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6" name="Google Shape;170;p24">
            <a:extLst>
              <a:ext uri="{FF2B5EF4-FFF2-40B4-BE49-F238E27FC236}">
                <a16:creationId xmlns:a16="http://schemas.microsoft.com/office/drawing/2014/main" id="{D52E3B62-7D62-BE99-7230-81A2C223A845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0936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21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C00D2F8C-A928-B536-1E24-0365AF5FDD6B}"/>
              </a:ext>
            </a:extLst>
          </p:cNvPr>
          <p:cNvSpPr/>
          <p:nvPr/>
        </p:nvSpPr>
        <p:spPr>
          <a:xfrm>
            <a:off x="8564694" y="4327951"/>
            <a:ext cx="1451109" cy="909609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ЗУМ</a:t>
            </a:r>
            <a:endParaRPr kumimoji="0" lang="ru-RU" sz="2800" b="1" i="0" u="none" strike="noStrike" kern="1200" cap="none" spc="2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5A45F4A2-9FF7-5630-AFAB-7A4E19285872}"/>
              </a:ext>
            </a:extLst>
          </p:cNvPr>
          <p:cNvSpPr/>
          <p:nvPr/>
        </p:nvSpPr>
        <p:spPr>
          <a:xfrm>
            <a:off x="4532246" y="4316866"/>
            <a:ext cx="1451109" cy="909609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ЗУН</a:t>
            </a:r>
            <a:endParaRPr kumimoji="0" lang="ru-RU" sz="3600" b="1" i="0" u="none" strike="noStrike" kern="1200" cap="none" spc="2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824BF975-B761-09E3-47CB-2F42A93DB89F}"/>
              </a:ext>
            </a:extLst>
          </p:cNvPr>
          <p:cNvSpPr/>
          <p:nvPr/>
        </p:nvSpPr>
        <p:spPr>
          <a:xfrm>
            <a:off x="6055363" y="3538330"/>
            <a:ext cx="2610001" cy="311141"/>
          </a:xfrm>
          <a:prstGeom prst="rect">
            <a:avLst/>
          </a:prstGeom>
          <a:ln w="34925">
            <a:solidFill>
              <a:srgbClr val="C00000"/>
            </a:solidFill>
            <a:prstDash val="dash"/>
          </a:ln>
        </p:spPr>
        <p:txBody>
          <a:bodyPr wrap="square" lIns="64291" tIns="32146" rIns="64291" bIns="32146">
            <a:spAutoFit/>
          </a:bodyPr>
          <a:lstStyle/>
          <a:p>
            <a:pPr algn="ctr" defTabSz="914353">
              <a:buClrTx/>
            </a:pPr>
            <a:r>
              <a:rPr lang="ru-RU" sz="1600" b="1" dirty="0">
                <a:solidFill>
                  <a:schemeClr val="tx1"/>
                </a:solidFill>
                <a:latin typeface="PT Sans Narrow"/>
              </a:rPr>
              <a:t>УЧЕБНАЯ САМОСТОЯТЕЛЬНОСТЬ</a:t>
            </a:r>
            <a:endParaRPr lang="ru-RU" sz="1600" dirty="0"/>
          </a:p>
        </p:txBody>
      </p:sp>
      <p:sp>
        <p:nvSpPr>
          <p:cNvPr id="44" name="Двойная стрелка влево/вправо 27">
            <a:extLst>
              <a:ext uri="{FF2B5EF4-FFF2-40B4-BE49-F238E27FC236}">
                <a16:creationId xmlns:a16="http://schemas.microsoft.com/office/drawing/2014/main" id="{65F9F0C3-961E-BD1F-9125-DD3D0BC33E34}"/>
              </a:ext>
            </a:extLst>
          </p:cNvPr>
          <p:cNvSpPr/>
          <p:nvPr/>
        </p:nvSpPr>
        <p:spPr>
          <a:xfrm>
            <a:off x="6559419" y="4597010"/>
            <a:ext cx="1451109" cy="379003"/>
          </a:xfrm>
          <a:prstGeom prst="leftRightArrow">
            <a:avLst/>
          </a:prstGeom>
          <a:solidFill>
            <a:srgbClr val="FFC000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1129C4A8-60C7-EE00-DF36-1FF4FE658C40}"/>
              </a:ext>
            </a:extLst>
          </p:cNvPr>
          <p:cNvSpPr/>
          <p:nvPr/>
        </p:nvSpPr>
        <p:spPr>
          <a:xfrm>
            <a:off x="3989965" y="1974494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Л/У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D99D0E1-3285-CC4D-E3AC-6259CAA2AA80}"/>
              </a:ext>
            </a:extLst>
          </p:cNvPr>
          <p:cNvSpPr/>
          <p:nvPr/>
        </p:nvSpPr>
        <p:spPr>
          <a:xfrm>
            <a:off x="5629652" y="1974494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П/У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410C39E-D1D4-3A19-D642-B42CEE4C9E7F}"/>
              </a:ext>
            </a:extLst>
          </p:cNvPr>
          <p:cNvSpPr/>
          <p:nvPr/>
        </p:nvSpPr>
        <p:spPr>
          <a:xfrm>
            <a:off x="7213912" y="1974494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Р/У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A075A080-9B2C-70E2-D999-C4CAF5455EA7}"/>
              </a:ext>
            </a:extLst>
          </p:cNvPr>
          <p:cNvSpPr/>
          <p:nvPr/>
        </p:nvSpPr>
        <p:spPr>
          <a:xfrm>
            <a:off x="8886856" y="1974494"/>
            <a:ext cx="1370491" cy="758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гр. К/У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Дуга 48">
            <a:extLst>
              <a:ext uri="{FF2B5EF4-FFF2-40B4-BE49-F238E27FC236}">
                <a16:creationId xmlns:a16="http://schemas.microsoft.com/office/drawing/2014/main" id="{FB32D057-8215-E707-08A3-D1BD70AEFBD2}"/>
              </a:ext>
            </a:extLst>
          </p:cNvPr>
          <p:cNvSpPr/>
          <p:nvPr/>
        </p:nvSpPr>
        <p:spPr>
          <a:xfrm>
            <a:off x="4073852" y="1873233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Дуга 49">
            <a:extLst>
              <a:ext uri="{FF2B5EF4-FFF2-40B4-BE49-F238E27FC236}">
                <a16:creationId xmlns:a16="http://schemas.microsoft.com/office/drawing/2014/main" id="{869BE279-F304-7009-A44E-C962F38B9B8E}"/>
              </a:ext>
            </a:extLst>
          </p:cNvPr>
          <p:cNvSpPr/>
          <p:nvPr/>
        </p:nvSpPr>
        <p:spPr>
          <a:xfrm>
            <a:off x="5713539" y="1873233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Дуга 50">
            <a:extLst>
              <a:ext uri="{FF2B5EF4-FFF2-40B4-BE49-F238E27FC236}">
                <a16:creationId xmlns:a16="http://schemas.microsoft.com/office/drawing/2014/main" id="{9D9CBE6F-6ED6-9265-71C7-D84BA097591C}"/>
              </a:ext>
            </a:extLst>
          </p:cNvPr>
          <p:cNvSpPr/>
          <p:nvPr/>
        </p:nvSpPr>
        <p:spPr>
          <a:xfrm>
            <a:off x="7297800" y="1873233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Дуга 51">
            <a:extLst>
              <a:ext uri="{FF2B5EF4-FFF2-40B4-BE49-F238E27FC236}">
                <a16:creationId xmlns:a16="http://schemas.microsoft.com/office/drawing/2014/main" id="{99BE37AC-F14A-8B00-8F7A-132B717FCD0A}"/>
              </a:ext>
            </a:extLst>
          </p:cNvPr>
          <p:cNvSpPr/>
          <p:nvPr/>
        </p:nvSpPr>
        <p:spPr>
          <a:xfrm>
            <a:off x="8970744" y="1873233"/>
            <a:ext cx="1209257" cy="1137011"/>
          </a:xfrm>
          <a:prstGeom prst="arc">
            <a:avLst>
              <a:gd name="adj1" fmla="val 10892578"/>
              <a:gd name="adj2" fmla="val 1058565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C1687B30-2590-5F20-BE64-E5EC4DC3FA51}"/>
              </a:ext>
            </a:extLst>
          </p:cNvPr>
          <p:cNvSpPr/>
          <p:nvPr/>
        </p:nvSpPr>
        <p:spPr>
          <a:xfrm>
            <a:off x="4347774" y="5356651"/>
            <a:ext cx="1851605" cy="341919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ctr" defTabSz="914353">
              <a:buClrTx/>
              <a:buFontTx/>
              <a:buNone/>
            </a:pPr>
            <a:r>
              <a:rPr lang="ru-RU" sz="1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ОБУЧАЮЩИЙСЯ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8458EE7-E34F-4AB8-85BB-9319C3F0A48A}"/>
              </a:ext>
            </a:extLst>
          </p:cNvPr>
          <p:cNvSpPr/>
          <p:nvPr/>
        </p:nvSpPr>
        <p:spPr>
          <a:xfrm>
            <a:off x="8166009" y="5356651"/>
            <a:ext cx="2281842" cy="341919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ctr" defTabSz="914353">
              <a:buClrTx/>
              <a:buFontTx/>
              <a:buNone/>
            </a:pPr>
            <a:r>
              <a:rPr lang="ru-RU" sz="1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ОБУЧАЮЩИЙ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5EED48B9-1EC3-9EC7-7179-A584531E381D}"/>
              </a:ext>
            </a:extLst>
          </p:cNvPr>
          <p:cNvSpPr/>
          <p:nvPr/>
        </p:nvSpPr>
        <p:spPr>
          <a:xfrm>
            <a:off x="8475469" y="4277320"/>
            <a:ext cx="1612342" cy="1061210"/>
          </a:xfrm>
          <a:prstGeom prst="rect">
            <a:avLst/>
          </a:prstGeom>
          <a:noFill/>
          <a:ln w="38100" cap="flat" cmpd="sng" algn="ctr">
            <a:solidFill>
              <a:srgbClr val="4F81BD">
                <a:shade val="50000"/>
              </a:srgbClr>
            </a:solidFill>
            <a:prstDash val="dash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E25C40-6254-8185-15B0-778C2EBF9812}"/>
              </a:ext>
            </a:extLst>
          </p:cNvPr>
          <p:cNvSpPr txBox="1"/>
          <p:nvPr/>
        </p:nvSpPr>
        <p:spPr>
          <a:xfrm>
            <a:off x="8970743" y="6058610"/>
            <a:ext cx="1405099" cy="454451"/>
          </a:xfrm>
          <a:prstGeom prst="rect">
            <a:avLst/>
          </a:prstGeom>
          <a:noFill/>
          <a:ln w="25400">
            <a:noFill/>
          </a:ln>
        </p:spPr>
        <p:txBody>
          <a:bodyPr wrap="square" lIns="64291" tIns="32146" rIns="64291" bIns="32146" rtlCol="0">
            <a:spAutoFit/>
          </a:bodyPr>
          <a:lstStyle/>
          <a:p>
            <a:pPr algn="r" defTabSz="914353">
              <a:buClrTx/>
              <a:buFontTx/>
              <a:buNone/>
            </a:pPr>
            <a:r>
              <a:rPr lang="ru-RU" sz="2500" b="1" kern="1200" spc="-211" dirty="0">
                <a:solidFill>
                  <a:srgbClr val="C00000"/>
                </a:solidFill>
                <a:latin typeface="Constantia" pitchFamily="18" charset="0"/>
                <a:ea typeface="+mn-ea"/>
                <a:cs typeface="+mn-cs"/>
              </a:rPr>
              <a:t>ФГОС 2.0</a:t>
            </a:r>
            <a:endParaRPr lang="ru-RU" sz="2500" b="1" kern="1200" spc="352" dirty="0">
              <a:solidFill>
                <a:srgbClr val="C00000"/>
              </a:solidFill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501AD798-1151-F4B0-B4A3-67F44F638AD6}"/>
              </a:ext>
            </a:extLst>
          </p:cNvPr>
          <p:cNvSpPr/>
          <p:nvPr/>
        </p:nvSpPr>
        <p:spPr>
          <a:xfrm>
            <a:off x="1532058" y="1167331"/>
            <a:ext cx="8902593" cy="5395334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dash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8" name="Shape 26">
            <a:extLst>
              <a:ext uri="{FF2B5EF4-FFF2-40B4-BE49-F238E27FC236}">
                <a16:creationId xmlns:a16="http://schemas.microsoft.com/office/drawing/2014/main" id="{5BE00749-64A3-AF23-CF0D-3F4081E59208}"/>
              </a:ext>
            </a:extLst>
          </p:cNvPr>
          <p:cNvCxnSpPr/>
          <p:nvPr/>
        </p:nvCxnSpPr>
        <p:spPr>
          <a:xfrm rot="16200000" flipV="1">
            <a:off x="7546530" y="2551220"/>
            <a:ext cx="8930" cy="3999375"/>
          </a:xfrm>
          <a:prstGeom prst="bentConnector3">
            <a:avLst>
              <a:gd name="adj1" fmla="val 5890013"/>
            </a:avLst>
          </a:prstGeom>
          <a:noFill/>
          <a:ln w="38100" cap="flat" cmpd="sng" algn="ctr">
            <a:solidFill>
              <a:srgbClr val="F79646">
                <a:lumMod val="50000"/>
              </a:srgbClr>
            </a:solidFill>
            <a:prstDash val="solid"/>
            <a:tailEnd type="arrow"/>
          </a:ln>
          <a:effectLst/>
        </p:spPr>
      </p:cxnSp>
      <p:sp>
        <p:nvSpPr>
          <p:cNvPr id="59" name="Линия">
            <a:extLst>
              <a:ext uri="{FF2B5EF4-FFF2-40B4-BE49-F238E27FC236}">
                <a16:creationId xmlns:a16="http://schemas.microsoft.com/office/drawing/2014/main" id="{BB99D1E1-A2C9-9E26-5F53-DE567F95C289}"/>
              </a:ext>
            </a:extLst>
          </p:cNvPr>
          <p:cNvSpPr/>
          <p:nvPr/>
        </p:nvSpPr>
        <p:spPr>
          <a:xfrm>
            <a:off x="1700646" y="1094671"/>
            <a:ext cx="8491155" cy="0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35711" tIns="35711" rIns="35711" bIns="35711" anchor="ctr"/>
          <a:lstStyle/>
          <a:p>
            <a:pPr defTabSz="914353">
              <a:buClrTx/>
              <a:buFontTx/>
              <a:buNone/>
              <a:defRPr sz="2400"/>
            </a:pPr>
            <a:endParaRPr sz="17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83F87060-150B-DF20-F2EB-35C8D85CD67F}"/>
              </a:ext>
            </a:extLst>
          </p:cNvPr>
          <p:cNvSpPr/>
          <p:nvPr/>
        </p:nvSpPr>
        <p:spPr>
          <a:xfrm>
            <a:off x="1711484" y="4222112"/>
            <a:ext cx="2039623" cy="1044410"/>
          </a:xfrm>
          <a:prstGeom prst="rect">
            <a:avLst/>
          </a:prstGeom>
          <a:solidFill>
            <a:srgbClr val="D3A655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Предметные результаты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D3CBACDA-CDD4-7920-F130-A1C72A849CD7}"/>
              </a:ext>
            </a:extLst>
          </p:cNvPr>
          <p:cNvSpPr/>
          <p:nvPr/>
        </p:nvSpPr>
        <p:spPr>
          <a:xfrm>
            <a:off x="1711484" y="3069984"/>
            <a:ext cx="2039623" cy="1044410"/>
          </a:xfrm>
          <a:prstGeom prst="rect">
            <a:avLst/>
          </a:prstGeom>
          <a:solidFill>
            <a:srgbClr val="D3A655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Личностные результаты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2C1205E9-C6BD-F7A3-20D9-FA43900ABC1A}"/>
              </a:ext>
            </a:extLst>
          </p:cNvPr>
          <p:cNvSpPr/>
          <p:nvPr/>
        </p:nvSpPr>
        <p:spPr>
          <a:xfrm>
            <a:off x="1711484" y="1917856"/>
            <a:ext cx="2039623" cy="1044410"/>
          </a:xfrm>
          <a:prstGeom prst="rect">
            <a:avLst/>
          </a:prstGeom>
          <a:solidFill>
            <a:srgbClr val="D3A655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Метапредметные результаты</a:t>
            </a: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CFFD55FA-5AD2-C305-C9F1-A9F417F9F396}"/>
              </a:ext>
            </a:extLst>
          </p:cNvPr>
          <p:cNvCxnSpPr>
            <a:cxnSpLocks/>
            <a:stCxn id="45" idx="2"/>
            <a:endCxn id="43" idx="0"/>
          </p:cNvCxnSpPr>
          <p:nvPr/>
        </p:nvCxnSpPr>
        <p:spPr>
          <a:xfrm>
            <a:off x="4675211" y="2732502"/>
            <a:ext cx="2685153" cy="805828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C729CD35-EA21-D575-B22A-BB0AC4EF3E80}"/>
              </a:ext>
            </a:extLst>
          </p:cNvPr>
          <p:cNvCxnSpPr>
            <a:cxnSpLocks/>
            <a:stCxn id="46" idx="2"/>
            <a:endCxn id="43" idx="0"/>
          </p:cNvCxnSpPr>
          <p:nvPr/>
        </p:nvCxnSpPr>
        <p:spPr>
          <a:xfrm>
            <a:off x="6314898" y="2732502"/>
            <a:ext cx="1045466" cy="805828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47AD7F7A-1CE3-16A3-299F-BA0F6BBD89AB}"/>
              </a:ext>
            </a:extLst>
          </p:cNvPr>
          <p:cNvCxnSpPr>
            <a:cxnSpLocks/>
            <a:stCxn id="48" idx="2"/>
            <a:endCxn id="43" idx="0"/>
          </p:cNvCxnSpPr>
          <p:nvPr/>
        </p:nvCxnSpPr>
        <p:spPr>
          <a:xfrm flipH="1">
            <a:off x="7360364" y="2732502"/>
            <a:ext cx="2211738" cy="805828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EA3EFC8B-98F9-B683-6E11-FF81B4F6AD08}"/>
              </a:ext>
            </a:extLst>
          </p:cNvPr>
          <p:cNvCxnSpPr>
            <a:cxnSpLocks/>
            <a:stCxn id="47" idx="2"/>
            <a:endCxn id="43" idx="0"/>
          </p:cNvCxnSpPr>
          <p:nvPr/>
        </p:nvCxnSpPr>
        <p:spPr>
          <a:xfrm flipH="1">
            <a:off x="7360364" y="2732502"/>
            <a:ext cx="538794" cy="805828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928C26DE-A961-60D6-A0C5-F167120C6A42}"/>
              </a:ext>
            </a:extLst>
          </p:cNvPr>
          <p:cNvSpPr txBox="1"/>
          <p:nvPr/>
        </p:nvSpPr>
        <p:spPr>
          <a:xfrm>
            <a:off x="1583225" y="6130618"/>
            <a:ext cx="5840290" cy="40010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>
              <a:buClrTx/>
              <a:buFontTx/>
              <a:buNone/>
            </a:pPr>
            <a:r>
              <a:rPr lang="ru-RU" sz="2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СФЕРА УРОЧНОЙ ДЕЯТЕЛЬНОСТИ</a:t>
            </a:r>
          </a:p>
        </p:txBody>
      </p:sp>
      <p:sp>
        <p:nvSpPr>
          <p:cNvPr id="68" name="Левая фигурная скобка 67">
            <a:extLst>
              <a:ext uri="{FF2B5EF4-FFF2-40B4-BE49-F238E27FC236}">
                <a16:creationId xmlns:a16="http://schemas.microsoft.com/office/drawing/2014/main" id="{2EF8D64B-C307-5238-2FD0-343F37057417}"/>
              </a:ext>
            </a:extLst>
          </p:cNvPr>
          <p:cNvSpPr/>
          <p:nvPr/>
        </p:nvSpPr>
        <p:spPr>
          <a:xfrm rot="5400000">
            <a:off x="6939146" y="-1339082"/>
            <a:ext cx="312996" cy="6323405"/>
          </a:xfrm>
          <a:prstGeom prst="leftBrace">
            <a:avLst>
              <a:gd name="adj1" fmla="val 57611"/>
              <a:gd name="adj2" fmla="val 50000"/>
            </a:avLst>
          </a:prstGeom>
          <a:noFill/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9" name="Соединитель: уступ 68">
            <a:extLst>
              <a:ext uri="{FF2B5EF4-FFF2-40B4-BE49-F238E27FC236}">
                <a16:creationId xmlns:a16="http://schemas.microsoft.com/office/drawing/2014/main" id="{70A808CC-05FB-E1A9-A742-04C93B916700}"/>
              </a:ext>
            </a:extLst>
          </p:cNvPr>
          <p:cNvCxnSpPr>
            <a:cxnSpLocks/>
            <a:stCxn id="71" idx="1"/>
            <a:endCxn id="62" idx="0"/>
          </p:cNvCxnSpPr>
          <p:nvPr/>
        </p:nvCxnSpPr>
        <p:spPr>
          <a:xfrm rot="10800000" flipV="1">
            <a:off x="2731297" y="1507818"/>
            <a:ext cx="1483499" cy="410037"/>
          </a:xfrm>
          <a:prstGeom prst="bentConnector2">
            <a:avLst/>
          </a:prstGeom>
          <a:noFill/>
          <a:ln w="28575" cap="flat" cmpd="sng" algn="ctr">
            <a:solidFill>
              <a:srgbClr val="00206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5544588D-1F43-F5C8-7736-0C6211EE318C}"/>
              </a:ext>
            </a:extLst>
          </p:cNvPr>
          <p:cNvCxnSpPr>
            <a:cxnSpLocks/>
          </p:cNvCxnSpPr>
          <p:nvPr/>
        </p:nvCxnSpPr>
        <p:spPr>
          <a:xfrm flipH="1">
            <a:off x="3823115" y="4719155"/>
            <a:ext cx="616796" cy="0"/>
          </a:xfrm>
          <a:prstGeom prst="straightConnector1">
            <a:avLst/>
          </a:prstGeom>
          <a:noFill/>
          <a:ln w="28575" cap="flat" cmpd="sng" algn="ctr">
            <a:solidFill>
              <a:srgbClr val="002060"/>
            </a:solidFill>
            <a:prstDash val="solid"/>
            <a:tailEnd type="triangle"/>
          </a:ln>
          <a:effectLst/>
        </p:spPr>
      </p:cxn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630D141-DE25-3408-2566-00C3958046E4}"/>
              </a:ext>
            </a:extLst>
          </p:cNvPr>
          <p:cNvSpPr/>
          <p:nvPr/>
        </p:nvSpPr>
        <p:spPr>
          <a:xfrm>
            <a:off x="4214795" y="1306082"/>
            <a:ext cx="5357308" cy="403474"/>
          </a:xfrm>
          <a:prstGeom prst="rect">
            <a:avLst/>
          </a:prstGeom>
          <a:ln w="34925">
            <a:solidFill>
              <a:srgbClr val="002060"/>
            </a:solidFill>
            <a:prstDash val="dash"/>
          </a:ln>
        </p:spPr>
        <p:txBody>
          <a:bodyPr wrap="square" lIns="64291" tIns="32146" rIns="64291" bIns="32146">
            <a:spAutoFit/>
          </a:bodyPr>
          <a:lstStyle/>
          <a:p>
            <a:pPr algn="ctr" defTabSz="914353">
              <a:buClrTx/>
              <a:buFontTx/>
              <a:buNone/>
            </a:pPr>
            <a:r>
              <a:rPr lang="ru-RU" sz="22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Программа по формированию УУД</a:t>
            </a:r>
          </a:p>
        </p:txBody>
      </p:sp>
      <p:sp>
        <p:nvSpPr>
          <p:cNvPr id="72" name="Двойные круглые скобки 71">
            <a:extLst>
              <a:ext uri="{FF2B5EF4-FFF2-40B4-BE49-F238E27FC236}">
                <a16:creationId xmlns:a16="http://schemas.microsoft.com/office/drawing/2014/main" id="{228EEE00-D41E-C034-7B09-8F617F9163ED}"/>
              </a:ext>
            </a:extLst>
          </p:cNvPr>
          <p:cNvSpPr/>
          <p:nvPr/>
        </p:nvSpPr>
        <p:spPr>
          <a:xfrm>
            <a:off x="1590867" y="1738129"/>
            <a:ext cx="2281842" cy="4326081"/>
          </a:xfrm>
          <a:prstGeom prst="bracketPair">
            <a:avLst/>
          </a:prstGeom>
          <a:noFill/>
          <a:ln w="317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AF5FAD69-D504-3413-9EDE-AF12053A10CD}"/>
              </a:ext>
            </a:extLst>
          </p:cNvPr>
          <p:cNvSpPr/>
          <p:nvPr/>
        </p:nvSpPr>
        <p:spPr>
          <a:xfrm>
            <a:off x="1518859" y="5244574"/>
            <a:ext cx="2413346" cy="742028"/>
          </a:xfrm>
          <a:prstGeom prst="rect">
            <a:avLst/>
          </a:prstGeom>
          <a:ln w="34925">
            <a:noFill/>
            <a:prstDash val="dash"/>
          </a:ln>
        </p:spPr>
        <p:txBody>
          <a:bodyPr wrap="square" lIns="64291" tIns="32146" rIns="64291" bIns="32146">
            <a:spAutoFit/>
          </a:bodyPr>
          <a:lstStyle/>
          <a:p>
            <a:pPr algn="ctr" defTabSz="914353">
              <a:buClrTx/>
              <a:buFontTx/>
              <a:buNone/>
            </a:pPr>
            <a:r>
              <a:rPr lang="ru-RU" sz="2200" b="1" kern="1200" spc="-1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Образовательные результаты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0C37E88-389A-F999-A92F-B82D7911E3E6}"/>
              </a:ext>
            </a:extLst>
          </p:cNvPr>
          <p:cNvSpPr txBox="1"/>
          <p:nvPr/>
        </p:nvSpPr>
        <p:spPr>
          <a:xfrm>
            <a:off x="1590867" y="6130618"/>
            <a:ext cx="5840290" cy="40010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91435" tIns="45718" rIns="91435" bIns="45718" rtlCol="0">
            <a:spAutoFit/>
          </a:bodyPr>
          <a:lstStyle/>
          <a:p>
            <a:pPr marL="0" marR="0" lvl="0" indent="0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СФЕРА УРОЧНОЙ И ВНЕУРОЧНОЙ ДЕЯТЕЛЬНОСТИ</a:t>
            </a:r>
          </a:p>
        </p:txBody>
      </p:sp>
      <p:sp>
        <p:nvSpPr>
          <p:cNvPr id="75" name="Облачко с текстом: прямоугольное 74">
            <a:extLst>
              <a:ext uri="{FF2B5EF4-FFF2-40B4-BE49-F238E27FC236}">
                <a16:creationId xmlns:a16="http://schemas.microsoft.com/office/drawing/2014/main" id="{7D5CA81C-DAB7-8208-E217-7979B0678E61}"/>
              </a:ext>
            </a:extLst>
          </p:cNvPr>
          <p:cNvSpPr/>
          <p:nvPr/>
        </p:nvSpPr>
        <p:spPr>
          <a:xfrm>
            <a:off x="6199379" y="5626562"/>
            <a:ext cx="2399445" cy="559035"/>
          </a:xfrm>
          <a:prstGeom prst="wedgeRectCallout">
            <a:avLst>
              <a:gd name="adj1" fmla="val 85912"/>
              <a:gd name="adj2" fmla="val -181674"/>
            </a:avLst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мотив внешний</a:t>
            </a:r>
          </a:p>
          <a:p>
            <a:pPr marL="285750" marR="0" lvl="0" indent="-285750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мотив внутренний</a:t>
            </a:r>
          </a:p>
        </p:txBody>
      </p:sp>
      <p:sp>
        <p:nvSpPr>
          <p:cNvPr id="76" name="Скругленный прямоугольник 6">
            <a:extLst>
              <a:ext uri="{FF2B5EF4-FFF2-40B4-BE49-F238E27FC236}">
                <a16:creationId xmlns:a16="http://schemas.microsoft.com/office/drawing/2014/main" id="{A7CB908F-199F-BF0F-E06A-8A50A6C9A81C}"/>
              </a:ext>
            </a:extLst>
          </p:cNvPr>
          <p:cNvSpPr/>
          <p:nvPr/>
        </p:nvSpPr>
        <p:spPr>
          <a:xfrm>
            <a:off x="5047251" y="4546442"/>
            <a:ext cx="313049" cy="469906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Облачко с текстом: прямоугольное 76">
            <a:extLst>
              <a:ext uri="{FF2B5EF4-FFF2-40B4-BE49-F238E27FC236}">
                <a16:creationId xmlns:a16="http://schemas.microsoft.com/office/drawing/2014/main" id="{7E1F9662-2D94-C331-14E7-342C6B255F9C}"/>
              </a:ext>
            </a:extLst>
          </p:cNvPr>
          <p:cNvSpPr/>
          <p:nvPr/>
        </p:nvSpPr>
        <p:spPr>
          <a:xfrm>
            <a:off x="4067312" y="3345308"/>
            <a:ext cx="1560981" cy="559035"/>
          </a:xfrm>
          <a:prstGeom prst="wedgeRectCallout">
            <a:avLst>
              <a:gd name="adj1" fmla="val 21242"/>
              <a:gd name="adj2" fmla="val 167951"/>
            </a:avLst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193675" marR="0" lvl="0" indent="-193675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принцип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Д.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erif"/>
              <a:ea typeface="+mn-ea"/>
              <a:cs typeface="+mn-cs"/>
            </a:endParaRPr>
          </a:p>
          <a:p>
            <a:pPr marL="193675" marR="0" lvl="0" indent="-193675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принцип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С.</a:t>
            </a:r>
          </a:p>
        </p:txBody>
      </p:sp>
      <p:sp>
        <p:nvSpPr>
          <p:cNvPr id="2" name="Google Shape;170;p24">
            <a:extLst>
              <a:ext uri="{FF2B5EF4-FFF2-40B4-BE49-F238E27FC236}">
                <a16:creationId xmlns:a16="http://schemas.microsoft.com/office/drawing/2014/main" id="{C8F950F4-E4D4-CC13-8EB8-DE6FFA1C8B54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5883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60" grpId="0" animBg="1"/>
      <p:bldP spid="61" grpId="0" animBg="1"/>
      <p:bldP spid="62" grpId="0" animBg="1"/>
      <p:bldP spid="67" grpId="0"/>
      <p:bldP spid="68" grpId="0" animBg="1"/>
      <p:bldP spid="71" grpId="0" animBg="1"/>
      <p:bldP spid="72" grpId="0" animBg="1"/>
      <p:bldP spid="73" grpId="0"/>
      <p:bldP spid="74" grpId="0" animBg="1"/>
      <p:bldP spid="75" grpId="0" animBg="1"/>
      <p:bldP spid="76" grpId="0" animBg="1"/>
      <p:bldP spid="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4">
            <a:extLst>
              <a:ext uri="{FF2B5EF4-FFF2-40B4-BE49-F238E27FC236}">
                <a16:creationId xmlns:a16="http://schemas.microsoft.com/office/drawing/2014/main" id="{D5B0E8B5-000E-4210-5316-63EA93FF3A24}"/>
              </a:ext>
            </a:extLst>
          </p:cNvPr>
          <p:cNvSpPr txBox="1">
            <a:spLocks/>
          </p:cNvSpPr>
          <p:nvPr/>
        </p:nvSpPr>
        <p:spPr>
          <a:xfrm>
            <a:off x="8399463" y="6372225"/>
            <a:ext cx="1905000" cy="457200"/>
          </a:xfrm>
          <a:prstGeom prst="rect">
            <a:avLst/>
          </a:prstGeom>
          <a:noFill/>
        </p:spPr>
        <p:txBody>
          <a:bodyPr vert="horz" lIns="91435" tIns="45718" rIns="91435" bIns="45718" rtlCol="0" anchor="ctr"/>
          <a:lstStyle>
            <a:defPPr>
              <a:defRPr lang="ru-RU"/>
            </a:defPPr>
            <a:lvl1pPr marL="0" algn="r" defTabSz="914353" rtl="0" eaLnBrk="0" latinLnBrk="0" hangingPunct="0">
              <a:defRPr sz="4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798" indent="-285692" algn="l" defTabSz="914353" rtl="0" eaLnBrk="0" latinLnBrk="0" hangingPunct="0">
              <a:defRPr sz="4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2765" indent="-228552" algn="l" defTabSz="914353" rtl="0" eaLnBrk="0" latinLnBrk="0" hangingPunct="0">
              <a:defRPr sz="4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599872" indent="-228552" algn="l" defTabSz="914353" rtl="0" eaLnBrk="0" latinLnBrk="0" hangingPunct="0">
              <a:defRPr sz="4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6980" indent="-228552" algn="l" defTabSz="914353" rtl="0" eaLnBrk="0" latinLnBrk="0" hangingPunct="0">
              <a:defRPr sz="4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087" indent="-228552" algn="l" defTabSz="914353" rtl="0" eaLnBrk="0" fontAlgn="base" latinLnBrk="0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192" indent="-228552" algn="l" defTabSz="914353" rtl="0" eaLnBrk="0" fontAlgn="base" latinLnBrk="0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8299" indent="-228552" algn="l" defTabSz="914353" rtl="0" eaLnBrk="0" fontAlgn="base" latinLnBrk="0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5404" indent="-228552" algn="l" defTabSz="914353" rtl="0" eaLnBrk="0" fontAlgn="base" latinLnBrk="0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B6A35-AF71-4F9B-AD27-9C16AF916D9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CBB4350-FAAE-F1D1-E936-57169964CDB1}"/>
              </a:ext>
            </a:extLst>
          </p:cNvPr>
          <p:cNvSpPr/>
          <p:nvPr/>
        </p:nvSpPr>
        <p:spPr>
          <a:xfrm>
            <a:off x="4295800" y="4112782"/>
            <a:ext cx="3296684" cy="102246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algn="ctr" defTabSz="914353">
              <a:lnSpc>
                <a:spcPct val="80000"/>
              </a:lnSpc>
              <a:buClrTx/>
            </a:pPr>
            <a:r>
              <a:rPr lang="ru-RU" sz="2400" dirty="0">
                <a:latin typeface="PT Sans Narrow"/>
              </a:rPr>
              <a:t>ЗУН по предмету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CE0D67C-F6B8-8F94-B608-BADE2FEF9EDC}"/>
              </a:ext>
            </a:extLst>
          </p:cNvPr>
          <p:cNvSpPr/>
          <p:nvPr/>
        </p:nvSpPr>
        <p:spPr>
          <a:xfrm>
            <a:off x="477079" y="1123122"/>
            <a:ext cx="11108634" cy="5476461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dash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4567F40-BCC8-C49C-65EB-6A24F7439DF4}"/>
              </a:ext>
            </a:extLst>
          </p:cNvPr>
          <p:cNvSpPr/>
          <p:nvPr/>
        </p:nvSpPr>
        <p:spPr>
          <a:xfrm>
            <a:off x="744994" y="4112782"/>
            <a:ext cx="3118760" cy="104441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dk2"/>
                </a:solidFill>
                <a:latin typeface="PT Sans Narrow"/>
              </a:rPr>
              <a:t>Предметные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ru-RU" sz="2400" b="1" dirty="0">
                <a:solidFill>
                  <a:schemeClr val="dk2"/>
                </a:solidFill>
                <a:latin typeface="PT Sans Narrow"/>
              </a:rPr>
              <a:t>результаты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21F7FE2-B311-8856-2F1B-2549D8624155}"/>
              </a:ext>
            </a:extLst>
          </p:cNvPr>
          <p:cNvSpPr/>
          <p:nvPr/>
        </p:nvSpPr>
        <p:spPr>
          <a:xfrm>
            <a:off x="744994" y="2960654"/>
            <a:ext cx="3118760" cy="104441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dk2"/>
                </a:solidFill>
                <a:latin typeface="PT Sans Narrow"/>
              </a:rPr>
              <a:t>Личностные результаты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669D174-DD33-D72B-9DC0-C624691963B3}"/>
              </a:ext>
            </a:extLst>
          </p:cNvPr>
          <p:cNvSpPr/>
          <p:nvPr/>
        </p:nvSpPr>
        <p:spPr>
          <a:xfrm>
            <a:off x="744994" y="1808526"/>
            <a:ext cx="3118760" cy="104441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algn="ctr" defTabSz="914353">
              <a:buClrTx/>
            </a:pPr>
            <a:r>
              <a:rPr lang="ru-RU" sz="2400" b="1" dirty="0">
                <a:solidFill>
                  <a:schemeClr val="dk2"/>
                </a:solidFill>
                <a:latin typeface="PT Sans Narrow"/>
              </a:rPr>
              <a:t>Метапредметные результаты</a:t>
            </a:r>
          </a:p>
        </p:txBody>
      </p:sp>
      <p:sp>
        <p:nvSpPr>
          <p:cNvPr id="31" name="Двойные круглые скобки 30">
            <a:extLst>
              <a:ext uri="{FF2B5EF4-FFF2-40B4-BE49-F238E27FC236}">
                <a16:creationId xmlns:a16="http://schemas.microsoft.com/office/drawing/2014/main" id="{8912CBB5-3314-1D17-AE38-B3320F7FB4EE}"/>
              </a:ext>
            </a:extLst>
          </p:cNvPr>
          <p:cNvSpPr/>
          <p:nvPr/>
        </p:nvSpPr>
        <p:spPr>
          <a:xfrm>
            <a:off x="595337" y="1479715"/>
            <a:ext cx="3390017" cy="4326081"/>
          </a:xfrm>
          <a:prstGeom prst="bracketPair">
            <a:avLst/>
          </a:prstGeom>
          <a:noFill/>
          <a:ln w="3175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32D3F4F-2DD0-94DF-76FC-E04BE56BE366}"/>
              </a:ext>
            </a:extLst>
          </p:cNvPr>
          <p:cNvSpPr/>
          <p:nvPr/>
        </p:nvSpPr>
        <p:spPr>
          <a:xfrm>
            <a:off x="606287" y="5135244"/>
            <a:ext cx="3438563" cy="803584"/>
          </a:xfrm>
          <a:prstGeom prst="rect">
            <a:avLst/>
          </a:prstGeom>
          <a:ln w="34925">
            <a:noFill/>
            <a:prstDash val="dash"/>
          </a:ln>
        </p:spPr>
        <p:txBody>
          <a:bodyPr wrap="square" lIns="64291" tIns="32146" rIns="64291" bIns="32146">
            <a:spAutoFit/>
          </a:bodyPr>
          <a:lstStyle/>
          <a:p>
            <a:pPr algn="ctr" defTabSz="914353">
              <a:buClrTx/>
              <a:buFontTx/>
              <a:buNone/>
            </a:pPr>
            <a:r>
              <a:rPr lang="ru-RU" sz="2400" b="1" dirty="0">
                <a:solidFill>
                  <a:schemeClr val="dk2"/>
                </a:solidFill>
                <a:latin typeface="PT Sans Narrow"/>
              </a:rPr>
              <a:t>Образовательные результаты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F6B054-028C-E6CA-6705-39239AA596AD}"/>
              </a:ext>
            </a:extLst>
          </p:cNvPr>
          <p:cNvSpPr txBox="1"/>
          <p:nvPr/>
        </p:nvSpPr>
        <p:spPr>
          <a:xfrm>
            <a:off x="606287" y="5989848"/>
            <a:ext cx="10657656" cy="46166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91435" tIns="45718" rIns="91435" bIns="45718" rtlCol="0">
            <a:spAutoFit/>
          </a:bodyPr>
          <a:lstStyle/>
          <a:p>
            <a:pPr marL="0" marR="0" lvl="0" indent="0" algn="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dk2"/>
                </a:solidFill>
                <a:latin typeface="PT Sans Narrow"/>
              </a:rPr>
              <a:t>СФЕРА УРОЧНОЙ И ВНЕУРОЧНОЙ ДЕЯТЕЛЬНОСТИ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B18298B-4630-2A60-DA2E-435FF11A230F}"/>
              </a:ext>
            </a:extLst>
          </p:cNvPr>
          <p:cNvSpPr/>
          <p:nvPr/>
        </p:nvSpPr>
        <p:spPr>
          <a:xfrm>
            <a:off x="4295801" y="1805676"/>
            <a:ext cx="3307634" cy="104320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marL="0" marR="0" lvl="0" indent="0" algn="ctr" defTabSz="914353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latin typeface="PT Sans Narrow"/>
              </a:rPr>
              <a:t>УУД, метапредметные понятия и способы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ru-RU" sz="2400" dirty="0">
                <a:latin typeface="PT Sans Narrow"/>
              </a:rPr>
              <a:t>учебной деятельности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01FDA93-0A31-EAFC-AC89-57E605CC5152}"/>
              </a:ext>
            </a:extLst>
          </p:cNvPr>
          <p:cNvSpPr/>
          <p:nvPr/>
        </p:nvSpPr>
        <p:spPr>
          <a:xfrm>
            <a:off x="4306749" y="2960655"/>
            <a:ext cx="3296685" cy="104441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lIns="64291" tIns="32146" rIns="64291" bIns="32146" rtlCol="0" anchor="ctr"/>
          <a:lstStyle/>
          <a:p>
            <a:pPr algn="ctr" defTabSz="914353">
              <a:lnSpc>
                <a:spcPct val="80000"/>
              </a:lnSpc>
              <a:buClrTx/>
            </a:pPr>
            <a:r>
              <a:rPr lang="ru-RU" sz="2400" dirty="0">
                <a:latin typeface="PT Sans Narrow"/>
              </a:rPr>
              <a:t>Основы мировоззрения (позиция/отношение)</a:t>
            </a:r>
          </a:p>
        </p:txBody>
      </p:sp>
      <p:sp>
        <p:nvSpPr>
          <p:cNvPr id="36" name="Стрелка: вправо 35">
            <a:extLst>
              <a:ext uri="{FF2B5EF4-FFF2-40B4-BE49-F238E27FC236}">
                <a16:creationId xmlns:a16="http://schemas.microsoft.com/office/drawing/2014/main" id="{599D8F6E-1E21-9680-CC45-AD5D13C70066}"/>
              </a:ext>
            </a:extLst>
          </p:cNvPr>
          <p:cNvSpPr/>
          <p:nvPr/>
        </p:nvSpPr>
        <p:spPr>
          <a:xfrm>
            <a:off x="3909318" y="2074204"/>
            <a:ext cx="360040" cy="504056"/>
          </a:xfrm>
          <a:prstGeom prst="rightArrow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D9BCFECE-E685-5721-CB92-F4B0664DA990}"/>
              </a:ext>
            </a:extLst>
          </p:cNvPr>
          <p:cNvSpPr/>
          <p:nvPr/>
        </p:nvSpPr>
        <p:spPr>
          <a:xfrm>
            <a:off x="3915506" y="3181718"/>
            <a:ext cx="360040" cy="504056"/>
          </a:xfrm>
          <a:prstGeom prst="rightArrow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AECC9733-73EF-E7A2-87EA-BD8625AE7238}"/>
              </a:ext>
            </a:extLst>
          </p:cNvPr>
          <p:cNvSpPr/>
          <p:nvPr/>
        </p:nvSpPr>
        <p:spPr>
          <a:xfrm>
            <a:off x="3915644" y="4371985"/>
            <a:ext cx="360040" cy="504056"/>
          </a:xfrm>
          <a:prstGeom prst="rightArrow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Облачко с текстом: прямоугольное 38">
            <a:extLst>
              <a:ext uri="{FF2B5EF4-FFF2-40B4-BE49-F238E27FC236}">
                <a16:creationId xmlns:a16="http://schemas.microsoft.com/office/drawing/2014/main" id="{BB5D2BED-3B4E-F3FF-1640-5547BF426457}"/>
              </a:ext>
            </a:extLst>
          </p:cNvPr>
          <p:cNvSpPr/>
          <p:nvPr/>
        </p:nvSpPr>
        <p:spPr>
          <a:xfrm>
            <a:off x="7812154" y="1667668"/>
            <a:ext cx="3657600" cy="909609"/>
          </a:xfrm>
          <a:prstGeom prst="wedgeRectCallout">
            <a:avLst>
              <a:gd name="adj1" fmla="val -58615"/>
              <a:gd name="adj2" fmla="val 35003"/>
            </a:avLst>
          </a:prstGeom>
          <a:noFill/>
          <a:ln w="25400" cap="flat" cmpd="sng" algn="ctr">
            <a:solidFill>
              <a:schemeClr val="bg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chemeClr val="dk2"/>
                </a:solidFill>
                <a:latin typeface="PT Sans Narrow"/>
                <a:sym typeface="PT Sans Narrow"/>
              </a:rPr>
              <a:t>Соотношение долей аудиторной </a:t>
            </a:r>
            <a:br>
              <a:rPr lang="ru-RU" sz="2000" dirty="0">
                <a:solidFill>
                  <a:schemeClr val="dk2"/>
                </a:solidFill>
                <a:latin typeface="PT Sans Narrow"/>
                <a:sym typeface="PT Sans Narrow"/>
              </a:rPr>
            </a:br>
            <a:r>
              <a:rPr lang="ru-RU" sz="2000" dirty="0">
                <a:solidFill>
                  <a:schemeClr val="dk2"/>
                </a:solidFill>
                <a:latin typeface="PT Sans Narrow"/>
                <a:sym typeface="PT Sans Narrow"/>
              </a:rPr>
              <a:t>и самостоятельной учебной деятельности</a:t>
            </a:r>
          </a:p>
        </p:txBody>
      </p:sp>
      <p:sp>
        <p:nvSpPr>
          <p:cNvPr id="40" name="Облачко с текстом: прямоугольное 39">
            <a:extLst>
              <a:ext uri="{FF2B5EF4-FFF2-40B4-BE49-F238E27FC236}">
                <a16:creationId xmlns:a16="http://schemas.microsoft.com/office/drawing/2014/main" id="{209AA1E2-B9D5-0BE5-3231-B29CCECBD289}"/>
              </a:ext>
            </a:extLst>
          </p:cNvPr>
          <p:cNvSpPr/>
          <p:nvPr/>
        </p:nvSpPr>
        <p:spPr>
          <a:xfrm>
            <a:off x="7812154" y="2707742"/>
            <a:ext cx="3657600" cy="1563034"/>
          </a:xfrm>
          <a:prstGeom prst="wedgeRectCallout">
            <a:avLst>
              <a:gd name="adj1" fmla="val -57876"/>
              <a:gd name="adj2" fmla="val -8185"/>
            </a:avLst>
          </a:prstGeom>
          <a:noFill/>
          <a:ln w="25400" cap="flat" cmpd="sng" algn="ctr">
            <a:solidFill>
              <a:schemeClr val="bg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chemeClr val="dk2"/>
                </a:solidFill>
                <a:latin typeface="PT Sans Narrow"/>
              </a:rPr>
              <a:t>Степень участия обучающегося</a:t>
            </a:r>
            <a:br>
              <a:rPr lang="ru-RU" sz="2000" dirty="0">
                <a:solidFill>
                  <a:schemeClr val="dk2"/>
                </a:solidFill>
                <a:latin typeface="PT Sans Narrow"/>
              </a:rPr>
            </a:br>
            <a:r>
              <a:rPr lang="ru-RU" sz="2000" dirty="0">
                <a:solidFill>
                  <a:schemeClr val="dk2"/>
                </a:solidFill>
                <a:latin typeface="PT Sans Narrow"/>
              </a:rPr>
              <a:t>в проектировании и реализации индивидуальной образовательной траектории изучения предметов, модулей или отдельных учебных тем</a:t>
            </a:r>
          </a:p>
        </p:txBody>
      </p:sp>
      <p:sp>
        <p:nvSpPr>
          <p:cNvPr id="41" name="Облачко с текстом: прямоугольное 40">
            <a:extLst>
              <a:ext uri="{FF2B5EF4-FFF2-40B4-BE49-F238E27FC236}">
                <a16:creationId xmlns:a16="http://schemas.microsoft.com/office/drawing/2014/main" id="{BEF40B06-3FEB-0EA1-F0E8-3B9FCB47C5F5}"/>
              </a:ext>
            </a:extLst>
          </p:cNvPr>
          <p:cNvSpPr/>
          <p:nvPr/>
        </p:nvSpPr>
        <p:spPr>
          <a:xfrm>
            <a:off x="7812153" y="4408844"/>
            <a:ext cx="3657599" cy="909609"/>
          </a:xfrm>
          <a:prstGeom prst="wedgeRectCallout">
            <a:avLst>
              <a:gd name="adj1" fmla="val -56767"/>
              <a:gd name="adj2" fmla="val -29630"/>
            </a:avLst>
          </a:prstGeom>
          <a:noFill/>
          <a:ln w="25400" cap="flat" cmpd="sng" algn="ctr">
            <a:solidFill>
              <a:schemeClr val="bg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chemeClr val="dk2"/>
                </a:solidFill>
                <a:latin typeface="PT Sans Narrow"/>
              </a:rPr>
              <a:t>Интегральная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Times New Roman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dk2"/>
                </a:solidFill>
                <a:latin typeface="PT Sans Narrow"/>
              </a:rPr>
              <a:t>оценка усвоения каждого учебного предмета образовательной программы</a:t>
            </a:r>
          </a:p>
        </p:txBody>
      </p:sp>
      <p:sp>
        <p:nvSpPr>
          <p:cNvPr id="2" name="Google Shape;170;p24">
            <a:extLst>
              <a:ext uri="{FF2B5EF4-FFF2-40B4-BE49-F238E27FC236}">
                <a16:creationId xmlns:a16="http://schemas.microsoft.com/office/drawing/2014/main" id="{E4D2B527-8FF6-19F5-FA13-C0CAA0D5790B}"/>
              </a:ext>
            </a:extLst>
          </p:cNvPr>
          <p:cNvSpPr txBox="1">
            <a:spLocks/>
          </p:cNvSpPr>
          <p:nvPr/>
        </p:nvSpPr>
        <p:spPr>
          <a:xfrm>
            <a:off x="288245" y="85996"/>
            <a:ext cx="7938053" cy="5667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00"/>
              </a:spcAft>
            </a:pPr>
            <a:r>
              <a:rPr lang="ru-RU" sz="1600" dirty="0">
                <a:solidFill>
                  <a:schemeClr val="tx1"/>
                </a:solidFill>
                <a:latin typeface="PT Sans Narrow"/>
              </a:rPr>
              <a:t>Загидуллин Р.Р. «ФГОС 2.0: что должен знать, понимать и уметь каждый педагог» </a:t>
            </a:r>
            <a:endParaRPr lang="en-US" sz="1600" dirty="0">
              <a:solidFill>
                <a:schemeClr val="tx1"/>
              </a:solidFill>
              <a:latin typeface="PT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35010964"/>
      </p:ext>
    </p:extLst>
  </p:cSld>
  <p:clrMapOvr>
    <a:masterClrMapping/>
  </p:clrMapOvr>
</p:sld>
</file>

<file path=ppt/theme/theme1.xml><?xml version="1.0" encoding="utf-8"?>
<a:theme xmlns:a="http://schemas.openxmlformats.org/drawingml/2006/main" name="0174_Manhattan_Template_SlidesMania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EEEEEE"/>
      </a:lt2>
      <a:accent1>
        <a:srgbClr val="F5C91C"/>
      </a:accent1>
      <a:accent2>
        <a:srgbClr val="171717"/>
      </a:accent2>
      <a:accent3>
        <a:srgbClr val="0000FF"/>
      </a:accent3>
      <a:accent4>
        <a:srgbClr val="4A86E8"/>
      </a:accent4>
      <a:accent5>
        <a:srgbClr val="00FFFF"/>
      </a:accent5>
      <a:accent6>
        <a:srgbClr val="00FF00"/>
      </a:accent6>
      <a:hlink>
        <a:srgbClr val="17171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2512</Words>
  <Application>Microsoft Office PowerPoint</Application>
  <PresentationFormat>Широкоэкранный</PresentationFormat>
  <Paragraphs>321</Paragraphs>
  <Slides>26</Slides>
  <Notes>26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Arial Narrow</vt:lpstr>
      <vt:lpstr>Calibri</vt:lpstr>
      <vt:lpstr>Constantia</vt:lpstr>
      <vt:lpstr>Lato</vt:lpstr>
      <vt:lpstr>PT Sans Narrow</vt:lpstr>
      <vt:lpstr>PT Serif</vt:lpstr>
      <vt:lpstr>Wingdings</vt:lpstr>
      <vt:lpstr>0174_Manhattan_Template_SlidesMania</vt:lpstr>
      <vt:lpstr>что должен знать, понимать  и уметь каждый педагог</vt:lpstr>
      <vt:lpstr>Преамбула</vt:lpstr>
      <vt:lpstr>ВНИМАНИЕ: ЗАДАНИЕ!</vt:lpstr>
      <vt:lpstr>Презентация PowerPoint</vt:lpstr>
      <vt:lpstr>Презентация PowerPoint</vt:lpstr>
      <vt:lpstr>ОБЪЕКТ ОБУЧЕНИЯ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Теория и практика организации учебной деятельности студентов</dc:title>
  <dc:creator>Zagidullin</dc:creator>
  <cp:lastModifiedBy>Раис Загидуллин</cp:lastModifiedBy>
  <cp:revision>22</cp:revision>
  <dcterms:modified xsi:type="dcterms:W3CDTF">2025-08-19T06:40:52Z</dcterms:modified>
</cp:coreProperties>
</file>