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9" r:id="rId4"/>
    <p:sldId id="276" r:id="rId5"/>
    <p:sldId id="277" r:id="rId6"/>
    <p:sldId id="280" r:id="rId7"/>
    <p:sldId id="278" r:id="rId8"/>
    <p:sldId id="281" r:id="rId9"/>
    <p:sldId id="282" r:id="rId10"/>
    <p:sldId id="273" r:id="rId11"/>
    <p:sldId id="269" r:id="rId12"/>
    <p:sldId id="271" r:id="rId13"/>
    <p:sldId id="272" r:id="rId14"/>
    <p:sldId id="268" r:id="rId15"/>
    <p:sldId id="260" r:id="rId16"/>
    <p:sldId id="259" r:id="rId17"/>
    <p:sldId id="267" r:id="rId18"/>
    <p:sldId id="258" r:id="rId19"/>
    <p:sldId id="265" r:id="rId20"/>
    <p:sldId id="261" r:id="rId21"/>
    <p:sldId id="262" r:id="rId22"/>
    <p:sldId id="263" r:id="rId23"/>
    <p:sldId id="283" r:id="rId24"/>
    <p:sldId id="285" r:id="rId25"/>
    <p:sldId id="284" r:id="rId26"/>
    <p:sldId id="286" r:id="rId27"/>
    <p:sldId id="288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6" autoAdjust="0"/>
    <p:restoredTop sz="94660"/>
  </p:normalViewPr>
  <p:slideViewPr>
    <p:cSldViewPr>
      <p:cViewPr>
        <p:scale>
          <a:sx n="70" d="100"/>
          <a:sy n="70" d="100"/>
        </p:scale>
        <p:origin x="-1242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B5407-7A48-4CB4-9F34-C68C7D5F66DE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8B327-F557-400B-B247-B50456EA4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sanaksary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A4%D0%B5%D0%BE%D0%B4%D0%BE%D1%80_%D0%A1%D0%B0%D0%BD%D0%B0%D0%BA%D1%81%D0%B0%D1%80%D1%81%D0%BA%D0%B8%D0%B9" TargetMode="Externa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Летние образовательные поездки. </a:t>
            </a:r>
            <a:br>
              <a:rPr lang="ru-RU" dirty="0" smtClean="0"/>
            </a:br>
            <a:r>
              <a:rPr lang="ru-RU" dirty="0" smtClean="0"/>
              <a:t>Подготовка педагогов к реализации духовно – нравственного и патриотического воспитания.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36" y="4857760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58259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2019. Николо – </a:t>
            </a:r>
            <a:r>
              <a:rPr lang="ru-RU" sz="3600" dirty="0" err="1" smtClean="0"/>
              <a:t>Сольбинский</a:t>
            </a:r>
            <a:r>
              <a:rPr lang="ru-RU" sz="3600" dirty="0" smtClean="0"/>
              <a:t> монастырь</a:t>
            </a:r>
            <a:endParaRPr lang="ru-RU" sz="36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92741" y="928670"/>
            <a:ext cx="4151259" cy="311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60322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b="30732"/>
          <a:stretch>
            <a:fillRect/>
          </a:stretch>
        </p:blipFill>
        <p:spPr bwMode="auto">
          <a:xfrm>
            <a:off x="5663295" y="3643314"/>
            <a:ext cx="3480705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2019.Переяславль – Залесский</a:t>
            </a:r>
            <a:endParaRPr lang="ru-RU" dirty="0"/>
          </a:p>
        </p:txBody>
      </p:sp>
      <p:pic>
        <p:nvPicPr>
          <p:cNvPr id="296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643050"/>
            <a:ext cx="3102775" cy="413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 descr="https://downloader.disk.yandex.ru/preview/51625546b306456668dcc0bb78705bf99c5bd37fbe06eaeb5aaac3e19c0b1261/6749fd0d/w3jQzxMdxEYxvlMPBG4Q3JB12qIk25TwnKAK71oMuAnNwuV4y_SWQTHgeEernaB5cUu5bMDDgAbAQ1eo6_zphA%3D%3D?uid=0&amp;filename=2019-07-16%2010-28-42.JPG&amp;disposition=inline&amp;hash=&amp;limit=0&amp;content_type=image%2Fjpeg&amp;owner_uid=0&amp;tknv=v2&amp;size=1301x6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6213" y="2214554"/>
            <a:ext cx="3327787" cy="44370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5929330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Ростов Великий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714356"/>
            <a:ext cx="3900486" cy="141763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2019. Троице – Сергиева Лавра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929066"/>
            <a:ext cx="4214842" cy="221457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0400" dirty="0" smtClean="0"/>
              <a:t>2019. Ростов Великий</a:t>
            </a:r>
          </a:p>
          <a:p>
            <a:pPr algn="ctr">
              <a:buNone/>
            </a:pPr>
            <a:r>
              <a:rPr lang="ru-RU" sz="9600" dirty="0" err="1" smtClean="0"/>
              <a:t>Варницкий</a:t>
            </a:r>
            <a:r>
              <a:rPr lang="ru-RU" sz="9600" dirty="0" smtClean="0"/>
              <a:t> Троице – Сергиев  мужской монастырь</a:t>
            </a:r>
          </a:p>
          <a:p>
            <a:pPr algn="ctr">
              <a:buNone/>
            </a:pPr>
            <a:r>
              <a:rPr lang="ru-RU" sz="10400" dirty="0" smtClean="0"/>
              <a:t> </a:t>
            </a:r>
            <a:r>
              <a:rPr lang="ru-RU" sz="10400" dirty="0" err="1" smtClean="0"/>
              <a:t>Варницкая</a:t>
            </a:r>
            <a:r>
              <a:rPr lang="ru-RU" sz="10400" dirty="0" smtClean="0"/>
              <a:t> гимназия имени преподобного Сергия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643314"/>
            <a:ext cx="4261831" cy="284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248162" cy="31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Нерехта 2019</a:t>
            </a:r>
            <a:endParaRPr lang="ru-RU" dirty="0"/>
          </a:p>
        </p:txBody>
      </p:sp>
      <p:pic>
        <p:nvPicPr>
          <p:cNvPr id="26628" name="Picture 4" descr="https://downloader.disk.yandex.ru/preview/f47db6edff3c9dad087de15caaf096a26b8d2f95c5c235d8ffa616ad0f41b3b9/6749fcfe/8cU0t8NCJIHlfmL_kMr0gbTEwQXknYUXZBodPwMvGAl1DoWIJWtZ66vwjtZ77q-Qk8CInTOteX2NCbj-xWGt7w%3D%3D?uid=0&amp;filename=2019-07-18%2019-13-45.JPG&amp;disposition=inline&amp;hash=&amp;limit=0&amp;content_type=image%2Fjpeg&amp;owner_uid=0&amp;tknv=v2&amp;size=1301x6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571612"/>
            <a:ext cx="3161131" cy="4214842"/>
          </a:xfrm>
          <a:prstGeom prst="rect">
            <a:avLst/>
          </a:prstGeom>
          <a:noFill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3156353" cy="420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804" y="2792405"/>
            <a:ext cx="3049196" cy="406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6000768"/>
            <a:ext cx="6000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Лавровская фабрики художественной росписи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2022.Углич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928802"/>
            <a:ext cx="5306468" cy="39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2022. Кострома. </a:t>
            </a:r>
            <a:r>
              <a:rPr lang="ru-RU" sz="2800" dirty="0" err="1" smtClean="0"/>
              <a:t>Ипатьевский</a:t>
            </a:r>
            <a:r>
              <a:rPr lang="ru-RU" sz="2800" dirty="0" smtClean="0"/>
              <a:t> монастырь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514868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https://downloader.disk.yandex.ru/preview/5cf9033fd11679cde43078e38a3ded8adef2e01afbdb93fe1ef8dbe6141f5452/6749f7bc/TfPzuKhcpIShcDDyWf2uim_Kg1igCuNEnF0C5z1szNdlRJ1ROy7U-5k5pfYE8roIAO7jL77Qc8WIYWLeBc6cWA%3D%3D?uid=0&amp;filename=IMG_20220717_144312.jpg&amp;disposition=inline&amp;hash=&amp;limit=0&amp;content_type=image%2Fjpeg&amp;owner_uid=0&amp;tknv=v2&amp;size=1301x6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500174"/>
            <a:ext cx="3629019" cy="4838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1143000"/>
          </a:xfrm>
        </p:spPr>
        <p:txBody>
          <a:bodyPr/>
          <a:lstStyle/>
          <a:p>
            <a:r>
              <a:rPr lang="ru-RU" dirty="0" smtClean="0"/>
              <a:t>2022. Мышкин</a:t>
            </a:r>
            <a:endParaRPr lang="ru-RU" dirty="0"/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143248"/>
            <a:ext cx="447499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t="24145" b="17848"/>
          <a:stretch>
            <a:fillRect/>
          </a:stretch>
        </p:blipFill>
        <p:spPr bwMode="auto">
          <a:xfrm>
            <a:off x="357158" y="1142983"/>
            <a:ext cx="4429156" cy="19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https://downloader.disk.yandex.ru/preview/6cd0ba3bae2a679e397154f637d91ffce6a403c575d2eed5792427ad223666d7/6749f4e3/HPu5gmd3LDL3C5r7Hs_uE_eQRcReKHF4BcRPN0e88eFS_fJ2S9zeOuOeLzmDS3pwkThI5CKEiFQBPpyVpygwHA%3D%3D?uid=0&amp;filename=IMG_20220714_132245.jpg&amp;disposition=inline&amp;hash=&amp;limit=0&amp;content_type=image%2Fjpeg&amp;owner_uid=0&amp;tknv=v2&amp;size=1301x6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642918"/>
            <a:ext cx="4018369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1143000"/>
          </a:xfrm>
        </p:spPr>
        <p:txBody>
          <a:bodyPr/>
          <a:lstStyle/>
          <a:p>
            <a:r>
              <a:rPr lang="ru-RU" dirty="0" smtClean="0"/>
              <a:t>2022. Рыбинск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337544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4214842" cy="316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429000"/>
            <a:ext cx="4286280" cy="321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2022.Рыбинск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1428736"/>
            <a:ext cx="552233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1675" y="1285860"/>
            <a:ext cx="336232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2368544"/>
          </a:xfrm>
        </p:spPr>
        <p:txBody>
          <a:bodyPr/>
          <a:lstStyle/>
          <a:p>
            <a:r>
              <a:rPr lang="ru-RU" dirty="0" smtClean="0"/>
              <a:t>2022. Кострома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074" y="2857496"/>
            <a:ext cx="48558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230387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992" y="3286124"/>
            <a:ext cx="4151259" cy="311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14290"/>
            <a:ext cx="3998903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«Святыни родной земли». Маршруты.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2016. Санкт – Петербург</a:t>
            </a:r>
          </a:p>
          <a:p>
            <a:pPr>
              <a:buNone/>
            </a:pPr>
            <a:r>
              <a:rPr lang="ru-RU" dirty="0" smtClean="0"/>
              <a:t>2017. Москва</a:t>
            </a:r>
          </a:p>
          <a:p>
            <a:pPr>
              <a:buNone/>
            </a:pPr>
            <a:r>
              <a:rPr lang="ru-RU" dirty="0" smtClean="0"/>
              <a:t>2018. Псков</a:t>
            </a:r>
          </a:p>
          <a:p>
            <a:pPr>
              <a:buNone/>
            </a:pPr>
            <a:r>
              <a:rPr lang="ru-RU" dirty="0" smtClean="0"/>
              <a:t>2019. Золотое кольцо.</a:t>
            </a:r>
          </a:p>
          <a:p>
            <a:pPr>
              <a:buNone/>
            </a:pPr>
            <a:r>
              <a:rPr lang="ru-RU" dirty="0" smtClean="0"/>
              <a:t>2022. Золотое кольцо</a:t>
            </a:r>
          </a:p>
          <a:p>
            <a:pPr>
              <a:buNone/>
            </a:pPr>
            <a:r>
              <a:rPr lang="ru-RU" dirty="0" smtClean="0"/>
              <a:t>2023. Урал. Екатеринбург</a:t>
            </a:r>
          </a:p>
          <a:p>
            <a:pPr>
              <a:buNone/>
            </a:pPr>
            <a:r>
              <a:rPr lang="ru-RU" dirty="0" smtClean="0"/>
              <a:t>2024. Северная Фиваида. Вологда. Великий Устюг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2023. Екатеринбург. Храм на крови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2928958" cy="520866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000240"/>
            <a:ext cx="50935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2023. Ганина Яма</a:t>
            </a:r>
            <a:r>
              <a:rPr lang="ru-RU" sz="2800" i="1" dirty="0" smtClean="0"/>
              <a:t>. </a:t>
            </a:r>
            <a:br>
              <a:rPr lang="ru-RU" sz="2800" i="1" dirty="0" smtClean="0"/>
            </a:br>
            <a:r>
              <a:rPr lang="ru-RU" sz="2800" dirty="0" smtClean="0"/>
              <a:t>Монастырь </a:t>
            </a:r>
            <a:r>
              <a:rPr lang="ru-RU" sz="2800" dirty="0"/>
              <a:t>Святых Царственных </a:t>
            </a:r>
            <a:r>
              <a:rPr lang="ru-RU" sz="2800" dirty="0" smtClean="0"/>
              <a:t>Страстотерпцев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1026" name="Picture 2" descr="https://avatars.mds.yandex.net/get-altay/13212052/2a000001913863b2df901442869cb8145ac2/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19" y="1285860"/>
            <a:ext cx="5211669" cy="2928958"/>
          </a:xfrm>
          <a:prstGeom prst="rect">
            <a:avLst/>
          </a:prstGeom>
          <a:noFill/>
        </p:spPr>
      </p:pic>
      <p:pic>
        <p:nvPicPr>
          <p:cNvPr id="4" name="Содержимое 3" descr="https://img-fotki.yandex.ru/get/61411/5615569.5f9/0_dddac_6d6824af_XXL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3071810"/>
            <a:ext cx="4000528" cy="314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2023. Город Сысерть. </a:t>
            </a:r>
            <a:endParaRPr lang="ru-RU" sz="3200" dirty="0"/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4717856" cy="3143272"/>
          </a:xfrm>
          <a:prstGeom prst="rect">
            <a:avLst/>
          </a:prstGeom>
          <a:noFill/>
        </p:spPr>
      </p:pic>
      <p:sp>
        <p:nvSpPr>
          <p:cNvPr id="11271" name="AutoShape 7" descr="16992037293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285860"/>
            <a:ext cx="310755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2910" y="492919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Музей Павла Бажова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5572140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Сысертский</a:t>
            </a:r>
            <a:r>
              <a:rPr lang="ru-RU" sz="2400" dirty="0" smtClean="0"/>
              <a:t> фарфор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31121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143372" y="1928802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ИРО Кировской области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28894" y="2928934"/>
            <a:ext cx="6215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Отдел религиозного образования и </a:t>
            </a:r>
            <a:r>
              <a:rPr lang="ru-RU" sz="2800" b="1" dirty="0" err="1" smtClean="0"/>
              <a:t>катехизации</a:t>
            </a:r>
            <a:r>
              <a:rPr lang="ru-RU" sz="2800" b="1" dirty="0" smtClean="0"/>
              <a:t> Вятской Епархии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357166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Соглашение Министерства образования Кировской области и Епархий Вятской митрополии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0100" y="4143380"/>
            <a:ext cx="7429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Июль </a:t>
            </a:r>
            <a:r>
              <a:rPr lang="ru-RU" sz="4000" b="1" dirty="0" smtClean="0">
                <a:solidFill>
                  <a:srgbClr val="C00000"/>
                </a:solidFill>
              </a:rPr>
              <a:t>2025!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Республика Мордовия и Нижегородская область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+mn-lt"/>
              </a:rPr>
              <a:t>Саранск, столица республики Мордовия</a:t>
            </a:r>
            <a:endParaRPr lang="ru-RU" sz="3600" b="1" dirty="0">
              <a:latin typeface="+mn-lt"/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3286148" cy="219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3429000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Кафедральный собор святого праведного воина Федора </a:t>
            </a:r>
            <a:r>
              <a:rPr lang="ru-RU" sz="1600" b="1" dirty="0" smtClean="0"/>
              <a:t>Ушакова</a:t>
            </a:r>
            <a:endParaRPr lang="ru-RU" sz="1600" b="1" dirty="0" smtClean="0"/>
          </a:p>
        </p:txBody>
      </p:sp>
      <p:pic>
        <p:nvPicPr>
          <p:cNvPr id="37892" name="Picture 4" descr="https://avatars.mds.yandex.net/get-altay/1637232/2a0000016ae3160ddb001ceab360a885e7cf/XX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214422"/>
            <a:ext cx="3117551" cy="20702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7818" y="3286124"/>
            <a:ext cx="3000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Мордовский республиканский </a:t>
            </a:r>
            <a:r>
              <a:rPr lang="ru-RU" sz="1600" b="1" dirty="0" smtClean="0"/>
              <a:t>краеведческий </a:t>
            </a:r>
            <a:r>
              <a:rPr lang="ru-RU" sz="1600" b="1" dirty="0" smtClean="0"/>
              <a:t>музей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37894" name="Picture 6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60319"/>
            <a:ext cx="3500462" cy="196901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5720" y="6072206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Музей изобразительных искусств имени С. Д. </a:t>
            </a:r>
            <a:r>
              <a:rPr lang="ru-RU" sz="1600" b="1" dirty="0" err="1" smtClean="0"/>
              <a:t>Эрьзи</a:t>
            </a:r>
            <a:endParaRPr lang="ru-RU" sz="1600" b="1" dirty="0" smtClean="0"/>
          </a:p>
        </p:txBody>
      </p:sp>
      <p:pic>
        <p:nvPicPr>
          <p:cNvPr id="37896" name="Picture 8" descr="https://extraguide.ru/images/pthumb/blog/2023/02-21-b3dc0a-chasovnya-aleksandra-nevskogo.cd9f7e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857628"/>
            <a:ext cx="2928959" cy="219671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857752" y="6143644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Часовня св.праведного князя </a:t>
            </a:r>
          </a:p>
          <a:p>
            <a:pPr algn="ctr"/>
            <a:r>
              <a:rPr lang="ru-RU" sz="1600" b="1" dirty="0" smtClean="0"/>
              <a:t>Александра Невского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54098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latin typeface="+mn-lt"/>
              </a:rPr>
              <a:t>Рождество-Богородичный</a:t>
            </a:r>
            <a:r>
              <a:rPr lang="ru-RU" sz="2800" b="1" dirty="0" smtClean="0">
                <a:latin typeface="+mn-lt"/>
              </a:rPr>
              <a:t> </a:t>
            </a:r>
            <a:r>
              <a:rPr lang="ru-RU" sz="2800" b="1" dirty="0" err="1" smtClean="0">
                <a:latin typeface="+mn-lt"/>
              </a:rPr>
              <a:t>Санаксарский</a:t>
            </a:r>
            <a:r>
              <a:rPr lang="ru-RU" sz="2800" b="1" dirty="0" smtClean="0">
                <a:latin typeface="+mn-lt"/>
              </a:rPr>
              <a:t> </a:t>
            </a:r>
            <a:r>
              <a:rPr lang="ru-RU" sz="2800" b="1" dirty="0" smtClean="0">
                <a:latin typeface="+mn-lt"/>
              </a:rPr>
              <a:t/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мужской монастырь  </a:t>
            </a:r>
            <a:r>
              <a:rPr lang="en-US" sz="2800" b="1" dirty="0" smtClean="0">
                <a:latin typeface="+mn-lt"/>
                <a:hlinkClick r:id="rId2"/>
              </a:rPr>
              <a:t>https</a:t>
            </a:r>
            <a:r>
              <a:rPr lang="en-US" sz="2800" b="1" dirty="0" smtClean="0">
                <a:latin typeface="+mn-lt"/>
                <a:hlinkClick r:id="rId2"/>
              </a:rPr>
              <a:t>://sanaksary.ru</a:t>
            </a:r>
            <a:r>
              <a:rPr lang="en-US" sz="2800" b="1" dirty="0" smtClean="0">
                <a:latin typeface="+mn-lt"/>
                <a:hlinkClick r:id="rId2"/>
              </a:rPr>
              <a:t>/</a:t>
            </a:r>
            <a:r>
              <a:rPr lang="ru-RU" sz="2800" b="1" dirty="0" smtClean="0">
                <a:latin typeface="+mn-lt"/>
              </a:rPr>
              <a:t> </a:t>
            </a:r>
            <a:endParaRPr lang="ru-RU" sz="2800" b="1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4572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786190"/>
            <a:ext cx="3900665" cy="28575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29190" y="1285860"/>
            <a:ext cx="392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Монастырь основан в </a:t>
            </a:r>
            <a:r>
              <a:rPr lang="ru-RU" b="1" dirty="0" smtClean="0"/>
              <a:t>1659 году</a:t>
            </a:r>
            <a:r>
              <a:rPr lang="ru-RU" dirty="0" smtClean="0"/>
              <a:t> в царствование Алексея Михайловича</a:t>
            </a:r>
            <a:r>
              <a:rPr lang="ru-RU" dirty="0" smtClean="0"/>
              <a:t>.</a:t>
            </a:r>
            <a:r>
              <a:rPr lang="ru-RU" dirty="0" smtClean="0"/>
              <a:t> Период возобновления обители связан с именем </a:t>
            </a:r>
            <a:r>
              <a:rPr lang="ru-RU" dirty="0" smtClean="0">
                <a:hlinkClick r:id="rId5" tooltip="Феодор Санаксарский"/>
              </a:rPr>
              <a:t>Феодора (Ушакова)</a:t>
            </a:r>
            <a:r>
              <a:rPr lang="ru-RU" dirty="0" smtClean="0"/>
              <a:t>, </a:t>
            </a:r>
            <a:r>
              <a:rPr lang="ru-RU" dirty="0" smtClean="0"/>
              <a:t>который </a:t>
            </a:r>
            <a:r>
              <a:rPr lang="ru-RU" dirty="0" smtClean="0"/>
              <a:t>был настоятелем </a:t>
            </a:r>
            <a:r>
              <a:rPr lang="ru-RU" dirty="0" err="1" smtClean="0"/>
              <a:t>Санаксары</a:t>
            </a:r>
            <a:r>
              <a:rPr lang="ru-RU" dirty="0" smtClean="0"/>
              <a:t> с 1764 по 1774 </a:t>
            </a:r>
            <a:r>
              <a:rPr lang="ru-RU" dirty="0" smtClean="0"/>
              <a:t>год , дяди </a:t>
            </a:r>
            <a:r>
              <a:rPr lang="ru-RU" dirty="0" smtClean="0"/>
              <a:t>знаменитого флотоводца</a:t>
            </a:r>
            <a:r>
              <a:rPr lang="ru-RU" dirty="0" smtClean="0"/>
              <a:t>. Был закрыт, в 1991</a:t>
            </a:r>
            <a:r>
              <a:rPr lang="ru-RU" dirty="0" smtClean="0"/>
              <a:t> </a:t>
            </a:r>
            <a:r>
              <a:rPr lang="ru-RU" dirty="0" smtClean="0"/>
              <a:t>году здания </a:t>
            </a:r>
            <a:r>
              <a:rPr lang="ru-RU" dirty="0" smtClean="0"/>
              <a:t>бывшей обители были переданы Саранской </a:t>
            </a:r>
            <a:r>
              <a:rPr lang="ru-RU" dirty="0" smtClean="0"/>
              <a:t>епархии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4929198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Могила </a:t>
            </a:r>
            <a:r>
              <a:rPr lang="ru-RU" dirty="0" err="1" smtClean="0"/>
              <a:t>святотого</a:t>
            </a:r>
            <a:r>
              <a:rPr lang="ru-RU" dirty="0" smtClean="0"/>
              <a:t> праведного Феодора Ушакова, прославленного российского флотоводца в  </a:t>
            </a:r>
            <a:r>
              <a:rPr lang="ru-RU" dirty="0" err="1" smtClean="0"/>
              <a:t>Санаксарском</a:t>
            </a:r>
            <a:r>
              <a:rPr lang="ru-RU" dirty="0" smtClean="0"/>
              <a:t> монастыре.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+mn-lt"/>
              </a:rPr>
              <a:t>Город Городец 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Нижегородской области</a:t>
            </a:r>
            <a:endParaRPr lang="ru-RU" sz="3200" b="1" dirty="0">
              <a:latin typeface="+mn-lt"/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3390906" cy="254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3643314"/>
            <a:ext cx="371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Музейный </a:t>
            </a:r>
            <a:r>
              <a:rPr lang="ru-RU" sz="1600" b="1" dirty="0" smtClean="0"/>
              <a:t>комплекс «Город мастеров</a:t>
            </a:r>
            <a:r>
              <a:rPr lang="ru-RU" sz="1600" b="1" dirty="0" smtClean="0"/>
              <a:t>»</a:t>
            </a:r>
            <a:endParaRPr lang="ru-RU" sz="1600" b="1" dirty="0" smtClean="0"/>
          </a:p>
        </p:txBody>
      </p:sp>
      <p:pic>
        <p:nvPicPr>
          <p:cNvPr id="38916" name="Picture 4" descr="https://extraguide.ru/images/pthumb/blog/2021/10-06-6jz712-muzey-gorodetskiy-pryanik.cd9f7e96.jpg"/>
          <p:cNvPicPr>
            <a:picLocks noChangeAspect="1" noChangeArrowheads="1"/>
          </p:cNvPicPr>
          <p:nvPr/>
        </p:nvPicPr>
        <p:blipFill>
          <a:blip r:embed="rId3" cstate="print"/>
          <a:srcRect t="13636"/>
          <a:stretch>
            <a:fillRect/>
          </a:stretch>
        </p:blipFill>
        <p:spPr bwMode="auto">
          <a:xfrm>
            <a:off x="4895351" y="3948550"/>
            <a:ext cx="4060684" cy="23379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00562" y="4000504"/>
            <a:ext cx="442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Музей «Городецкий пряник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  <p:pic>
        <p:nvPicPr>
          <p:cNvPr id="38918" name="Picture 6" descr="https://extraguide.ru/images/pthumb/blog/2021/10-06-kw1345-pamyatnik-aleksandru-nevskomu.cd9f7e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071546"/>
            <a:ext cx="3503598" cy="24590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29190" y="3500438"/>
            <a:ext cx="392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Памятник Александру Невскому</a:t>
            </a:r>
            <a:endParaRPr lang="ru-RU" sz="1600" b="1" dirty="0"/>
          </a:p>
        </p:txBody>
      </p:sp>
      <p:pic>
        <p:nvPicPr>
          <p:cNvPr id="38920" name="Picture 8" descr="undefined"/>
          <p:cNvPicPr>
            <a:picLocks noChangeAspect="1" noChangeArrowheads="1"/>
          </p:cNvPicPr>
          <p:nvPr/>
        </p:nvPicPr>
        <p:blipFill>
          <a:blip r:embed="rId5" cstate="print"/>
          <a:srcRect b="24606"/>
          <a:stretch>
            <a:fillRect/>
          </a:stretch>
        </p:blipFill>
        <p:spPr bwMode="auto">
          <a:xfrm>
            <a:off x="500034" y="4000504"/>
            <a:ext cx="4081148" cy="230770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28596" y="6257835"/>
            <a:ext cx="84296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Феодоровский</a:t>
            </a:r>
            <a:r>
              <a:rPr lang="ru-RU" sz="1600" b="1" dirty="0" smtClean="0"/>
              <a:t> </a:t>
            </a:r>
            <a:r>
              <a:rPr lang="ru-RU" sz="1600" b="1" dirty="0" smtClean="0"/>
              <a:t>монастырь. В нем принял </a:t>
            </a:r>
            <a:r>
              <a:rPr lang="ru-RU" sz="1600" b="1" dirty="0" smtClean="0"/>
              <a:t>постриг и стал иноком Алексеем князь Александр Невский.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+mn-lt"/>
              </a:rPr>
              <a:t>Село </a:t>
            </a:r>
            <a:r>
              <a:rPr lang="ru-RU" sz="4000" b="1" dirty="0" err="1" smtClean="0">
                <a:latin typeface="+mn-lt"/>
              </a:rPr>
              <a:t>Белбаш</a:t>
            </a:r>
            <a:endParaRPr lang="ru-RU" sz="4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marL="95250" lvl="1" indent="361950">
              <a:buNone/>
            </a:pPr>
            <a:r>
              <a:rPr lang="ru-RU" sz="2400" b="1" dirty="0" smtClean="0"/>
              <a:t>Свято-Троицкий </a:t>
            </a:r>
            <a:r>
              <a:rPr lang="ru-RU" sz="2400" b="1" dirty="0" err="1" smtClean="0"/>
              <a:t>Белбажский</a:t>
            </a:r>
            <a:r>
              <a:rPr lang="ru-RU" sz="2400" b="1" dirty="0" smtClean="0"/>
              <a:t> </a:t>
            </a:r>
            <a:r>
              <a:rPr lang="ru-RU" sz="2400" b="1" dirty="0" smtClean="0"/>
              <a:t>монастырь. </a:t>
            </a:r>
            <a:r>
              <a:rPr lang="ru-RU" sz="2400" dirty="0" smtClean="0"/>
              <a:t>Основан </a:t>
            </a:r>
            <a:r>
              <a:rPr lang="ru-RU" sz="2400" dirty="0" smtClean="0"/>
              <a:t>по указу императора Петра Первого в </a:t>
            </a:r>
            <a:r>
              <a:rPr lang="ru-RU" sz="2400" dirty="0" smtClean="0"/>
              <a:t>1708г. С </a:t>
            </a:r>
            <a:r>
              <a:rPr lang="ru-RU" sz="2400" dirty="0" smtClean="0"/>
              <a:t>апреля 2009 года действует </a:t>
            </a:r>
            <a:r>
              <a:rPr lang="ru-RU" sz="2400" dirty="0" smtClean="0"/>
              <a:t>как</a:t>
            </a:r>
            <a:r>
              <a:rPr lang="ru-RU" sz="2400" dirty="0" smtClean="0"/>
              <a:t> скит Свято-Троицкого </a:t>
            </a:r>
            <a:r>
              <a:rPr lang="ru-RU" sz="2400" dirty="0" err="1" smtClean="0"/>
              <a:t>Серафимо-Дивеевского</a:t>
            </a:r>
            <a:r>
              <a:rPr lang="ru-RU" sz="2400" dirty="0" smtClean="0"/>
              <a:t> </a:t>
            </a:r>
            <a:r>
              <a:rPr lang="ru-RU" sz="2400" dirty="0" smtClean="0"/>
              <a:t>монастыря</a:t>
            </a:r>
            <a:r>
              <a:rPr lang="ru-RU" sz="2000" dirty="0" smtClean="0"/>
              <a:t>. </a:t>
            </a:r>
            <a:r>
              <a:rPr lang="ru-RU" sz="2400" dirty="0" smtClean="0"/>
              <a:t>В 2018 году обитель была передана Городецкой </a:t>
            </a:r>
            <a:r>
              <a:rPr lang="ru-RU" sz="2400" dirty="0" smtClean="0"/>
              <a:t>епархии,</a:t>
            </a:r>
            <a:r>
              <a:rPr lang="ru-RU" sz="2400" dirty="0" smtClean="0"/>
              <a:t> в </a:t>
            </a:r>
            <a:r>
              <a:rPr lang="ru-RU" sz="2400" dirty="0" smtClean="0"/>
              <a:t>нём </a:t>
            </a:r>
            <a:r>
              <a:rPr lang="ru-RU" sz="2400" dirty="0" smtClean="0"/>
              <a:t>служат и трудятся братия Городецкого </a:t>
            </a:r>
            <a:r>
              <a:rPr lang="ru-RU" sz="2400" dirty="0" err="1" smtClean="0"/>
              <a:t>Феодоровского</a:t>
            </a:r>
            <a:r>
              <a:rPr lang="ru-RU" sz="2400" dirty="0" smtClean="0"/>
              <a:t> мужского монастыря</a:t>
            </a:r>
            <a:r>
              <a:rPr lang="ru-RU" sz="2400" dirty="0" smtClean="0"/>
              <a:t>.</a:t>
            </a:r>
            <a:endParaRPr lang="ru-RU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3357562"/>
            <a:ext cx="2495093" cy="31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643314"/>
            <a:ext cx="482248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199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Город Выкса</a:t>
            </a:r>
            <a:endParaRPr lang="ru-RU" b="1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3517375" cy="263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2" y="3571876"/>
            <a:ext cx="335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Иверский</a:t>
            </a:r>
            <a:r>
              <a:rPr lang="ru-RU" sz="1600" b="1" dirty="0" smtClean="0"/>
              <a:t> женский монастырь</a:t>
            </a:r>
            <a:endParaRPr lang="ru-RU" sz="1600" b="1" dirty="0"/>
          </a:p>
        </p:txBody>
      </p:sp>
      <p:sp>
        <p:nvSpPr>
          <p:cNvPr id="41988" name="AutoShape 4" descr="https://extraguide.ru/images/pthumb/blog/2022/11-17-20wsv7-pamyatnik-varnave-gefsimanskomu.cd9f7e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0" name="AutoShape 6" descr="https://extraguide.ru/images/pthumb/blog/2022/11-17-20wsv7-pamyatnik-varnave-gefsimanskomu.cd9f7e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893295"/>
            <a:ext cx="2762237" cy="29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57158" y="648866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Памятник </a:t>
            </a:r>
            <a:r>
              <a:rPr lang="ru-RU" sz="1600" b="1" dirty="0" err="1" smtClean="0"/>
              <a:t>св.Варнаве</a:t>
            </a:r>
            <a:r>
              <a:rPr lang="ru-RU" sz="1600" b="1" dirty="0" smtClean="0"/>
              <a:t> Гефсиманскому</a:t>
            </a:r>
            <a:endParaRPr lang="ru-RU" sz="1600" b="1" dirty="0"/>
          </a:p>
        </p:txBody>
      </p:sp>
      <p:sp>
        <p:nvSpPr>
          <p:cNvPr id="41993" name="AutoShape 9" descr="https://extraguide.ru/images/pthumb/blog/2022/08-02-k48uts-alleya-metallurgov.cd9f7e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5" name="AutoShape 11" descr="https://extraguide.ru/images/pthumb/blog/2022/08-02-k48uts-alleya-metallurgov.cd9f7e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143380"/>
            <a:ext cx="4058830" cy="22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572100" y="6488668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Аллея металлургов</a:t>
            </a:r>
            <a:endParaRPr lang="ru-RU" sz="1600" b="1" dirty="0"/>
          </a:p>
        </p:txBody>
      </p:sp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5" cstate="print"/>
          <a:srcRect l="35028"/>
          <a:stretch>
            <a:fillRect/>
          </a:stretch>
        </p:blipFill>
        <p:spPr bwMode="auto">
          <a:xfrm>
            <a:off x="5572132" y="357166"/>
            <a:ext cx="2844225" cy="340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072066" y="3714752"/>
            <a:ext cx="364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Кафедральный Рождественский собор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+mn-lt"/>
              </a:rPr>
              <a:t>Озеро </a:t>
            </a:r>
            <a:r>
              <a:rPr lang="ru-RU" sz="3600" b="1" dirty="0" err="1" smtClean="0">
                <a:latin typeface="+mn-lt"/>
              </a:rPr>
              <a:t>Светлояр</a:t>
            </a:r>
            <a:endParaRPr lang="ru-RU" sz="36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err="1" smtClean="0"/>
              <a:t>Светлоя́р</a:t>
            </a:r>
            <a:r>
              <a:rPr lang="ru-RU" sz="2000" dirty="0" smtClean="0"/>
              <a:t> — озеро, с которым связана легенда о затонувшем городе Китеже. </a:t>
            </a:r>
            <a:r>
              <a:rPr lang="ru-RU" sz="2000" dirty="0" smtClean="0"/>
              <a:t>Находится </a:t>
            </a:r>
            <a:r>
              <a:rPr lang="ru-RU" sz="2000" dirty="0" smtClean="0"/>
              <a:t> Нижегородском </a:t>
            </a:r>
            <a:r>
              <a:rPr lang="ru-RU" sz="2000" dirty="0" smtClean="0"/>
              <a:t> Заволжье. </a:t>
            </a:r>
            <a:r>
              <a:rPr lang="ru-RU" sz="2000" dirty="0" smtClean="0"/>
              <a:t> </a:t>
            </a:r>
            <a:r>
              <a:rPr lang="ru-RU" sz="2000" dirty="0" smtClean="0"/>
              <a:t> Памятник </a:t>
            </a:r>
            <a:r>
              <a:rPr lang="ru-RU" sz="2000" dirty="0" smtClean="0"/>
              <a:t>природы федерального </a:t>
            </a:r>
            <a:r>
              <a:rPr lang="ru-RU" sz="2000" dirty="0" smtClean="0"/>
              <a:t>значения.</a:t>
            </a:r>
          </a:p>
          <a:p>
            <a:pPr marL="0" indent="0">
              <a:buNone/>
            </a:pPr>
            <a:endParaRPr lang="ru-RU" sz="24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2000240"/>
            <a:ext cx="447678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14488"/>
            <a:ext cx="357190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500694" y="4500570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Комплекс «Град Китеж»</a:t>
            </a:r>
            <a:endParaRPr lang="ru-RU" sz="1600" b="1" dirty="0"/>
          </a:p>
        </p:txBody>
      </p:sp>
      <p:sp>
        <p:nvSpPr>
          <p:cNvPr id="43012" name="AutoShape 4" descr="https://cdn.tripster.ru/photos/42614f87-ecaa-43c5-92fd-0d5f35fc395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 t="12500" b="17498"/>
          <a:stretch>
            <a:fillRect/>
          </a:stretch>
        </p:blipFill>
        <p:spPr bwMode="auto">
          <a:xfrm>
            <a:off x="5143504" y="4857736"/>
            <a:ext cx="380995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71472" y="5715016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Казанская часовня. В ней — одноимённая икона и ковчег с поясом Пресвятой Богородицы с горы Афон.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2016 . Санкт – Петербург. Свято – Троицкая </a:t>
            </a:r>
            <a:r>
              <a:rPr lang="ru-RU" sz="3200" dirty="0" err="1" smtClean="0"/>
              <a:t>Александро</a:t>
            </a:r>
            <a:r>
              <a:rPr lang="ru-RU" sz="3200" dirty="0" smtClean="0"/>
              <a:t> – Невская лавра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9877" r="7407"/>
          <a:stretch>
            <a:fillRect/>
          </a:stretch>
        </p:blipFill>
        <p:spPr bwMode="auto">
          <a:xfrm>
            <a:off x="0" y="1571612"/>
            <a:ext cx="532336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500150"/>
            <a:ext cx="355412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6215082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Рака с мощами св. Александра Невского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8000"/>
                </a:solidFill>
              </a:rPr>
              <a:t>Дорогие друзья!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8000"/>
                </a:solidFill>
              </a:rPr>
              <a:t>Об этом и </a:t>
            </a:r>
            <a:r>
              <a:rPr lang="ru-RU" sz="3600" b="1" dirty="0" smtClean="0">
                <a:solidFill>
                  <a:srgbClr val="008000"/>
                </a:solidFill>
              </a:rPr>
              <a:t>ещё </a:t>
            </a:r>
            <a:r>
              <a:rPr lang="ru-RU" sz="3600" b="1" dirty="0" smtClean="0">
                <a:solidFill>
                  <a:srgbClr val="008000"/>
                </a:solidFill>
              </a:rPr>
              <a:t>многом другом в образовательной поездке по Республике Мордовия и Нижегородской области.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8000"/>
                </a:solidFill>
              </a:rPr>
              <a:t>До встречи!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2016. Санкт – Петербург</a:t>
            </a:r>
            <a:br>
              <a:rPr lang="ru-RU" sz="3600" dirty="0" smtClean="0"/>
            </a:br>
            <a:r>
              <a:rPr lang="ru-RU" sz="3600" dirty="0" smtClean="0"/>
              <a:t>Церковь Рождества святого Иоанна Предтечи (Чесменская)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67" r="4166"/>
          <a:stretch>
            <a:fillRect/>
          </a:stretch>
        </p:blipFill>
        <p:spPr bwMode="auto">
          <a:xfrm>
            <a:off x="214281" y="1571612"/>
            <a:ext cx="532417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714876" y="6286520"/>
            <a:ext cx="442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 </a:t>
            </a:r>
            <a:r>
              <a:rPr lang="ru-RU" sz="2000" dirty="0" smtClean="0"/>
              <a:t>И. Айвазовский. «Чесменский бой»</a:t>
            </a:r>
            <a:endParaRPr lang="ru-RU" dirty="0"/>
          </a:p>
        </p:txBody>
      </p:sp>
      <p:pic>
        <p:nvPicPr>
          <p:cNvPr id="2053" name="Picture 5" descr="И. Айвазовский. «Чесменский бой». 18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728908"/>
            <a:ext cx="3268287" cy="3486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820" y="1714488"/>
            <a:ext cx="4829180" cy="113191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Ставропигиальный</a:t>
            </a:r>
            <a:r>
              <a:rPr lang="ru-RU" sz="2400" dirty="0" smtClean="0"/>
              <a:t> Никольский Морской собор города Кронштадта</a:t>
            </a:r>
            <a:endParaRPr lang="ru-RU" sz="24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407196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156783"/>
            <a:ext cx="5572132" cy="370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714480" y="357166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2016. Санкт - Петербург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1071546"/>
            <a:ext cx="3257544" cy="25717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2016. Санкт – Петербург Храм Спаса на крови</a:t>
            </a:r>
            <a:endParaRPr lang="ru-RU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94608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 l="56935" t="57000" r="13383" b="28529"/>
          <a:stretch>
            <a:fillRect/>
          </a:stretch>
        </p:blipFill>
        <p:spPr bwMode="auto">
          <a:xfrm>
            <a:off x="4028117" y="4214794"/>
            <a:ext cx="511588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2017. Москва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357562"/>
            <a:ext cx="4667251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5286388"/>
            <a:ext cx="385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/>
              <a:t>Мультимедийный</a:t>
            </a:r>
            <a:r>
              <a:rPr lang="ru-RU" sz="2800" dirty="0" smtClean="0"/>
              <a:t> парк</a:t>
            </a:r>
          </a:p>
          <a:p>
            <a:pPr algn="ctr"/>
            <a:r>
              <a:rPr lang="ru-RU" sz="2800" dirty="0" smtClean="0"/>
              <a:t>Россия – моя история</a:t>
            </a:r>
            <a:endParaRPr lang="ru-RU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457203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786314" y="1357298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Красная площадь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2017. Москва</a:t>
            </a:r>
            <a:endParaRPr lang="ru-RU" dirty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1111"/>
          <a:stretch>
            <a:fillRect/>
          </a:stretch>
        </p:blipFill>
        <p:spPr bwMode="auto">
          <a:xfrm>
            <a:off x="4714876" y="1428712"/>
            <a:ext cx="407196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221" r="19221"/>
          <a:stretch>
            <a:fillRect/>
          </a:stretch>
        </p:blipFill>
        <p:spPr bwMode="auto">
          <a:xfrm>
            <a:off x="0" y="1071546"/>
            <a:ext cx="457346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44742" t="947" r="31071" b="34339"/>
          <a:stretch>
            <a:fillRect/>
          </a:stretch>
        </p:blipFill>
        <p:spPr bwMode="auto">
          <a:xfrm>
            <a:off x="7286644" y="428604"/>
            <a:ext cx="164307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571504"/>
          </a:xfrm>
        </p:spPr>
        <p:txBody>
          <a:bodyPr>
            <a:noAutofit/>
          </a:bodyPr>
          <a:lstStyle/>
          <a:p>
            <a:r>
              <a:rPr lang="ru-RU" sz="3600" dirty="0" smtClean="0"/>
              <a:t>2018. Псков. Изборск. </a:t>
            </a:r>
            <a:br>
              <a:rPr lang="ru-RU" sz="3600" dirty="0" smtClean="0"/>
            </a:br>
            <a:r>
              <a:rPr lang="ru-RU" sz="3600" dirty="0" err="1" smtClean="0"/>
              <a:t>Псково</a:t>
            </a:r>
            <a:r>
              <a:rPr lang="ru-RU" sz="3600" dirty="0" smtClean="0"/>
              <a:t> – Печерский </a:t>
            </a:r>
            <a:r>
              <a:rPr lang="ru-RU" sz="3600" dirty="0" err="1" smtClean="0"/>
              <a:t>монстырь</a:t>
            </a:r>
            <a:endParaRPr lang="ru-RU" sz="3600" dirty="0"/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71546"/>
            <a:ext cx="4143404" cy="3104100"/>
          </a:xfrm>
          <a:prstGeom prst="rect">
            <a:avLst/>
          </a:prstGeom>
          <a:noFill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71942"/>
            <a:ext cx="4572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108446"/>
            <a:ext cx="4196372" cy="274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354</Words>
  <Application>Microsoft Office PowerPoint</Application>
  <PresentationFormat>Экран (4:3)</PresentationFormat>
  <Paragraphs>77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Летние образовательные поездки.  Подготовка педагогов к реализации духовно – нравственного и патриотического воспитания.</vt:lpstr>
      <vt:lpstr>«Святыни родной земли». Маршруты.</vt:lpstr>
      <vt:lpstr>2016 . Санкт – Петербург. Свято – Троицкая Александро – Невская лавра</vt:lpstr>
      <vt:lpstr>2016. Санкт – Петербург Церковь Рождества святого Иоанна Предтечи (Чесменская) </vt:lpstr>
      <vt:lpstr>Ставропигиальный Никольский Морской собор города Кронштадта</vt:lpstr>
      <vt:lpstr>2016. Санкт – Петербург Храм Спаса на крови</vt:lpstr>
      <vt:lpstr>2017. Москва</vt:lpstr>
      <vt:lpstr>2017. Москва</vt:lpstr>
      <vt:lpstr>2018. Псков. Изборск.  Псково – Печерский монстырь</vt:lpstr>
      <vt:lpstr>2019. Николо – Сольбинский монастырь</vt:lpstr>
      <vt:lpstr>2019.Переяславль – Залесский</vt:lpstr>
      <vt:lpstr> 2019. Троице – Сергиева Лавра</vt:lpstr>
      <vt:lpstr>Нерехта 2019</vt:lpstr>
      <vt:lpstr>2022.Углич</vt:lpstr>
      <vt:lpstr>2022. Кострома. Ипатьевский монастырь </vt:lpstr>
      <vt:lpstr>2022. Мышкин</vt:lpstr>
      <vt:lpstr>2022. Рыбинск</vt:lpstr>
      <vt:lpstr>2022.Рыбинск</vt:lpstr>
      <vt:lpstr>2022. Кострома</vt:lpstr>
      <vt:lpstr>2023. Екатеринбург. Храм на крови</vt:lpstr>
      <vt:lpstr>2023. Ганина Яма.  Монастырь Святых Царственных Страстотерпцев </vt:lpstr>
      <vt:lpstr>2023. Город Сысерть. </vt:lpstr>
      <vt:lpstr>Слайд 23</vt:lpstr>
      <vt:lpstr>Саранск, столица республики Мордовия</vt:lpstr>
      <vt:lpstr>Рождество-Богородичный Санаксарский  мужской монастырь  https://sanaksary.ru/ </vt:lpstr>
      <vt:lpstr>Город Городец  Нижегородской области</vt:lpstr>
      <vt:lpstr>Село Белбаш</vt:lpstr>
      <vt:lpstr>Город Выкса</vt:lpstr>
      <vt:lpstr>Озеро Светлояр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Надежда</cp:lastModifiedBy>
  <cp:revision>38</cp:revision>
  <dcterms:created xsi:type="dcterms:W3CDTF">2024-11-29T12:10:41Z</dcterms:created>
  <dcterms:modified xsi:type="dcterms:W3CDTF">2025-06-02T13:47:17Z</dcterms:modified>
</cp:coreProperties>
</file>