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3" r:id="rId2"/>
    <p:sldId id="321" r:id="rId3"/>
    <p:sldId id="305" r:id="rId4"/>
    <p:sldId id="318" r:id="rId5"/>
    <p:sldId id="319" r:id="rId6"/>
    <p:sldId id="311" r:id="rId7"/>
    <p:sldId id="320" r:id="rId8"/>
    <p:sldId id="314" r:id="rId9"/>
    <p:sldId id="315" r:id="rId10"/>
    <p:sldId id="295" r:id="rId11"/>
    <p:sldId id="296" r:id="rId12"/>
    <p:sldId id="297" r:id="rId13"/>
    <p:sldId id="298" r:id="rId14"/>
    <p:sldId id="263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9F9F9"/>
    <a:srgbClr val="EDECEB"/>
    <a:srgbClr val="CA2C4E"/>
    <a:srgbClr val="B34380"/>
    <a:srgbClr val="8B3C67"/>
    <a:srgbClr val="DCDAD6"/>
    <a:srgbClr val="BDBAB3"/>
    <a:srgbClr val="DDD3D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43" autoAdjust="0"/>
  </p:normalViewPr>
  <p:slideViewPr>
    <p:cSldViewPr snapToGrid="0">
      <p:cViewPr>
        <p:scale>
          <a:sx n="120" d="100"/>
          <a:sy n="120" d="100"/>
        </p:scale>
        <p:origin x="-370" y="-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784AF5-4883-E54D-842B-FA6326780444}" type="doc">
      <dgm:prSet loTypeId="urn:microsoft.com/office/officeart/2005/8/layout/vList5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24C650-6CEE-D746-A295-03DD9CC6BBF3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Уровень 1</a:t>
          </a:r>
        </a:p>
      </dgm:t>
    </dgm:pt>
    <dgm:pt modelId="{0A463B94-559A-A34E-900D-0E47F208F784}" type="parTrans" cxnId="{55FFA88C-04B8-E849-9935-06D1B2E393F0}">
      <dgm:prSet/>
      <dgm:spPr/>
      <dgm:t>
        <a:bodyPr/>
        <a:lstStyle/>
        <a:p>
          <a:endParaRPr lang="ru-RU"/>
        </a:p>
      </dgm:t>
    </dgm:pt>
    <dgm:pt modelId="{FFF40F07-90E4-8B4A-BA9E-7ABD1953A1A5}" type="sibTrans" cxnId="{55FFA88C-04B8-E849-9935-06D1B2E393F0}">
      <dgm:prSet/>
      <dgm:spPr/>
      <dgm:t>
        <a:bodyPr/>
        <a:lstStyle/>
        <a:p>
          <a:endParaRPr lang="ru-RU"/>
        </a:p>
      </dgm:t>
    </dgm:pt>
    <dgm:pt modelId="{FB061DD6-2F67-5843-901A-0C18D4C3B733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Устойчивые проявления социально-коммуникативных умений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(25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%)</a:t>
          </a:r>
        </a:p>
      </dgm:t>
    </dgm:pt>
    <dgm:pt modelId="{1C0790A5-A45C-4348-82B1-0FC799EC38E3}" type="parTrans" cxnId="{CD629BF5-95E4-2740-BF50-D79DDA01442F}">
      <dgm:prSet/>
      <dgm:spPr/>
      <dgm:t>
        <a:bodyPr/>
        <a:lstStyle/>
        <a:p>
          <a:endParaRPr lang="ru-RU"/>
        </a:p>
      </dgm:t>
    </dgm:pt>
    <dgm:pt modelId="{0ACFC302-CAC7-B94C-86A4-1F0FD16D5BB1}" type="sibTrans" cxnId="{CD629BF5-95E4-2740-BF50-D79DDA01442F}">
      <dgm:prSet/>
      <dgm:spPr/>
      <dgm:t>
        <a:bodyPr/>
        <a:lstStyle/>
        <a:p>
          <a:endParaRPr lang="ru-RU"/>
        </a:p>
      </dgm:t>
    </dgm:pt>
    <dgm:pt modelId="{4EA79376-EDD8-9643-9745-E29195D2DB4B}">
      <dgm:prSet phldrT="[Текст]" custT="1"/>
      <dgm:spPr>
        <a:solidFill>
          <a:srgbClr val="EB4020"/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Уровень 2</a:t>
          </a:r>
        </a:p>
      </dgm:t>
    </dgm:pt>
    <dgm:pt modelId="{ECC114A1-06D4-B24F-8251-5802B4F66763}" type="parTrans" cxnId="{EB2CBBFB-47E2-7343-AED0-CD3BD5C0BF0F}">
      <dgm:prSet/>
      <dgm:spPr/>
      <dgm:t>
        <a:bodyPr/>
        <a:lstStyle/>
        <a:p>
          <a:endParaRPr lang="ru-RU"/>
        </a:p>
      </dgm:t>
    </dgm:pt>
    <dgm:pt modelId="{9217BF88-8DFA-0D45-BAF1-BB601F11D5BF}" type="sibTrans" cxnId="{EB2CBBFB-47E2-7343-AED0-CD3BD5C0BF0F}">
      <dgm:prSet/>
      <dgm:spPr/>
      <dgm:t>
        <a:bodyPr/>
        <a:lstStyle/>
        <a:p>
          <a:endParaRPr lang="ru-RU"/>
        </a:p>
      </dgm:t>
    </dgm:pt>
    <dgm:pt modelId="{3302B6BB-AAED-2E4A-86E1-CEDC74E8433B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Уровень 3</a:t>
          </a:r>
        </a:p>
      </dgm:t>
    </dgm:pt>
    <dgm:pt modelId="{53828589-9772-5244-AA28-0245C571A098}" type="parTrans" cxnId="{5B175B93-1190-E244-8EF6-10D1FBDE589E}">
      <dgm:prSet/>
      <dgm:spPr/>
      <dgm:t>
        <a:bodyPr/>
        <a:lstStyle/>
        <a:p>
          <a:endParaRPr lang="ru-RU"/>
        </a:p>
      </dgm:t>
    </dgm:pt>
    <dgm:pt modelId="{84F00F35-29C3-554C-8772-E6C6B4ABFA52}" type="sibTrans" cxnId="{5B175B93-1190-E244-8EF6-10D1FBDE589E}">
      <dgm:prSet/>
      <dgm:spPr/>
      <dgm:t>
        <a:bodyPr/>
        <a:lstStyle/>
        <a:p>
          <a:endParaRPr lang="ru-RU"/>
        </a:p>
      </dgm:t>
    </dgm:pt>
    <dgm:pt modelId="{75065A70-8C30-AF4C-A184-7277CD6C59D3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Избирательные проявления социально-коммуникативных умений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(15,6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%)</a:t>
          </a:r>
        </a:p>
      </dgm:t>
    </dgm:pt>
    <dgm:pt modelId="{0E70C0E9-ABAB-D746-87E9-B364E92C663B}" type="parTrans" cxnId="{C6A790A8-5980-FF48-83D7-D72F4071FAA9}">
      <dgm:prSet/>
      <dgm:spPr/>
      <dgm:t>
        <a:bodyPr/>
        <a:lstStyle/>
        <a:p>
          <a:endParaRPr lang="ru-RU"/>
        </a:p>
      </dgm:t>
    </dgm:pt>
    <dgm:pt modelId="{BD1F2549-1FEA-E74F-B7AC-730DE39BA514}" type="sibTrans" cxnId="{C6A790A8-5980-FF48-83D7-D72F4071FAA9}">
      <dgm:prSet/>
      <dgm:spPr/>
      <dgm:t>
        <a:bodyPr/>
        <a:lstStyle/>
        <a:p>
          <a:endParaRPr lang="ru-RU"/>
        </a:p>
      </dgm:t>
    </dgm:pt>
    <dgm:pt modelId="{870C434C-8A43-F745-99CE-3DB68303C959}">
      <dgm:prSet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Неустойчивые проявления социально-коммуникативных умений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(59,4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%)</a:t>
          </a:r>
        </a:p>
      </dgm:t>
    </dgm:pt>
    <dgm:pt modelId="{730E47FF-F39B-7144-9A6F-286C6694C522}" type="parTrans" cxnId="{5DCF3167-5E41-FB4E-A6E0-D9CC5247B567}">
      <dgm:prSet/>
      <dgm:spPr/>
      <dgm:t>
        <a:bodyPr/>
        <a:lstStyle/>
        <a:p>
          <a:endParaRPr lang="ru-RU"/>
        </a:p>
      </dgm:t>
    </dgm:pt>
    <dgm:pt modelId="{D0D7A59B-0786-3D46-B2F0-8E2E3C41A208}" type="sibTrans" cxnId="{5DCF3167-5E41-FB4E-A6E0-D9CC5247B567}">
      <dgm:prSet/>
      <dgm:spPr/>
      <dgm:t>
        <a:bodyPr/>
        <a:lstStyle/>
        <a:p>
          <a:endParaRPr lang="ru-RU"/>
        </a:p>
      </dgm:t>
    </dgm:pt>
    <dgm:pt modelId="{CBD0AC6B-61C7-FF4B-9AD3-FC897669DDD3}" type="pres">
      <dgm:prSet presAssocID="{BF784AF5-4883-E54D-842B-FA63267804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DB3A5C-3F77-4E48-8AA9-8F144039612F}" type="pres">
      <dgm:prSet presAssocID="{8324C650-6CEE-D746-A295-03DD9CC6BBF3}" presName="linNode" presStyleCnt="0"/>
      <dgm:spPr/>
    </dgm:pt>
    <dgm:pt modelId="{B94AFEAB-1C6B-2148-9A4E-AC8289DDBC60}" type="pres">
      <dgm:prSet presAssocID="{8324C650-6CEE-D746-A295-03DD9CC6BBF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81ACC9-4182-934D-A679-3BB428D79019}" type="pres">
      <dgm:prSet presAssocID="{8324C650-6CEE-D746-A295-03DD9CC6BBF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C9B15-5590-F042-8889-DD26ED1BE985}" type="pres">
      <dgm:prSet presAssocID="{FFF40F07-90E4-8B4A-BA9E-7ABD1953A1A5}" presName="sp" presStyleCnt="0"/>
      <dgm:spPr/>
    </dgm:pt>
    <dgm:pt modelId="{0EAAFC54-9775-FC4C-8E18-DA802D764EF3}" type="pres">
      <dgm:prSet presAssocID="{4EA79376-EDD8-9643-9745-E29195D2DB4B}" presName="linNode" presStyleCnt="0"/>
      <dgm:spPr/>
    </dgm:pt>
    <dgm:pt modelId="{7DEAA4DE-7BC4-D641-93EC-A3E98539BAFB}" type="pres">
      <dgm:prSet presAssocID="{4EA79376-EDD8-9643-9745-E29195D2DB4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7FA5AE-0D33-8A46-9BB5-4008742DDBAB}" type="pres">
      <dgm:prSet presAssocID="{4EA79376-EDD8-9643-9745-E29195D2DB4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5ED52C-9DE6-EB46-928B-8154BBB2A2E8}" type="pres">
      <dgm:prSet presAssocID="{9217BF88-8DFA-0D45-BAF1-BB601F11D5BF}" presName="sp" presStyleCnt="0"/>
      <dgm:spPr/>
    </dgm:pt>
    <dgm:pt modelId="{535E2B37-6E1D-A441-A946-837A7EEAA301}" type="pres">
      <dgm:prSet presAssocID="{3302B6BB-AAED-2E4A-86E1-CEDC74E8433B}" presName="linNode" presStyleCnt="0"/>
      <dgm:spPr/>
    </dgm:pt>
    <dgm:pt modelId="{664E8869-0360-2043-A7D5-ACBA12732BD4}" type="pres">
      <dgm:prSet presAssocID="{3302B6BB-AAED-2E4A-86E1-CEDC74E8433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57964F-AB93-F44E-93D1-4EF10512FB6D}" type="pres">
      <dgm:prSet presAssocID="{3302B6BB-AAED-2E4A-86E1-CEDC74E8433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CF3167-5E41-FB4E-A6E0-D9CC5247B567}" srcId="{4EA79376-EDD8-9643-9745-E29195D2DB4B}" destId="{870C434C-8A43-F745-99CE-3DB68303C959}" srcOrd="0" destOrd="0" parTransId="{730E47FF-F39B-7144-9A6F-286C6694C522}" sibTransId="{D0D7A59B-0786-3D46-B2F0-8E2E3C41A208}"/>
    <dgm:cxn modelId="{FEBAA666-94A3-4410-8E63-E851C0559F51}" type="presOf" srcId="{4EA79376-EDD8-9643-9745-E29195D2DB4B}" destId="{7DEAA4DE-7BC4-D641-93EC-A3E98539BAFB}" srcOrd="0" destOrd="0" presId="urn:microsoft.com/office/officeart/2005/8/layout/vList5"/>
    <dgm:cxn modelId="{5B175B93-1190-E244-8EF6-10D1FBDE589E}" srcId="{BF784AF5-4883-E54D-842B-FA6326780444}" destId="{3302B6BB-AAED-2E4A-86E1-CEDC74E8433B}" srcOrd="2" destOrd="0" parTransId="{53828589-9772-5244-AA28-0245C571A098}" sibTransId="{84F00F35-29C3-554C-8772-E6C6B4ABFA52}"/>
    <dgm:cxn modelId="{EB2CBBFB-47E2-7343-AED0-CD3BD5C0BF0F}" srcId="{BF784AF5-4883-E54D-842B-FA6326780444}" destId="{4EA79376-EDD8-9643-9745-E29195D2DB4B}" srcOrd="1" destOrd="0" parTransId="{ECC114A1-06D4-B24F-8251-5802B4F66763}" sibTransId="{9217BF88-8DFA-0D45-BAF1-BB601F11D5BF}"/>
    <dgm:cxn modelId="{95EC0DDB-9035-40CF-A495-395A39D371EE}" type="presOf" srcId="{FB061DD6-2F67-5843-901A-0C18D4C3B733}" destId="{A981ACC9-4182-934D-A679-3BB428D79019}" srcOrd="0" destOrd="0" presId="urn:microsoft.com/office/officeart/2005/8/layout/vList5"/>
    <dgm:cxn modelId="{0A56D05B-68FB-4DEE-8FF4-6EDDC2771280}" type="presOf" srcId="{870C434C-8A43-F745-99CE-3DB68303C959}" destId="{B67FA5AE-0D33-8A46-9BB5-4008742DDBAB}" srcOrd="0" destOrd="0" presId="urn:microsoft.com/office/officeart/2005/8/layout/vList5"/>
    <dgm:cxn modelId="{55FFA88C-04B8-E849-9935-06D1B2E393F0}" srcId="{BF784AF5-4883-E54D-842B-FA6326780444}" destId="{8324C650-6CEE-D746-A295-03DD9CC6BBF3}" srcOrd="0" destOrd="0" parTransId="{0A463B94-559A-A34E-900D-0E47F208F784}" sibTransId="{FFF40F07-90E4-8B4A-BA9E-7ABD1953A1A5}"/>
    <dgm:cxn modelId="{C0D50324-C6FE-4AE6-89D6-9D74F29518D1}" type="presOf" srcId="{8324C650-6CEE-D746-A295-03DD9CC6BBF3}" destId="{B94AFEAB-1C6B-2148-9A4E-AC8289DDBC60}" srcOrd="0" destOrd="0" presId="urn:microsoft.com/office/officeart/2005/8/layout/vList5"/>
    <dgm:cxn modelId="{644D55D3-0A40-4895-877F-F0A0C82F8147}" type="presOf" srcId="{3302B6BB-AAED-2E4A-86E1-CEDC74E8433B}" destId="{664E8869-0360-2043-A7D5-ACBA12732BD4}" srcOrd="0" destOrd="0" presId="urn:microsoft.com/office/officeart/2005/8/layout/vList5"/>
    <dgm:cxn modelId="{0C860B5A-16BC-4FC5-93BD-F9FC07A1F74F}" type="presOf" srcId="{75065A70-8C30-AF4C-A184-7277CD6C59D3}" destId="{C057964F-AB93-F44E-93D1-4EF10512FB6D}" srcOrd="0" destOrd="0" presId="urn:microsoft.com/office/officeart/2005/8/layout/vList5"/>
    <dgm:cxn modelId="{C6A790A8-5980-FF48-83D7-D72F4071FAA9}" srcId="{3302B6BB-AAED-2E4A-86E1-CEDC74E8433B}" destId="{75065A70-8C30-AF4C-A184-7277CD6C59D3}" srcOrd="0" destOrd="0" parTransId="{0E70C0E9-ABAB-D746-87E9-B364E92C663B}" sibTransId="{BD1F2549-1FEA-E74F-B7AC-730DE39BA514}"/>
    <dgm:cxn modelId="{CD629BF5-95E4-2740-BF50-D79DDA01442F}" srcId="{8324C650-6CEE-D746-A295-03DD9CC6BBF3}" destId="{FB061DD6-2F67-5843-901A-0C18D4C3B733}" srcOrd="0" destOrd="0" parTransId="{1C0790A5-A45C-4348-82B1-0FC799EC38E3}" sibTransId="{0ACFC302-CAC7-B94C-86A4-1F0FD16D5BB1}"/>
    <dgm:cxn modelId="{55288ECF-049B-4802-81D2-F59E99FA6F6C}" type="presOf" srcId="{BF784AF5-4883-E54D-842B-FA6326780444}" destId="{CBD0AC6B-61C7-FF4B-9AD3-FC897669DDD3}" srcOrd="0" destOrd="0" presId="urn:microsoft.com/office/officeart/2005/8/layout/vList5"/>
    <dgm:cxn modelId="{4E905BD1-7F77-4EFE-84AE-6777E520C85E}" type="presParOf" srcId="{CBD0AC6B-61C7-FF4B-9AD3-FC897669DDD3}" destId="{F7DB3A5C-3F77-4E48-8AA9-8F144039612F}" srcOrd="0" destOrd="0" presId="urn:microsoft.com/office/officeart/2005/8/layout/vList5"/>
    <dgm:cxn modelId="{2B2B5A9A-8A2E-4BBA-984F-367F791FA85A}" type="presParOf" srcId="{F7DB3A5C-3F77-4E48-8AA9-8F144039612F}" destId="{B94AFEAB-1C6B-2148-9A4E-AC8289DDBC60}" srcOrd="0" destOrd="0" presId="urn:microsoft.com/office/officeart/2005/8/layout/vList5"/>
    <dgm:cxn modelId="{3F2FD212-1932-45E7-A83F-A66A9B119EBF}" type="presParOf" srcId="{F7DB3A5C-3F77-4E48-8AA9-8F144039612F}" destId="{A981ACC9-4182-934D-A679-3BB428D79019}" srcOrd="1" destOrd="0" presId="urn:microsoft.com/office/officeart/2005/8/layout/vList5"/>
    <dgm:cxn modelId="{5B0B1C5F-8897-4F73-ADB5-59A44B227CAB}" type="presParOf" srcId="{CBD0AC6B-61C7-FF4B-9AD3-FC897669DDD3}" destId="{591C9B15-5590-F042-8889-DD26ED1BE985}" srcOrd="1" destOrd="0" presId="urn:microsoft.com/office/officeart/2005/8/layout/vList5"/>
    <dgm:cxn modelId="{C0772AE6-3C8D-4701-89D5-793F238D7A8F}" type="presParOf" srcId="{CBD0AC6B-61C7-FF4B-9AD3-FC897669DDD3}" destId="{0EAAFC54-9775-FC4C-8E18-DA802D764EF3}" srcOrd="2" destOrd="0" presId="urn:microsoft.com/office/officeart/2005/8/layout/vList5"/>
    <dgm:cxn modelId="{B0B35CB0-D179-4B07-842C-4A5B2044F6F5}" type="presParOf" srcId="{0EAAFC54-9775-FC4C-8E18-DA802D764EF3}" destId="{7DEAA4DE-7BC4-D641-93EC-A3E98539BAFB}" srcOrd="0" destOrd="0" presId="urn:microsoft.com/office/officeart/2005/8/layout/vList5"/>
    <dgm:cxn modelId="{A50A8B0E-4690-4D17-B5B2-FD207D539A0C}" type="presParOf" srcId="{0EAAFC54-9775-FC4C-8E18-DA802D764EF3}" destId="{B67FA5AE-0D33-8A46-9BB5-4008742DDBAB}" srcOrd="1" destOrd="0" presId="urn:microsoft.com/office/officeart/2005/8/layout/vList5"/>
    <dgm:cxn modelId="{664F2C41-0E06-4EC8-9FDD-AA314ECAC199}" type="presParOf" srcId="{CBD0AC6B-61C7-FF4B-9AD3-FC897669DDD3}" destId="{465ED52C-9DE6-EB46-928B-8154BBB2A2E8}" srcOrd="3" destOrd="0" presId="urn:microsoft.com/office/officeart/2005/8/layout/vList5"/>
    <dgm:cxn modelId="{A14232E7-5628-40F5-A79D-5C2ED712C54B}" type="presParOf" srcId="{CBD0AC6B-61C7-FF4B-9AD3-FC897669DDD3}" destId="{535E2B37-6E1D-A441-A946-837A7EEAA301}" srcOrd="4" destOrd="0" presId="urn:microsoft.com/office/officeart/2005/8/layout/vList5"/>
    <dgm:cxn modelId="{B002BD0F-24CA-4CAC-91F2-4309DB4AA5BF}" type="presParOf" srcId="{535E2B37-6E1D-A441-A946-837A7EEAA301}" destId="{664E8869-0360-2043-A7D5-ACBA12732BD4}" srcOrd="0" destOrd="0" presId="urn:microsoft.com/office/officeart/2005/8/layout/vList5"/>
    <dgm:cxn modelId="{A9F6C99E-12F5-4352-AF8B-5FA3E589327B}" type="presParOf" srcId="{535E2B37-6E1D-A441-A946-837A7EEAA301}" destId="{C057964F-AB93-F44E-93D1-4EF10512FB6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81ACC9-4182-934D-A679-3BB428D79019}">
      <dsp:nvSpPr>
        <dsp:cNvPr id="0" name=""/>
        <dsp:cNvSpPr/>
      </dsp:nvSpPr>
      <dsp:spPr>
        <a:xfrm rot="5400000">
          <a:off x="3832737" y="-1558858"/>
          <a:ext cx="625084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Устойчивые проявления социально-коммуникативных умений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(25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%)</a:t>
          </a:r>
        </a:p>
      </dsp:txBody>
      <dsp:txXfrm rot="5400000">
        <a:off x="3832737" y="-1558858"/>
        <a:ext cx="625084" cy="3901440"/>
      </dsp:txXfrm>
    </dsp:sp>
    <dsp:sp modelId="{B94AFEAB-1C6B-2148-9A4E-AC8289DDBC60}">
      <dsp:nvSpPr>
        <dsp:cNvPr id="0" name=""/>
        <dsp:cNvSpPr/>
      </dsp:nvSpPr>
      <dsp:spPr>
        <a:xfrm>
          <a:off x="0" y="1183"/>
          <a:ext cx="2194560" cy="781356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</a:rPr>
            <a:t>Уровень 1</a:t>
          </a:r>
        </a:p>
      </dsp:txBody>
      <dsp:txXfrm>
        <a:off x="0" y="1183"/>
        <a:ext cx="2194560" cy="781356"/>
      </dsp:txXfrm>
    </dsp:sp>
    <dsp:sp modelId="{B67FA5AE-0D33-8A46-9BB5-4008742DDBAB}">
      <dsp:nvSpPr>
        <dsp:cNvPr id="0" name=""/>
        <dsp:cNvSpPr/>
      </dsp:nvSpPr>
      <dsp:spPr>
        <a:xfrm rot="5400000">
          <a:off x="3832737" y="-738434"/>
          <a:ext cx="625084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Неустойчивые проявления социально-коммуникативных умений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(59,4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%)</a:t>
          </a:r>
        </a:p>
      </dsp:txBody>
      <dsp:txXfrm rot="5400000">
        <a:off x="3832737" y="-738434"/>
        <a:ext cx="625084" cy="3901440"/>
      </dsp:txXfrm>
    </dsp:sp>
    <dsp:sp modelId="{7DEAA4DE-7BC4-D641-93EC-A3E98539BAFB}">
      <dsp:nvSpPr>
        <dsp:cNvPr id="0" name=""/>
        <dsp:cNvSpPr/>
      </dsp:nvSpPr>
      <dsp:spPr>
        <a:xfrm>
          <a:off x="0" y="821607"/>
          <a:ext cx="2194560" cy="781356"/>
        </a:xfrm>
        <a:prstGeom prst="roundRect">
          <a:avLst/>
        </a:prstGeom>
        <a:solidFill>
          <a:srgbClr val="EB402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</a:rPr>
            <a:t>Уровень 2</a:t>
          </a:r>
        </a:p>
      </dsp:txBody>
      <dsp:txXfrm>
        <a:off x="0" y="821607"/>
        <a:ext cx="2194560" cy="781356"/>
      </dsp:txXfrm>
    </dsp:sp>
    <dsp:sp modelId="{C057964F-AB93-F44E-93D1-4EF10512FB6D}">
      <dsp:nvSpPr>
        <dsp:cNvPr id="0" name=""/>
        <dsp:cNvSpPr/>
      </dsp:nvSpPr>
      <dsp:spPr>
        <a:xfrm rot="5400000">
          <a:off x="3832737" y="81990"/>
          <a:ext cx="625084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Избирательные проявления социально-коммуникативных умений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(15,6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%)</a:t>
          </a:r>
        </a:p>
      </dsp:txBody>
      <dsp:txXfrm rot="5400000">
        <a:off x="3832737" y="81990"/>
        <a:ext cx="625084" cy="3901440"/>
      </dsp:txXfrm>
    </dsp:sp>
    <dsp:sp modelId="{664E8869-0360-2043-A7D5-ACBA12732BD4}">
      <dsp:nvSpPr>
        <dsp:cNvPr id="0" name=""/>
        <dsp:cNvSpPr/>
      </dsp:nvSpPr>
      <dsp:spPr>
        <a:xfrm>
          <a:off x="0" y="1642031"/>
          <a:ext cx="2194560" cy="78135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Уровень 3</a:t>
          </a:r>
        </a:p>
      </dsp:txBody>
      <dsp:txXfrm>
        <a:off x="0" y="1642031"/>
        <a:ext cx="2194560" cy="7813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6D862-BF22-4FEB-B699-A93EA2824ACB}" type="datetimeFigureOut">
              <a:rPr lang="ru-RU" smtClean="0"/>
              <a:pPr/>
              <a:t>18.04.2025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F6DFA-77CA-4BCF-9652-AE72876BE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9D88B-5023-4730-A5C9-5F48EF1960B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1487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9D88B-5023-4730-A5C9-5F48EF1960B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875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9D88B-5023-4730-A5C9-5F48EF1960B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6320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9D88B-5023-4730-A5C9-5F48EF1960B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3334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4EDBE-B3F1-4676-B256-80FBF4275B70}" type="datetimeFigureOut">
              <a:rPr lang="ru-RU" smtClean="0"/>
              <a:pPr/>
              <a:t>18.04.2025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9771-6DA2-478A-8E5F-3C53CF8FDA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06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4EDBE-B3F1-4676-B256-80FBF4275B70}" type="datetimeFigureOut">
              <a:rPr lang="ru-RU" smtClean="0"/>
              <a:pPr/>
              <a:t>18.04.2025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9771-6DA2-478A-8E5F-3C53CF8FDA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1020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4EDBE-B3F1-4676-B256-80FBF4275B70}" type="datetimeFigureOut">
              <a:rPr lang="ru-RU" smtClean="0"/>
              <a:pPr/>
              <a:t>18.04.2025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9771-6DA2-478A-8E5F-3C53CF8FDA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9589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4EDBE-B3F1-4676-B256-80FBF4275B70}" type="datetimeFigureOut">
              <a:rPr lang="ru-RU" smtClean="0"/>
              <a:pPr/>
              <a:t>18.04.2025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9771-6DA2-478A-8E5F-3C53CF8FDA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7515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4EDBE-B3F1-4676-B256-80FBF4275B70}" type="datetimeFigureOut">
              <a:rPr lang="ru-RU" smtClean="0"/>
              <a:pPr/>
              <a:t>18.04.2025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9771-6DA2-478A-8E5F-3C53CF8FDA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9331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4EDBE-B3F1-4676-B256-80FBF4275B70}" type="datetimeFigureOut">
              <a:rPr lang="ru-RU" smtClean="0"/>
              <a:pPr/>
              <a:t>18.04.2025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9771-6DA2-478A-8E5F-3C53CF8FDA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673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4EDBE-B3F1-4676-B256-80FBF4275B70}" type="datetimeFigureOut">
              <a:rPr lang="ru-RU" smtClean="0"/>
              <a:pPr/>
              <a:t>18.04.2025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9771-6DA2-478A-8E5F-3C53CF8FDA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1943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4EDBE-B3F1-4676-B256-80FBF4275B70}" type="datetimeFigureOut">
              <a:rPr lang="ru-RU" smtClean="0"/>
              <a:pPr/>
              <a:t>18.04.2025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9771-6DA2-478A-8E5F-3C53CF8FDA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1598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4EDBE-B3F1-4676-B256-80FBF4275B70}" type="datetimeFigureOut">
              <a:rPr lang="ru-RU" smtClean="0"/>
              <a:pPr/>
              <a:t>18.04.2025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9771-6DA2-478A-8E5F-3C53CF8FDA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1972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4EDBE-B3F1-4676-B256-80FBF4275B70}" type="datetimeFigureOut">
              <a:rPr lang="ru-RU" smtClean="0"/>
              <a:pPr/>
              <a:t>18.04.2025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9771-6DA2-478A-8E5F-3C53CF8FDA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8557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4EDBE-B3F1-4676-B256-80FBF4275B70}" type="datetimeFigureOut">
              <a:rPr lang="ru-RU" smtClean="0"/>
              <a:pPr/>
              <a:t>18.04.2025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9771-6DA2-478A-8E5F-3C53CF8FDA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5750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4EDBE-B3F1-4676-B256-80FBF4275B70}" type="datetimeFigureOut">
              <a:rPr lang="ru-RU" smtClean="0"/>
              <a:pPr/>
              <a:t>18.04.2025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F9771-6DA2-478A-8E5F-3C53CF8FDA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636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11.png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718033" y="1401736"/>
            <a:ext cx="6211440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ЭФФЕКТИВНЫЕ МЕТОДЫ КОММУНИКАЦИИ СО СВЕРСТНИКАМИ У ДЕТЕЙ С НАРУШЕНИЕМ ИНТЕЛЛЕКТА СРЕДСТВАМИ ОБРАЗОВАНИЯ</a:t>
            </a:r>
          </a:p>
          <a:p>
            <a:pPr algn="ctr"/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79845" y="2865120"/>
            <a:ext cx="4687817" cy="10464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Кремнева Екатерина Анатольевна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кандидат педагогических наук, научный сотрудник лаборатории психолого-педагогических исследований и технологий специального образования лиц с интеллектуальными нарушениями</a:t>
            </a:r>
          </a:p>
          <a:p>
            <a:pPr lvl="0" algn="ctr">
              <a:defRPr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ФГБНУ «ИКП»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97" y="250853"/>
            <a:ext cx="690711" cy="6430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1356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13997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714196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574581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59600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852" r="-1"/>
          <a:stretch/>
        </p:blipFill>
        <p:spPr>
          <a:xfrm>
            <a:off x="1966945" y="1461311"/>
            <a:ext cx="5155061" cy="10387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675" y="3118169"/>
            <a:ext cx="2733331" cy="657841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085358" y="2894503"/>
            <a:ext cx="503664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04685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98777"/>
          </a:xfrm>
          <a:prstGeom prst="rect">
            <a:avLst/>
          </a:prstGeom>
          <a:solidFill>
            <a:srgbClr val="8B3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55891FC-3B30-2CBB-BE85-28B97467D1D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8775" y="86987"/>
            <a:ext cx="999534" cy="42480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птица, герб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031058B3-D475-47FD-7714-574B9249C96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9533" y="86987"/>
            <a:ext cx="507579" cy="4248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0917A54-678F-0894-6711-9EE9DCA96A82}"/>
              </a:ext>
            </a:extLst>
          </p:cNvPr>
          <p:cNvSpPr txBox="1"/>
          <p:nvPr/>
        </p:nvSpPr>
        <p:spPr>
          <a:xfrm>
            <a:off x="195691" y="863059"/>
            <a:ext cx="875261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C634236-757B-532D-FB77-E8CF22AE18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691" y="1250870"/>
            <a:ext cx="5587343" cy="31963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BB09295-2DF8-29C9-149A-B4DA1CAC29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9497" y="700728"/>
            <a:ext cx="1857236" cy="3064821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633D868E-F49C-3A3F-F06E-5A038EAA94FE}"/>
              </a:ext>
            </a:extLst>
          </p:cNvPr>
          <p:cNvSpPr/>
          <p:nvPr/>
        </p:nvSpPr>
        <p:spPr>
          <a:xfrm>
            <a:off x="5462297" y="2435624"/>
            <a:ext cx="307144" cy="1116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с двумя скругленными соседними углами 2"/>
          <p:cNvSpPr/>
          <p:nvPr/>
        </p:nvSpPr>
        <p:spPr>
          <a:xfrm>
            <a:off x="5549900" y="2049780"/>
            <a:ext cx="2533650" cy="1271270"/>
          </a:xfrm>
          <a:prstGeom prst="round2DiagRect">
            <a:avLst/>
          </a:prstGeom>
          <a:gradFill flip="none" rotWithShape="1">
            <a:gsLst>
              <a:gs pos="0">
                <a:srgbClr val="D1CFCC"/>
              </a:gs>
              <a:gs pos="100000">
                <a:srgbClr val="F9F9F9"/>
              </a:gs>
              <a:gs pos="61000">
                <a:srgbClr val="EDECE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" descr="C:\Users\Катерина\Desktop\IMG_756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9500" y="2193685"/>
            <a:ext cx="1193800" cy="968615"/>
          </a:xfrm>
          <a:prstGeom prst="rect">
            <a:avLst/>
          </a:prstGeom>
          <a:noFill/>
          <a:ln w="28575">
            <a:solidFill>
              <a:srgbClr val="055E68"/>
            </a:solidFill>
          </a:ln>
        </p:spPr>
      </p:pic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5530850" y="3387436"/>
            <a:ext cx="2609850" cy="1267114"/>
          </a:xfrm>
          <a:prstGeom prst="round2DiagRect">
            <a:avLst/>
          </a:prstGeom>
          <a:gradFill flip="none" rotWithShape="1">
            <a:gsLst>
              <a:gs pos="0">
                <a:srgbClr val="8B3C67">
                  <a:shade val="30000"/>
                  <a:satMod val="115000"/>
                </a:srgbClr>
              </a:gs>
              <a:gs pos="50000">
                <a:srgbClr val="8B3C67">
                  <a:shade val="67500"/>
                  <a:satMod val="115000"/>
                </a:srgbClr>
              </a:gs>
              <a:gs pos="100000">
                <a:srgbClr val="CA2C4E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" name="Picture 2" descr="C:\Users\Сотрудник3\Desktop\123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84901" y="3556000"/>
            <a:ext cx="1284432" cy="888999"/>
          </a:xfrm>
          <a:prstGeom prst="rect">
            <a:avLst/>
          </a:prstGeom>
          <a:noFill/>
          <a:ln w="28575">
            <a:solidFill>
              <a:srgbClr val="055E68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2193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673100" y="520700"/>
            <a:ext cx="3647440" cy="2717800"/>
          </a:xfrm>
          <a:prstGeom prst="round2DiagRect">
            <a:avLst/>
          </a:prstGeom>
          <a:gradFill flip="none" rotWithShape="1">
            <a:gsLst>
              <a:gs pos="0">
                <a:srgbClr val="8B3C67">
                  <a:shade val="30000"/>
                  <a:satMod val="115000"/>
                </a:srgbClr>
              </a:gs>
              <a:gs pos="50000">
                <a:srgbClr val="8B3C67">
                  <a:shade val="67500"/>
                  <a:satMod val="115000"/>
                </a:srgbClr>
              </a:gs>
              <a:gs pos="100000">
                <a:srgbClr val="CA2C4E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Коммуникация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определяется как социальная способность / умение / возможность / деятельность, благодаря которой те или иные средства позволяют ребенку взаимодействовать в социуме с другими людьми, а также интегрироваться в детский коллектив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657190" y="1631756"/>
            <a:ext cx="2993253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657190" y="1386340"/>
            <a:ext cx="2319637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8B3C6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041900" y="520700"/>
            <a:ext cx="3368040" cy="2667000"/>
          </a:xfrm>
          <a:prstGeom prst="round2DiagRect">
            <a:avLst/>
          </a:prstGeom>
          <a:gradFill flip="none" rotWithShape="1">
            <a:gsLst>
              <a:gs pos="0">
                <a:srgbClr val="8B3C67">
                  <a:shade val="30000"/>
                  <a:satMod val="115000"/>
                </a:srgbClr>
              </a:gs>
              <a:gs pos="50000">
                <a:srgbClr val="8B3C67">
                  <a:shade val="67500"/>
                  <a:satMod val="115000"/>
                </a:srgbClr>
              </a:gs>
              <a:gs pos="100000">
                <a:srgbClr val="CA2C4E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Социально-коммуникативные умения -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умения, которые позволяют общаться с партнером (взрослым или сверстником), обеспечивают ребенку познание себя, окружающего мира, усвоение языка, норм социального поведения в разных видах деятельности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скругленными соседними углами 2"/>
          <p:cNvSpPr/>
          <p:nvPr/>
        </p:nvSpPr>
        <p:spPr>
          <a:xfrm>
            <a:off x="1473200" y="2851395"/>
            <a:ext cx="3263900" cy="1631705"/>
          </a:xfrm>
          <a:prstGeom prst="round2DiagRect">
            <a:avLst/>
          </a:prstGeom>
          <a:gradFill flip="none" rotWithShape="1">
            <a:gsLst>
              <a:gs pos="0">
                <a:srgbClr val="D1CFCC"/>
              </a:gs>
              <a:gs pos="100000">
                <a:srgbClr val="F9F9F9"/>
              </a:gs>
              <a:gs pos="61000">
                <a:srgbClr val="EDECE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5" descr="C:\Users\Сотрудник3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066620"/>
            <a:ext cx="1790700" cy="1436533"/>
          </a:xfrm>
          <a:prstGeom prst="rect">
            <a:avLst/>
          </a:prstGeom>
          <a:noFill/>
        </p:spPr>
      </p:pic>
      <p:sp>
        <p:nvSpPr>
          <p:cNvPr id="10" name="Прямоугольник с двумя скругленными соседними углами 2"/>
          <p:cNvSpPr/>
          <p:nvPr/>
        </p:nvSpPr>
        <p:spPr>
          <a:xfrm>
            <a:off x="5480050" y="2864095"/>
            <a:ext cx="3263900" cy="1631705"/>
          </a:xfrm>
          <a:prstGeom prst="round2DiagRect">
            <a:avLst/>
          </a:prstGeom>
          <a:gradFill flip="none" rotWithShape="1">
            <a:gsLst>
              <a:gs pos="0">
                <a:srgbClr val="D1CFCC"/>
              </a:gs>
              <a:gs pos="100000">
                <a:srgbClr val="F9F9F9"/>
              </a:gs>
              <a:gs pos="61000">
                <a:srgbClr val="EDECE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Картинка 3 из 474714">
            <a:extLst>
              <a:ext uri="{FF2B5EF4-FFF2-40B4-BE49-F238E27FC236}">
                <a16:creationId xmlns="" xmlns:a16="http://schemas.microsoft.com/office/drawing/2014/main" id="{7E6F4D8A-F838-4AC9-BF94-C60C4DB11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77941" y="2833033"/>
            <a:ext cx="1331630" cy="1930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09080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98777"/>
          </a:xfrm>
          <a:prstGeom prst="rect">
            <a:avLst/>
          </a:prstGeom>
          <a:solidFill>
            <a:srgbClr val="8B3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55891FC-3B30-2CBB-BE85-28B97467D1D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8775" y="86987"/>
            <a:ext cx="999534" cy="42480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птица, герб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031058B3-D475-47FD-7714-574B9249C96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9533" y="86987"/>
            <a:ext cx="507579" cy="4248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828A9A5-7001-A6C5-18BA-B5E5B7CEDDA1}"/>
              </a:ext>
            </a:extLst>
          </p:cNvPr>
          <p:cNvSpPr txBox="1"/>
          <p:nvPr/>
        </p:nvSpPr>
        <p:spPr>
          <a:xfrm>
            <a:off x="366093" y="127445"/>
            <a:ext cx="8037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ФЕНОМЕНОЛОГИЯ</a:t>
            </a:r>
          </a:p>
        </p:txBody>
      </p:sp>
      <p:pic>
        <p:nvPicPr>
          <p:cNvPr id="7" name="Рисунок 6" descr="Описание: C:\Users\User\Desktop\Рисунки\Рис43 итоговый.png">
            <a:extLst>
              <a:ext uri="{FF2B5EF4-FFF2-40B4-BE49-F238E27FC236}">
                <a16:creationId xmlns:a16="http://schemas.microsoft.com/office/drawing/2014/main" xmlns="" id="{1ADF60B3-2AD3-D474-F354-FD50F8534178}"/>
              </a:ext>
            </a:extLst>
          </p:cNvPr>
          <p:cNvPicPr/>
          <p:nvPr/>
        </p:nvPicPr>
        <p:blipFill rotWithShape="1">
          <a:blip r:embed="rId5" cstate="print"/>
          <a:srcRect l="1712" t="3503" r="18736" b="4214"/>
          <a:stretch/>
        </p:blipFill>
        <p:spPr bwMode="auto">
          <a:xfrm>
            <a:off x="244754" y="733426"/>
            <a:ext cx="2592450" cy="1197924"/>
          </a:xfrm>
          <a:prstGeom prst="rect">
            <a:avLst/>
          </a:prstGeom>
          <a:noFill/>
          <a:ln w="19050">
            <a:solidFill>
              <a:srgbClr val="8B3C67"/>
            </a:solidFill>
            <a:miter lim="800000"/>
            <a:headEnd/>
            <a:tailEnd/>
          </a:ln>
        </p:spPr>
      </p:pic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xmlns="" id="{2F0A72BB-0776-2F8F-A0F6-5C0AD3D15C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919994022"/>
              </p:ext>
            </p:extLst>
          </p:nvPr>
        </p:nvGraphicFramePr>
        <p:xfrm>
          <a:off x="1524000" y="2179178"/>
          <a:ext cx="6096000" cy="2424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347827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98777"/>
          </a:xfrm>
          <a:prstGeom prst="rect">
            <a:avLst/>
          </a:prstGeom>
          <a:solidFill>
            <a:srgbClr val="8B3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55891FC-3B30-2CBB-BE85-28B97467D1D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8775" y="86987"/>
            <a:ext cx="999534" cy="42480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птица, герб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031058B3-D475-47FD-7714-574B9249C96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9533" y="86987"/>
            <a:ext cx="507579" cy="4248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828A9A5-7001-A6C5-18BA-B5E5B7CEDDA1}"/>
              </a:ext>
            </a:extLst>
          </p:cNvPr>
          <p:cNvSpPr txBox="1"/>
          <p:nvPr/>
        </p:nvSpPr>
        <p:spPr>
          <a:xfrm>
            <a:off x="165100" y="114721"/>
            <a:ext cx="8425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КОРРЕКЦИОННО-РАЗВИВАЮЩЕГО ОБУЧЕНИЯ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одержимое 2">
            <a:extLst>
              <a:ext uri="{FF2B5EF4-FFF2-40B4-BE49-F238E27FC236}">
                <a16:creationId xmlns:a16="http://schemas.microsoft.com/office/drawing/2014/main" xmlns="" id="{8D4C6CD4-7A11-D7DF-FA64-59C06074203D}"/>
              </a:ext>
            </a:extLst>
          </p:cNvPr>
          <p:cNvSpPr txBox="1">
            <a:spLocks/>
          </p:cNvSpPr>
          <p:nvPr/>
        </p:nvSpPr>
        <p:spPr>
          <a:xfrm>
            <a:off x="246668" y="1135766"/>
            <a:ext cx="8554552" cy="266307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Рисунок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3897" y="2467301"/>
            <a:ext cx="6733310" cy="240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с двумя скругленными соседними углами 2"/>
          <p:cNvSpPr/>
          <p:nvPr/>
        </p:nvSpPr>
        <p:spPr>
          <a:xfrm>
            <a:off x="558801" y="659130"/>
            <a:ext cx="4533899" cy="1760220"/>
          </a:xfrm>
          <a:prstGeom prst="round2DiagRect">
            <a:avLst/>
          </a:prstGeom>
          <a:gradFill flip="none" rotWithShape="1">
            <a:gsLst>
              <a:gs pos="0">
                <a:srgbClr val="D1CFCC"/>
              </a:gs>
              <a:gs pos="100000">
                <a:srgbClr val="F9F9F9"/>
              </a:gs>
              <a:gs pos="61000">
                <a:srgbClr val="EDECE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задачи: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сформировать у ребенка ориентировку на игровые действия </a:t>
            </a:r>
          </a:p>
          <a:p>
            <a:pPr lvl="0"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педагога-дефектолога с игрушками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активизировать инициативные действия и коммуникативные 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 общения в игровой ситуации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5378450" y="628650"/>
            <a:ext cx="3465165" cy="1758950"/>
          </a:xfrm>
          <a:prstGeom prst="round2DiagRect">
            <a:avLst/>
          </a:prstGeom>
          <a:gradFill flip="none" rotWithShape="1">
            <a:gsLst>
              <a:gs pos="0">
                <a:srgbClr val="8B3C67">
                  <a:shade val="30000"/>
                  <a:satMod val="115000"/>
                </a:srgbClr>
              </a:gs>
              <a:gs pos="50000">
                <a:srgbClr val="8B3C67">
                  <a:shade val="67500"/>
                  <a:satMod val="115000"/>
                </a:srgbClr>
              </a:gs>
              <a:gs pos="100000">
                <a:srgbClr val="CA2C4E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3505" y="805838"/>
            <a:ext cx="2113549" cy="1403962"/>
          </a:xfrm>
          <a:prstGeom prst="rect">
            <a:avLst/>
          </a:prstGeom>
          <a:ln w="28575">
            <a:solidFill>
              <a:srgbClr val="055E68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339886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2"/>
          <p:cNvSpPr/>
          <p:nvPr/>
        </p:nvSpPr>
        <p:spPr>
          <a:xfrm>
            <a:off x="137161" y="769621"/>
            <a:ext cx="3787139" cy="4114800"/>
          </a:xfrm>
          <a:prstGeom prst="round2DiagRect">
            <a:avLst/>
          </a:prstGeom>
          <a:gradFill flip="none" rotWithShape="1">
            <a:gsLst>
              <a:gs pos="0">
                <a:srgbClr val="D1CFCC"/>
              </a:gs>
              <a:gs pos="100000">
                <a:srgbClr val="F9F9F9"/>
              </a:gs>
              <a:gs pos="61000">
                <a:srgbClr val="EDECE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65761" y="1005840"/>
            <a:ext cx="302513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Первая задача подготовительного этапа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Достижения в социально-коммуникативном развитии детей: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умение откликаться на свое имя и принимать знакомого педагога: смотреть на него, улыбаться 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проявлять инициативные социальные действия, протягивать руку для приветствия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умение ориентироваться на знакомого педагога и его предметно-игровые действия: понимать инструкцию, следить за действиями взрослого и участвовать в совместных предметно-игровых действиях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573780" y="96460"/>
            <a:ext cx="4302903" cy="3363020"/>
          </a:xfrm>
          <a:prstGeom prst="round2DiagRect">
            <a:avLst/>
          </a:prstGeom>
          <a:gradFill flip="none" rotWithShape="1">
            <a:gsLst>
              <a:gs pos="0">
                <a:srgbClr val="8B3C67">
                  <a:shade val="30000"/>
                  <a:satMod val="115000"/>
                </a:srgbClr>
              </a:gs>
              <a:gs pos="50000">
                <a:srgbClr val="8B3C67">
                  <a:shade val="67500"/>
                  <a:satMod val="115000"/>
                </a:srgbClr>
              </a:gs>
              <a:gs pos="100000">
                <a:srgbClr val="CA2C4E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4"/>
          <p:cNvSpPr txBox="1"/>
          <p:nvPr/>
        </p:nvSpPr>
        <p:spPr>
          <a:xfrm>
            <a:off x="4607344" y="2255268"/>
            <a:ext cx="37492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695700" y="384687"/>
            <a:ext cx="376428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Вторая задача подготовительного этапа Д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остижения детей в социально-коммуникативном направлении: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5397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принятие двух педагогов на разных занятиях (желание участвовать в разных играх по инициативе взрослого)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5397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ориентировка на двух педагогов и их действия (понимать инструкцию, следить за действиями взрослого)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5397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проявление самостоятельности в игровом взаимодействии и проявление речевой активности в сторону взрослого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E:\проект\IMG_208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5100" y="3078480"/>
            <a:ext cx="2390740" cy="1767840"/>
          </a:xfrm>
          <a:prstGeom prst="rect">
            <a:avLst/>
          </a:prstGeom>
          <a:noFill/>
          <a:ln w="28575">
            <a:solidFill>
              <a:srgbClr val="055E68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20023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6CBA70AE-6DEA-A2A5-4A5A-DD41A95400CC}"/>
              </a:ext>
            </a:extLst>
          </p:cNvPr>
          <p:cNvSpPr/>
          <p:nvPr/>
        </p:nvSpPr>
        <p:spPr>
          <a:xfrm>
            <a:off x="5229475" y="760576"/>
            <a:ext cx="3811424" cy="430708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59CAE79-11E9-57C9-6103-61EEE5341BA2}"/>
              </a:ext>
            </a:extLst>
          </p:cNvPr>
          <p:cNvSpPr/>
          <p:nvPr/>
        </p:nvSpPr>
        <p:spPr>
          <a:xfrm>
            <a:off x="139973" y="760576"/>
            <a:ext cx="4919137" cy="430708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98777"/>
          </a:xfrm>
          <a:prstGeom prst="rect">
            <a:avLst/>
          </a:prstGeom>
          <a:solidFill>
            <a:srgbClr val="8B3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55891FC-3B30-2CBB-BE85-28B97467D1D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8775" y="86987"/>
            <a:ext cx="999534" cy="42480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птица, герб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031058B3-D475-47FD-7714-574B9249C96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9533" y="86987"/>
            <a:ext cx="507579" cy="4248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828A9A5-7001-A6C5-18BA-B5E5B7CEDDA1}"/>
              </a:ext>
            </a:extLst>
          </p:cNvPr>
          <p:cNvSpPr txBox="1"/>
          <p:nvPr/>
        </p:nvSpPr>
        <p:spPr>
          <a:xfrm>
            <a:off x="178450" y="163686"/>
            <a:ext cx="700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НАЧАЛЬНЫЙ</a:t>
            </a:r>
            <a:r>
              <a:rPr lang="ru-RU" sz="1400" b="1" i="1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ЭТАП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КОРРЕКЦИОННО-РАЗВИВАЮЩЕГО ОБУЧЕНИЯ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8D216E5-3560-46DD-80AA-B8FB569D9FC6}"/>
              </a:ext>
            </a:extLst>
          </p:cNvPr>
          <p:cNvSpPr txBox="1"/>
          <p:nvPr/>
        </p:nvSpPr>
        <p:spPr>
          <a:xfrm>
            <a:off x="1690250" y="3019168"/>
            <a:ext cx="205953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педагог</a:t>
            </a:r>
          </a:p>
          <a:p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Р1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ребенок с выраженными интеллектуальными нарушениями</a:t>
            </a:r>
          </a:p>
          <a:p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Р2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«продвинутый» сверстник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ED32E69-0711-B0CA-66B1-6EA402116E7F}"/>
              </a:ext>
            </a:extLst>
          </p:cNvPr>
          <p:cNvSpPr txBox="1"/>
          <p:nvPr/>
        </p:nvSpPr>
        <p:spPr>
          <a:xfrm>
            <a:off x="195691" y="794533"/>
            <a:ext cx="4795053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sz="1400" b="1" i="1" dirty="0">
              <a:solidFill>
                <a:srgbClr val="00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Основные задачи: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сформировать 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 детей интерес к общению со сверстником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создать 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ситуации взаимодействия между ними</a:t>
            </a:r>
            <a:r>
              <a:rPr lang="ru-RU" sz="14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66BC860-4B17-979B-2B06-377344C2B4CE}"/>
              </a:ext>
            </a:extLst>
          </p:cNvPr>
          <p:cNvSpPr txBox="1"/>
          <p:nvPr/>
        </p:nvSpPr>
        <p:spPr>
          <a:xfrm>
            <a:off x="5467349" y="850900"/>
            <a:ext cx="3340101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Достижения в социально-коммуникативном развитии детей:</a:t>
            </a:r>
          </a:p>
          <a:p>
            <a:pPr lvl="0">
              <a:buFont typeface="Wingdings" pitchFamily="2" charset="2"/>
              <a:buChar char="Ø"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принимать сверстника: смотреть на него, проявлять инициативные социальные действия, запоминать имя сверстника</a:t>
            </a:r>
          </a:p>
          <a:p>
            <a:pPr lvl="0">
              <a:buFont typeface="Wingdings" pitchFamily="2" charset="2"/>
              <a:buChar char="Ø"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ориентироваться на сверстника и его предметно-игровые действия: понимать инструкцию, следить за действиями сверстника</a:t>
            </a:r>
          </a:p>
          <a:p>
            <a:pPr lvl="0">
              <a:buFont typeface="Wingdings" pitchFamily="2" charset="2"/>
              <a:buChar char="Ø"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повторять за сверстником предметно-игровые действия: брать и отдавать игрушку, выполнять действия с игрушкой по показу и по образцу</a:t>
            </a:r>
          </a:p>
          <a:p>
            <a:pPr lvl="0">
              <a:buFont typeface="Wingdings" pitchFamily="2" charset="2"/>
              <a:buChar char="Ø"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использовать невербальные средства общения для коммуникации со сверстником: указательный жест, жесты приветствия, прощания, просьбы</a:t>
            </a:r>
          </a:p>
          <a:p>
            <a:pPr>
              <a:buFont typeface="Wingdings" pitchFamily="2" charset="2"/>
              <a:buChar char="Ø"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проявлять речевую активность в сторону сверстника: произносить отдельные слова, фразы из двух слов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21DDCEE-3C13-A051-2C76-2F391D7674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691" y="3816468"/>
            <a:ext cx="4795053" cy="104191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F1DA72E-B6EE-04F9-44B6-56BE81FD579A}"/>
              </a:ext>
            </a:extLst>
          </p:cNvPr>
          <p:cNvSpPr txBox="1"/>
          <p:nvPr/>
        </p:nvSpPr>
        <p:spPr>
          <a:xfrm>
            <a:off x="1050383" y="2594641"/>
            <a:ext cx="309424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АЛГОРИТМ ИГРОВЫХ ДЕЙСТВИЙ</a:t>
            </a: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5383184" y="3394363"/>
            <a:ext cx="3451860" cy="1607128"/>
          </a:xfrm>
          <a:prstGeom prst="round2DiagRect">
            <a:avLst/>
          </a:prstGeom>
          <a:gradFill flip="none" rotWithShape="1">
            <a:gsLst>
              <a:gs pos="0">
                <a:srgbClr val="8B3C67">
                  <a:shade val="30000"/>
                  <a:satMod val="115000"/>
                </a:srgbClr>
              </a:gs>
              <a:gs pos="50000">
                <a:srgbClr val="8B3C67">
                  <a:shade val="67500"/>
                  <a:satMod val="115000"/>
                </a:srgbClr>
              </a:gs>
              <a:gs pos="100000">
                <a:srgbClr val="CA2C4E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Рисунок 15" descr="detsad-1392447087 (1)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17573" y="3565318"/>
            <a:ext cx="1340427" cy="909700"/>
          </a:xfrm>
          <a:prstGeom prst="rect">
            <a:avLst/>
          </a:prstGeom>
        </p:spPr>
      </p:pic>
      <p:pic>
        <p:nvPicPr>
          <p:cNvPr id="19" name="Рисунок 18" descr="xEBnT8Xl5TI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90510" y="3983182"/>
            <a:ext cx="1362914" cy="92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1480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974" y="176524"/>
            <a:ext cx="531092" cy="494475"/>
          </a:xfrm>
          <a:prstGeom prst="rect">
            <a:avLst/>
          </a:prstGeom>
        </p:spPr>
      </p:pic>
      <p:sp>
        <p:nvSpPr>
          <p:cNvPr id="5" name="Прямоугольник с двумя скругленными соседними углами 2"/>
          <p:cNvSpPr/>
          <p:nvPr/>
        </p:nvSpPr>
        <p:spPr>
          <a:xfrm>
            <a:off x="205740" y="2457450"/>
            <a:ext cx="4145280" cy="2434590"/>
          </a:xfrm>
          <a:prstGeom prst="round2DiagRect">
            <a:avLst/>
          </a:prstGeom>
          <a:gradFill flip="none" rotWithShape="1">
            <a:gsLst>
              <a:gs pos="0">
                <a:srgbClr val="D1CFCC"/>
              </a:gs>
              <a:gs pos="100000">
                <a:srgbClr val="F9F9F9"/>
              </a:gs>
              <a:gs pos="61000">
                <a:srgbClr val="EDECE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52586" y="630381"/>
            <a:ext cx="8004673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ОСНОВНОЙ ЭТАП КОРРЕКЦИОННО-РАЗВИВАЮЩЕГО ОБУЧЕНИЯ 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250" y="2533650"/>
            <a:ext cx="39560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Достижения в социально-коммуникативном развитии детей:</a:t>
            </a:r>
          </a:p>
          <a:p>
            <a:pPr lvl="0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принимать сверстников: смотреть на них, проявлять инициативные социальные действия, обращаться к сверстникам по имении т.д.</a:t>
            </a:r>
          </a:p>
          <a:p>
            <a:pPr lvl="0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закреплять и совершенствовать ориентировку на сверстников и их предметно-игровые действия</a:t>
            </a:r>
          </a:p>
          <a:p>
            <a:pPr lvl="0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подражать предметно-игровым действиям сверстников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закреплять и самостоятельно проявлять невербальную и вербальную активность в сторону сверстников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4450080" y="1272540"/>
            <a:ext cx="4549140" cy="3672840"/>
          </a:xfrm>
          <a:prstGeom prst="round2DiagRect">
            <a:avLst/>
          </a:prstGeom>
          <a:gradFill flip="none" rotWithShape="1">
            <a:gsLst>
              <a:gs pos="0">
                <a:srgbClr val="8B3C67">
                  <a:shade val="30000"/>
                  <a:satMod val="115000"/>
                </a:srgbClr>
              </a:gs>
              <a:gs pos="50000">
                <a:srgbClr val="8B3C67">
                  <a:shade val="67500"/>
                  <a:satMod val="115000"/>
                </a:srgbClr>
              </a:gs>
              <a:gs pos="100000">
                <a:srgbClr val="CA2C4E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4"/>
          <p:cNvSpPr txBox="1"/>
          <p:nvPr/>
        </p:nvSpPr>
        <p:spPr>
          <a:xfrm>
            <a:off x="4607344" y="2255268"/>
            <a:ext cx="37492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251" y="263136"/>
            <a:ext cx="1340481" cy="3226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860" y="1675454"/>
            <a:ext cx="1973580" cy="1403026"/>
          </a:xfrm>
          <a:prstGeom prst="rect">
            <a:avLst/>
          </a:prstGeom>
        </p:spPr>
      </p:pic>
      <p:pic>
        <p:nvPicPr>
          <p:cNvPr id="14" name="Рисунок 13" descr="E:\Доклад Анапа март 2019\IMG_0678 - копия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0100" y="3291840"/>
            <a:ext cx="1950720" cy="1371600"/>
          </a:xfrm>
          <a:prstGeom prst="rect">
            <a:avLst/>
          </a:prstGeom>
          <a:noFill/>
          <a:ln w="28575">
            <a:solidFill>
              <a:srgbClr val="055E68"/>
            </a:solidFill>
            <a:miter lim="800000"/>
            <a:headEnd/>
            <a:tailEnd/>
          </a:ln>
        </p:spPr>
      </p:pic>
      <p:pic>
        <p:nvPicPr>
          <p:cNvPr id="15" name="Рисунок 14" descr="E:\Доклад Анапа март 2019\IMG_201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21170" y="1698698"/>
            <a:ext cx="1996440" cy="1377242"/>
          </a:xfrm>
          <a:prstGeom prst="rect">
            <a:avLst/>
          </a:prstGeom>
          <a:noFill/>
          <a:ln w="28575">
            <a:solidFill>
              <a:srgbClr val="055E68"/>
            </a:solidFill>
            <a:miter lim="800000"/>
            <a:headEnd/>
            <a:tailEnd/>
          </a:ln>
        </p:spPr>
      </p:pic>
      <p:pic>
        <p:nvPicPr>
          <p:cNvPr id="16" name="Рисунок 15" descr="C:\Users\User\Desktop\Лекция Курсы 2025\проект\IMG_200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88480" y="3251339"/>
            <a:ext cx="1902764" cy="139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673600" y="800100"/>
            <a:ext cx="2667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с двумя скругленными соседними углами 2"/>
          <p:cNvSpPr/>
          <p:nvPr/>
        </p:nvSpPr>
        <p:spPr>
          <a:xfrm>
            <a:off x="139700" y="952500"/>
            <a:ext cx="4279900" cy="1371600"/>
          </a:xfrm>
          <a:prstGeom prst="round2DiagRect">
            <a:avLst/>
          </a:prstGeom>
          <a:gradFill flip="none" rotWithShape="1">
            <a:gsLst>
              <a:gs pos="0">
                <a:srgbClr val="D1CFCC"/>
              </a:gs>
              <a:gs pos="100000">
                <a:srgbClr val="F9F9F9"/>
              </a:gs>
              <a:gs pos="61000">
                <a:srgbClr val="EDECE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задачи: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парные игры, побуждение детей активно использовать разные средства общения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игры со сверстниками в малой группе (3-4 ребенка)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коллективной сюжетной игры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0023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974" y="176524"/>
            <a:ext cx="531092" cy="494475"/>
          </a:xfrm>
          <a:prstGeom prst="rect">
            <a:avLst/>
          </a:prstGeom>
        </p:spPr>
      </p:pic>
      <p:sp>
        <p:nvSpPr>
          <p:cNvPr id="5" name="Прямоугольник с двумя скругленными соседними углами 2"/>
          <p:cNvSpPr/>
          <p:nvPr/>
        </p:nvSpPr>
        <p:spPr>
          <a:xfrm>
            <a:off x="1142999" y="1025236"/>
            <a:ext cx="6918961" cy="3950624"/>
          </a:xfrm>
          <a:prstGeom prst="round2DiagRect">
            <a:avLst/>
          </a:prstGeom>
          <a:gradFill flip="none" rotWithShape="1">
            <a:gsLst>
              <a:gs pos="0">
                <a:srgbClr val="D1CFCC"/>
              </a:gs>
              <a:gs pos="100000">
                <a:srgbClr val="F9F9F9"/>
              </a:gs>
              <a:gs pos="61000">
                <a:srgbClr val="EDECE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52587" y="624840"/>
            <a:ext cx="7683452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4607344" y="2255268"/>
            <a:ext cx="37492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251" y="263136"/>
            <a:ext cx="1340481" cy="322619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973580" y="1065437"/>
            <a:ext cx="550926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ru-RU" sz="1400" dirty="0" smtClean="0"/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Формирование социально-коммуникативных умений у детей с выраженным нарушением интеллекта возможно при создании специальных педагогических условий для обучения детей коммуникации и развития у них ориентировки в коммуникативных ситуациях на взрослого и сверстника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Важно соблюдать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поэтапность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коррекционно-развивающей работы с детьми, подбирать специальные игры в обучении детей игровым действиям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Для поддержания социально-коммуникативной активности у детей и переноса усвоенных умений в другую ситуацию необходима организация и проведение не только парных, но и коллективных игр, основанных на общей игровой ситуации, в которой ребенок может проявить свои умения и самостоятельность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процессе специального коррекционно-развивающего обучения у детей социально-коммуникативные умения сопровождаются предметно-игровыми действиями, что способствует закреплению их в личном опыте ребенка и освоению последовательности действий в конкретной коммуникативной ситуации</a:t>
            </a:r>
          </a:p>
          <a:p>
            <a:pPr algn="just">
              <a:buFont typeface="Wingdings" pitchFamily="2" charset="2"/>
              <a:buChar char="Ø"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00231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1586</TotalTime>
  <Words>602</Words>
  <Application>Microsoft Office PowerPoint</Application>
  <PresentationFormat>Экран (16:9)</PresentationFormat>
  <Paragraphs>62</Paragraphs>
  <Slides>14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new</dc:creator>
  <cp:lastModifiedBy>User</cp:lastModifiedBy>
  <cp:revision>155</cp:revision>
  <dcterms:created xsi:type="dcterms:W3CDTF">2024-12-28T09:29:11Z</dcterms:created>
  <dcterms:modified xsi:type="dcterms:W3CDTF">2025-04-18T10:19:44Z</dcterms:modified>
</cp:coreProperties>
</file>