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</p:sldIdLst>
  <p:sldSz cx="9144000" cy="5143500" type="screen16x9"/>
  <p:notesSz cx="5854700" cy="3295650"/>
  <p:embeddedFontLst>
    <p:embeddedFont>
      <p:font typeface="Golos Text" panose="020B0604020202020204" charset="-5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495" userDrawn="1">
          <p15:clr>
            <a:srgbClr val="A4A3A4"/>
          </p15:clr>
        </p15:guide>
        <p15:guide id="2" pos="33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9" autoAdjust="0"/>
    <p:restoredTop sz="94651" autoAdjust="0"/>
  </p:normalViewPr>
  <p:slideViewPr>
    <p:cSldViewPr>
      <p:cViewPr varScale="1">
        <p:scale>
          <a:sx n="92" d="100"/>
          <a:sy n="92" d="100"/>
        </p:scale>
        <p:origin x="942" y="78"/>
      </p:cViewPr>
      <p:guideLst>
        <p:guide orient="horz" pos="4495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76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2968"/>
            <a:ext cx="9140052" cy="5137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5750"/>
            <a:ext cx="3498193" cy="356775"/>
          </a:xfrm>
          <a:prstGeom prst="rect">
            <a:avLst/>
          </a:prstGeom>
        </p:spPr>
      </p:pic>
      <p:sp>
        <p:nvSpPr>
          <p:cNvPr id="12" name="object 3"/>
          <p:cNvSpPr txBox="1"/>
          <p:nvPr userDrawn="1"/>
        </p:nvSpPr>
        <p:spPr>
          <a:xfrm>
            <a:off x="2898916" y="4688857"/>
            <a:ext cx="4410334" cy="338694"/>
          </a:xfrm>
          <a:prstGeom prst="rect">
            <a:avLst/>
          </a:prstGeom>
        </p:spPr>
        <p:txBody>
          <a:bodyPr vert="horz" wrap="square" lIns="0" tIns="24776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95"/>
              </a:spcBef>
            </a:pPr>
            <a:r>
              <a:rPr lang="ru-RU" sz="936" b="1" spc="78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«</a:t>
            </a:r>
            <a:r>
              <a:rPr lang="ru-RU" sz="936" b="1" spc="78" dirty="0" err="1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Cовременная</a:t>
            </a:r>
            <a:r>
              <a:rPr lang="ru-RU" sz="936" b="1" spc="78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дефектология: </a:t>
            </a:r>
            <a:endParaRPr lang="en-US" sz="936" b="1" spc="78" dirty="0" smtClean="0">
              <a:solidFill>
                <a:srgbClr val="015C5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algn="l">
              <a:lnSpc>
                <a:spcPct val="100000"/>
              </a:lnSpc>
              <a:spcBef>
                <a:spcPts val="195"/>
              </a:spcBef>
            </a:pPr>
            <a:r>
              <a:rPr lang="ru-RU" sz="936" b="1" spc="78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традиции и инновации»</a:t>
            </a:r>
            <a:endParaRPr sz="936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975" y="4684896"/>
            <a:ext cx="2896941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80" b="0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Всероссийская научно-практическая конференция </a:t>
            </a:r>
            <a:r>
              <a:rPr lang="en-US" sz="780" b="0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/>
            </a:r>
            <a:br>
              <a:rPr lang="en-US" sz="780" b="0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780" b="0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с </a:t>
            </a:r>
            <a:r>
              <a:rPr lang="ru-RU" sz="780" b="0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международным участием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" y="0"/>
            <a:ext cx="9140027" cy="5137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13552">
        <a:defRPr>
          <a:latin typeface="+mn-lt"/>
          <a:ea typeface="+mn-ea"/>
          <a:cs typeface="+mn-cs"/>
        </a:defRPr>
      </a:lvl2pPr>
      <a:lvl3pPr marL="1427104">
        <a:defRPr>
          <a:latin typeface="+mn-lt"/>
          <a:ea typeface="+mn-ea"/>
          <a:cs typeface="+mn-cs"/>
        </a:defRPr>
      </a:lvl3pPr>
      <a:lvl4pPr marL="2140656">
        <a:defRPr>
          <a:latin typeface="+mn-lt"/>
          <a:ea typeface="+mn-ea"/>
          <a:cs typeface="+mn-cs"/>
        </a:defRPr>
      </a:lvl4pPr>
      <a:lvl5pPr marL="2854208">
        <a:defRPr>
          <a:latin typeface="+mn-lt"/>
          <a:ea typeface="+mn-ea"/>
          <a:cs typeface="+mn-cs"/>
        </a:defRPr>
      </a:lvl5pPr>
      <a:lvl6pPr marL="3567760">
        <a:defRPr>
          <a:latin typeface="+mn-lt"/>
          <a:ea typeface="+mn-ea"/>
          <a:cs typeface="+mn-cs"/>
        </a:defRPr>
      </a:lvl6pPr>
      <a:lvl7pPr marL="4281312">
        <a:defRPr>
          <a:latin typeface="+mn-lt"/>
          <a:ea typeface="+mn-ea"/>
          <a:cs typeface="+mn-cs"/>
        </a:defRPr>
      </a:lvl7pPr>
      <a:lvl8pPr marL="4994864">
        <a:defRPr>
          <a:latin typeface="+mn-lt"/>
          <a:ea typeface="+mn-ea"/>
          <a:cs typeface="+mn-cs"/>
        </a:defRPr>
      </a:lvl8pPr>
      <a:lvl9pPr marL="570841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13552">
        <a:defRPr>
          <a:latin typeface="+mn-lt"/>
          <a:ea typeface="+mn-ea"/>
          <a:cs typeface="+mn-cs"/>
        </a:defRPr>
      </a:lvl2pPr>
      <a:lvl3pPr marL="1427104">
        <a:defRPr>
          <a:latin typeface="+mn-lt"/>
          <a:ea typeface="+mn-ea"/>
          <a:cs typeface="+mn-cs"/>
        </a:defRPr>
      </a:lvl3pPr>
      <a:lvl4pPr marL="2140656">
        <a:defRPr>
          <a:latin typeface="+mn-lt"/>
          <a:ea typeface="+mn-ea"/>
          <a:cs typeface="+mn-cs"/>
        </a:defRPr>
      </a:lvl4pPr>
      <a:lvl5pPr marL="2854208">
        <a:defRPr>
          <a:latin typeface="+mn-lt"/>
          <a:ea typeface="+mn-ea"/>
          <a:cs typeface="+mn-cs"/>
        </a:defRPr>
      </a:lvl5pPr>
      <a:lvl6pPr marL="3567760">
        <a:defRPr>
          <a:latin typeface="+mn-lt"/>
          <a:ea typeface="+mn-ea"/>
          <a:cs typeface="+mn-cs"/>
        </a:defRPr>
      </a:lvl6pPr>
      <a:lvl7pPr marL="4281312">
        <a:defRPr>
          <a:latin typeface="+mn-lt"/>
          <a:ea typeface="+mn-ea"/>
          <a:cs typeface="+mn-cs"/>
        </a:defRPr>
      </a:lvl7pPr>
      <a:lvl8pPr marL="4994864">
        <a:defRPr>
          <a:latin typeface="+mn-lt"/>
          <a:ea typeface="+mn-ea"/>
          <a:cs typeface="+mn-cs"/>
        </a:defRPr>
      </a:lvl8pPr>
      <a:lvl9pPr marL="570841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ipk-kor.ucoz.ru/" TargetMode="External"/><Relationship Id="rId4" Type="http://schemas.openxmlformats.org/officeDocument/2006/relationships/hyperlink" Target="mailto:korrekped@kirovipk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7795" y="2366155"/>
            <a:ext cx="4576625" cy="745472"/>
          </a:xfrm>
          <a:prstGeom prst="rect">
            <a:avLst/>
          </a:prstGeom>
        </p:spPr>
        <p:txBody>
          <a:bodyPr vert="horz" wrap="square" lIns="0" tIns="24776" rIns="0" bIns="0" rtlCol="0">
            <a:spAutoFit/>
          </a:bodyPr>
          <a:lstStyle/>
          <a:p>
            <a:pPr algn="ctr">
              <a:spcBef>
                <a:spcPts val="195"/>
              </a:spcBef>
            </a:pPr>
            <a:r>
              <a:rPr sz="2341" b="1" spc="78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«Cовременная</a:t>
            </a:r>
            <a:r>
              <a:rPr sz="2341" b="1" spc="-78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</a:t>
            </a:r>
            <a:r>
              <a:rPr sz="2341" b="1" spc="-16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дефектология:</a:t>
            </a:r>
            <a:endParaRPr sz="2341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algn="ctr">
              <a:spcBef>
                <a:spcPts val="47"/>
              </a:spcBef>
            </a:pPr>
            <a:r>
              <a:rPr sz="2341" b="1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традиции</a:t>
            </a:r>
            <a:r>
              <a:rPr sz="2341" b="1" spc="195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</a:t>
            </a:r>
            <a:r>
              <a:rPr sz="2341" b="1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</a:t>
            </a:r>
            <a:r>
              <a:rPr sz="2341" b="1" spc="195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</a:t>
            </a:r>
            <a:r>
              <a:rPr sz="2341" b="1" spc="-16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инновации»</a:t>
            </a:r>
            <a:endParaRPr sz="2341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0507" y="4165214"/>
            <a:ext cx="1535042" cy="287063"/>
          </a:xfrm>
          <a:prstGeom prst="rect">
            <a:avLst/>
          </a:prstGeom>
        </p:spPr>
        <p:txBody>
          <a:bodyPr vert="horz" wrap="square" lIns="0" tIns="22794" rIns="0" bIns="0" rtlCol="0">
            <a:spAutoFit/>
          </a:bodyPr>
          <a:lstStyle/>
          <a:p>
            <a:pPr algn="ctr">
              <a:spcBef>
                <a:spcPts val="179"/>
              </a:spcBef>
            </a:pPr>
            <a:r>
              <a:rPr lang="ru-RU" sz="858" spc="16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21 </a:t>
            </a:r>
            <a:r>
              <a:rPr lang="ru-RU" sz="858" spc="16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-23 апреля</a:t>
            </a:r>
            <a:r>
              <a:rPr lang="en-US" sz="858" spc="16" dirty="0" smtClean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</a:t>
            </a:r>
            <a:r>
              <a:rPr sz="858" spc="16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2025</a:t>
            </a:r>
            <a:r>
              <a:rPr lang="en-US" sz="858" spc="109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</a:t>
            </a:r>
            <a:r>
              <a:rPr sz="858" spc="-31" dirty="0" err="1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года</a:t>
            </a:r>
            <a:endParaRPr sz="858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algn="ctr">
              <a:spcBef>
                <a:spcPts val="23"/>
              </a:spcBef>
            </a:pPr>
            <a:r>
              <a:rPr sz="858" spc="-86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г.</a:t>
            </a:r>
            <a:r>
              <a:rPr sz="858" spc="-16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Киров</a:t>
            </a:r>
            <a:endParaRPr sz="858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53" y="587717"/>
            <a:ext cx="4614294" cy="4709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74578" y="1620352"/>
            <a:ext cx="4994844" cy="5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39" b="1" dirty="0">
                <a:solidFill>
                  <a:srgbClr val="015C5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Всероссийская научно-практическая конференция с международным участием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00034" y="785800"/>
            <a:ext cx="8286808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КУРСЫ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ПРОФЕССИОНАЛЬНОЙ ПОДГОТОВКИ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643056"/>
            <a:ext cx="7929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15C5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1428742"/>
            <a:ext cx="828680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«Коррекционная педагогика» по направлению «Работа с обучающимися с нарушениями зрения» квалификация «Учитель-дефектолог (профиль: нарушения зрения)» в объёме 504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часов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«Учитель-логопед с дополнительной специальностью «Учитель-дефектолог (профиль: нарушения интеллекта)», квалификация: учитель-логопед, учитель-дефектолог в объёме 1500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часов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«Психология и педагогика инклюзивного образования» в объёме 1010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часов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«Обучение и воспитание детей с тяжёлыми и множественными нарушениями развития» в объёме 250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часов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«Психолого-педагогическое сопровождение лиц с расстройствами аутистического спектра»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объёме 250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часов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57224" y="1357304"/>
            <a:ext cx="7358114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00034" y="785800"/>
            <a:ext cx="8286808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КУРСЫ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ПОВШЕНИЯ КВАЛИФИКАЦИИ В РЕЖИМЕ МЕТОДИЧЕСКОГО ЛАГЕРЯ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643056"/>
            <a:ext cx="7929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15C5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8434" name="Picture 2" descr="C:\Users\User\Downloads\25e2df5e285e843bb2473558ac3049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71948"/>
            <a:ext cx="857256" cy="8572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135730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5C51"/>
                </a:solidFill>
              </a:rPr>
              <a:t>Проект "4 сезона </a:t>
            </a:r>
            <a:r>
              <a:rPr lang="ru-RU" b="1" dirty="0" smtClean="0">
                <a:solidFill>
                  <a:srgbClr val="015C51"/>
                </a:solidFill>
              </a:rPr>
              <a:t>– </a:t>
            </a:r>
            <a:r>
              <a:rPr lang="ru-RU" b="1" dirty="0">
                <a:solidFill>
                  <a:srgbClr val="015C51"/>
                </a:solidFill>
              </a:rPr>
              <a:t>с заботой о здоровье педагога" </a:t>
            </a:r>
          </a:p>
        </p:txBody>
      </p:sp>
      <p:pic>
        <p:nvPicPr>
          <p:cNvPr id="18436" name="Picture 4" descr="https://speckor-kirov.ucoz.ru/2023/foto/IMG-20230722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6"/>
            <a:ext cx="2357454" cy="1773616"/>
          </a:xfrm>
          <a:prstGeom prst="rect">
            <a:avLst/>
          </a:prstGeom>
          <a:noFill/>
        </p:spPr>
      </p:pic>
      <p:pic>
        <p:nvPicPr>
          <p:cNvPr id="18438" name="Picture 6" descr="https://speckor-kirov.ucoz.ru/2023/foto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000246"/>
            <a:ext cx="2357454" cy="176850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385763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15C51"/>
                </a:solidFill>
                <a:latin typeface="+mn-lt"/>
              </a:rPr>
              <a:t>Абхазия </a:t>
            </a:r>
          </a:p>
          <a:p>
            <a:pPr algn="ctr"/>
            <a:r>
              <a:rPr lang="ru-RU" sz="1200" i="1" dirty="0" smtClean="0">
                <a:solidFill>
                  <a:srgbClr val="015C51"/>
                </a:solidFill>
                <a:latin typeface="+mn-lt"/>
              </a:rPr>
              <a:t>Пансионат «Эвкалиптовая роща»</a:t>
            </a:r>
            <a:endParaRPr lang="ru-RU" sz="1200" i="1" dirty="0">
              <a:solidFill>
                <a:srgbClr val="015C5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385763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15C51"/>
                </a:solidFill>
                <a:latin typeface="+mn-lt"/>
              </a:rPr>
              <a:t>Абхазия </a:t>
            </a:r>
          </a:p>
          <a:p>
            <a:pPr algn="ctr"/>
            <a:r>
              <a:rPr lang="ru-RU" sz="1200" i="1" dirty="0" smtClean="0">
                <a:solidFill>
                  <a:srgbClr val="015C51"/>
                </a:solidFill>
                <a:latin typeface="+mn-lt"/>
              </a:rPr>
              <a:t>Пансионат «</a:t>
            </a:r>
            <a:r>
              <a:rPr lang="ru-RU" sz="1200" i="1" dirty="0" err="1" smtClean="0">
                <a:solidFill>
                  <a:srgbClr val="015C51"/>
                </a:solidFill>
                <a:latin typeface="+mn-lt"/>
              </a:rPr>
              <a:t>Мюссера</a:t>
            </a:r>
            <a:r>
              <a:rPr lang="ru-RU" sz="1200" i="1" dirty="0" smtClean="0">
                <a:solidFill>
                  <a:srgbClr val="015C51"/>
                </a:solidFill>
                <a:latin typeface="+mn-lt"/>
              </a:rPr>
              <a:t>»</a:t>
            </a:r>
            <a:endParaRPr lang="ru-RU" sz="1200" i="1" dirty="0">
              <a:solidFill>
                <a:srgbClr val="015C5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18" y="3857634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15C51"/>
                </a:solidFill>
                <a:latin typeface="+mn-lt"/>
              </a:rPr>
              <a:t>Соль-Илецк</a:t>
            </a:r>
            <a:endParaRPr lang="ru-RU" sz="1200" i="1" dirty="0">
              <a:solidFill>
                <a:srgbClr val="015C51"/>
              </a:solidFill>
              <a:latin typeface="+mn-lt"/>
            </a:endParaRPr>
          </a:p>
        </p:txBody>
      </p:sp>
      <p:pic>
        <p:nvPicPr>
          <p:cNvPr id="18440" name="Picture 8" descr="https://speckor-kirov.ucoz.ru/2023/foto/IMG-20230811-WA0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000246"/>
            <a:ext cx="2293393" cy="1720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00034" y="857238"/>
            <a:ext cx="8286808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643056"/>
            <a:ext cx="7929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15C5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1428742"/>
            <a:ext cx="8286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785800"/>
            <a:ext cx="813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ДЕЯТЕЛЬНОСТЬ РЕГИОНАЛЬНЫХ ИННОВАЦИОННЫХ ПЛОЩАДОК  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БАЗОВЫХ ОБРАЗОВАТЕЛЬНЫХ ОРГАНИЗАЦИЙ КАФЕДРЫ ИНКЛЮЗИВНОГО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1428742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Курсы для региональных инновационных площадок «Инновационные процессы в образовании»    представлены 2 модулями: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chemeClr val="tx1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2285998"/>
            <a:ext cx="178595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15C51"/>
                </a:solidFill>
              </a:rPr>
              <a:t>1 модуль</a:t>
            </a:r>
            <a:endParaRPr lang="ru-RU" sz="1600" b="1" dirty="0">
              <a:solidFill>
                <a:srgbClr val="015C5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3570" y="2285998"/>
            <a:ext cx="178595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15C51"/>
                </a:solidFill>
              </a:rPr>
              <a:t>2 модуль</a:t>
            </a:r>
            <a:endParaRPr lang="ru-RU" sz="1600" b="1" dirty="0">
              <a:solidFill>
                <a:srgbClr val="015C5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3286130"/>
            <a:ext cx="328614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15C51"/>
                </a:solidFill>
              </a:rPr>
              <a:t>Специфика инновационной деятельности</a:t>
            </a:r>
            <a:endParaRPr lang="ru-RU" sz="1400" b="1" dirty="0">
              <a:solidFill>
                <a:srgbClr val="015C5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3286130"/>
            <a:ext cx="328614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15C51"/>
                </a:solidFill>
              </a:rPr>
              <a:t>Ориентирован на тему работы РИП</a:t>
            </a:r>
            <a:endParaRPr lang="ru-RU" sz="1400" b="1" dirty="0">
              <a:solidFill>
                <a:srgbClr val="015C5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143108" y="2786064"/>
            <a:ext cx="214314" cy="3571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00826" y="2786064"/>
            <a:ext cx="214314" cy="35719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071552"/>
          <a:ext cx="7929618" cy="3693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14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b="0" dirty="0" smtClean="0"/>
                        <a:t>«Возможности цифровых образовательных ресурсов в инклюзивном образовательном процессе обучающихся с ОВЗ»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/>
                        <a:t>КОГОБУ СШ с УИОП г. Белая Холуница</a:t>
                      </a:r>
                      <a:endParaRPr lang="ru-RU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«Адаптация </a:t>
                      </a:r>
                      <a:r>
                        <a:rPr lang="ru-RU" sz="1000" dirty="0" err="1" smtClean="0"/>
                        <a:t>здоровьесберегающей</a:t>
                      </a:r>
                      <a:r>
                        <a:rPr lang="ru-RU" sz="1000" dirty="0" smtClean="0"/>
                        <a:t> технологии В.Ф. Базарного в воспитательно-образовательном процессе детей с ОВЗ и инвалидностью в условиях компенсирующих групп детского сада»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МКДОУ «Детский сад № 109» г. Кирова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«Психолого-педагогическое сопровождение детей с ОВЗ, инвалидностью и трудностями в освоении основной образовательной программы дошкольного образования»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МКДОУ «Детский сад № 165» г. Кирова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Интерактивный проект «Мой край родной – моя история живая»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КОГОБУ ШИ ОВЗ г. Кирова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«Подготовка обучающихся с умственной отсталостью к самостоятельной жизни через реализацию программ профильного труда»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КОГОБУ Ш ОВЗ №44 г. Кирова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«Социализация личности обучающихся с ограниченными возможностями здоровья и детей-инвалидов в инклюзивном образовательном пространстве через </a:t>
                      </a:r>
                      <a:r>
                        <a:rPr lang="ru-RU" sz="1000" dirty="0" err="1" smtClean="0"/>
                        <a:t>профориентационную</a:t>
                      </a:r>
                      <a:r>
                        <a:rPr lang="ru-RU" sz="1000" dirty="0" smtClean="0"/>
                        <a:t> деятельность»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КОГОАУ «Средняя школа г. Лузы»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«Технология сопровождения семей, воспитывающих детей с ограниченными возможностями здоровья, через реализацию проекта «Содружество»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МКДОУ «Детский сад № 31» г. Кирова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«Детское (молодёжное) объединение «Город мастеров» как комплексная технология эффективной социализации обучающихся с ОВЗ»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КОГОБУ ШИ ОВЗ п. </a:t>
                      </a:r>
                      <a:r>
                        <a:rPr lang="ru-RU" sz="1000" dirty="0" err="1" smtClean="0"/>
                        <a:t>Светлополянска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«Клубная деятельность как форма взаимодействия в инклюзивной образовательной среде для успешной адаптации и социализации обучающихся по программам СПО из числа лиц с ОВЗ и инвалидностью в ПОО Кировской области»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КОГПОБУ «Вятский автомобильно-промышленный колледж»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571486"/>
            <a:ext cx="813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ДЕЯТЕЛЬНОСТЬ РЕГИОНАЛЬНЫХ ИННОВАЦИОННЫХ ПЛОЩАДОК  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БАЗОВЫХ ОБРАЗОВАТЕЛЬНЫХ ОРГАНИЗАЦИЙ КАФЕДРЫ ИНКЛЮЗИВНОГО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868" y="1214428"/>
            <a:ext cx="53578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обучающие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семинары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научно-практические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конференции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методические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дни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тематические педагогические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советы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работа методических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объединений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открытые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уроки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мастер-классы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круглые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столы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групповые и индивидуальные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консультации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практикумы по конструированию уроков, рабочих программ по учебным предметам и программ внеурочной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деятельности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информирование и обсуждение методических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новинок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презентации методических наработок, участие в конкурсах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другие формы работы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785800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СОВЕРШЕНСТВОВАНИЕ ПЕДАГОГИЧЕСКОГО МАСТЕРСТВА ПЕДАГОГОВ</a:t>
            </a:r>
            <a:endParaRPr lang="ru-RU" b="1" dirty="0">
              <a:solidFill>
                <a:srgbClr val="015C51"/>
              </a:solidFill>
              <a:latin typeface="+mn-lt"/>
            </a:endParaRPr>
          </a:p>
        </p:txBody>
      </p:sp>
      <p:pic>
        <p:nvPicPr>
          <p:cNvPr id="4" name="Рисунок 3" descr="96iwbgy38i-1024x52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70"/>
            <a:ext cx="3189156" cy="16475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cb1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304"/>
            <a:ext cx="2428892" cy="3092612"/>
          </a:xfrm>
          <a:prstGeom prst="rect">
            <a:avLst/>
          </a:prstGeom>
        </p:spPr>
      </p:pic>
      <p:pic>
        <p:nvPicPr>
          <p:cNvPr id="6" name="Рисунок 5" descr="058292f7830dfd1bfbd5bce0ede55b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357568"/>
            <a:ext cx="1500198" cy="1500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24" y="857238"/>
            <a:ext cx="450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1200" dirty="0"/>
              <a:t>Электронная почта кафедры инклюзивного образования</a:t>
            </a:r>
          </a:p>
          <a:p>
            <a:r>
              <a:rPr lang="ru-RU" sz="1200" dirty="0" err="1">
                <a:hlinkClick r:id="rId4"/>
              </a:rPr>
              <a:t>korrekped@kirovipk.ru</a:t>
            </a:r>
            <a:endParaRPr lang="ru-RU" sz="1200" dirty="0"/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Сайт </a:t>
            </a:r>
          </a:p>
          <a:p>
            <a:r>
              <a:rPr lang="ru-RU" sz="1200" dirty="0" err="1">
                <a:hlinkClick r:id="rId5"/>
              </a:rPr>
              <a:t>www.speckor-kirov.ucoz.ru</a:t>
            </a:r>
            <a:endParaRPr lang="ru-RU" sz="1200" dirty="0"/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тел. кафедры (8332) 25-54-42 доб.243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г.Киров, ул.Романа </a:t>
            </a:r>
            <a:r>
              <a:rPr lang="ru-RU" sz="1200" dirty="0" err="1"/>
              <a:t>Ердякова</a:t>
            </a:r>
            <a:r>
              <a:rPr lang="ru-RU" sz="1200" dirty="0"/>
              <a:t>, д.23/2, каб.303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785800"/>
            <a:ext cx="8255230" cy="49155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015C51"/>
                </a:solidFill>
              </a:rPr>
              <a:t>Межведомственный комплексный план мероприятий по развитию инклюзивного общего и дополнительного образования, детского отдыха, созданию специальных условий для обучающихся с инвалидностью, с ограниченными возможностями здоровья на долгосрочный период (до 2030 года) Распоряжение </a:t>
            </a:r>
            <a:br>
              <a:rPr lang="ru-RU" sz="1200" b="1" dirty="0" smtClean="0">
                <a:solidFill>
                  <a:srgbClr val="015C51"/>
                </a:solidFill>
              </a:rPr>
            </a:br>
            <a:r>
              <a:rPr lang="ru-RU" sz="1200" b="1" dirty="0" smtClean="0">
                <a:solidFill>
                  <a:srgbClr val="015C51"/>
                </a:solidFill>
              </a:rPr>
              <a:t>Правительства РФ от 02.03.2023 №2300 п-П8</a:t>
            </a:r>
            <a:endParaRPr lang="ru-RU" sz="1200" b="1" dirty="0">
              <a:solidFill>
                <a:srgbClr val="015C5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0172" y="1714494"/>
            <a:ext cx="8398107" cy="2863221"/>
          </a:xfrm>
          <a:prstGeom prst="rect">
            <a:avLst/>
          </a:prstGeom>
        </p:spPr>
        <p:txBody>
          <a:bodyPr/>
          <a:lstStyle/>
          <a:p>
            <a:pPr marL="355600" indent="-355600">
              <a:buFont typeface="Wingdings" pitchFamily="2" charset="2"/>
              <a:buChar char="ü"/>
              <a:tabLst>
                <a:tab pos="87313" algn="l"/>
              </a:tabLst>
            </a:pPr>
            <a:r>
              <a:rPr lang="ru-RU" sz="1100" dirty="0" smtClean="0">
                <a:solidFill>
                  <a:srgbClr val="015C51"/>
                </a:solidFill>
              </a:rPr>
              <a:t>мониторинг кадрового обеспечения (актуального и потребности) образования и психолого-педагогического сопровождения образования обучающихся с инвалидностью, с ОВЗ;</a:t>
            </a:r>
          </a:p>
          <a:p>
            <a:pPr marL="355600" indent="-355600">
              <a:buFont typeface="Wingdings" pitchFamily="2" charset="2"/>
              <a:buChar char="ü"/>
              <a:tabLst>
                <a:tab pos="87313" algn="l"/>
              </a:tabLst>
            </a:pPr>
            <a:r>
              <a:rPr lang="ru-RU" sz="1100" dirty="0" smtClean="0">
                <a:solidFill>
                  <a:srgbClr val="015C51"/>
                </a:solidFill>
              </a:rPr>
              <a:t>создание региональных кадровых реестров педагогов-дефектологов, учителей-логопедов, специальных психологов в системе образования;</a:t>
            </a:r>
          </a:p>
          <a:p>
            <a:pPr marL="355600" indent="-355600">
              <a:buFont typeface="Wingdings" pitchFamily="2" charset="2"/>
              <a:buChar char="ü"/>
              <a:tabLst>
                <a:tab pos="87313" algn="l"/>
              </a:tabLst>
            </a:pPr>
            <a:r>
              <a:rPr lang="ru-RU" sz="1100" dirty="0" smtClean="0">
                <a:solidFill>
                  <a:srgbClr val="015C51"/>
                </a:solidFill>
              </a:rPr>
              <a:t>организационно-методические мероприятия по профессиональной ориентации и сопровождению молодых специалистов;</a:t>
            </a:r>
          </a:p>
          <a:p>
            <a:pPr marL="355600" indent="-355600">
              <a:buFont typeface="Wingdings" pitchFamily="2" charset="2"/>
              <a:buChar char="ü"/>
              <a:tabLst>
                <a:tab pos="87313" algn="l"/>
              </a:tabLst>
            </a:pPr>
            <a:r>
              <a:rPr lang="ru-RU" sz="1100" dirty="0" smtClean="0">
                <a:solidFill>
                  <a:srgbClr val="015C51"/>
                </a:solidFill>
              </a:rPr>
              <a:t>информация о разработанных новых программах </a:t>
            </a:r>
            <a:r>
              <a:rPr lang="ru-RU" sz="1100" dirty="0" err="1" smtClean="0">
                <a:solidFill>
                  <a:srgbClr val="015C51"/>
                </a:solidFill>
              </a:rPr>
              <a:t>бакалавриата</a:t>
            </a:r>
            <a:r>
              <a:rPr lang="ru-RU" sz="1100" dirty="0" smtClean="0">
                <a:solidFill>
                  <a:srgbClr val="015C51"/>
                </a:solidFill>
              </a:rPr>
              <a:t>, магистратуры по направлению подготовки "Специальное (дефектологическое) образование";</a:t>
            </a:r>
          </a:p>
          <a:p>
            <a:pPr marL="355600" indent="-355600">
              <a:buFont typeface="Wingdings" pitchFamily="2" charset="2"/>
              <a:buChar char="ü"/>
              <a:tabLst>
                <a:tab pos="87313" algn="l"/>
              </a:tabLst>
            </a:pPr>
            <a:r>
              <a:rPr lang="ru-RU" sz="1100" dirty="0" smtClean="0">
                <a:solidFill>
                  <a:srgbClr val="015C51"/>
                </a:solidFill>
              </a:rPr>
              <a:t>анализ исследовательской базы научных организаций и образовательных организаций высшего образования, реализующих научно-исследовательские работы по вопросу формирования и совершенствования профессиональных компетенций учителей-дефектологов, учителей-логопедов;</a:t>
            </a:r>
          </a:p>
          <a:p>
            <a:pPr marL="355600" indent="-355600">
              <a:buFont typeface="Wingdings" pitchFamily="2" charset="2"/>
              <a:buChar char="ü"/>
              <a:tabLst>
                <a:tab pos="87313" algn="l"/>
              </a:tabLst>
            </a:pPr>
            <a:r>
              <a:rPr lang="ru-RU" sz="1100" dirty="0" smtClean="0">
                <a:solidFill>
                  <a:srgbClr val="015C51"/>
                </a:solidFill>
              </a:rPr>
              <a:t>разработка и реализация механизма прогнозирования потребности систем образования и комплексной реабилитации в субъектах Российской Федерации в обеспечении учителями-дефектологами, учителями-логопедами, педагогами-психологами, </a:t>
            </a:r>
            <a:r>
              <a:rPr lang="ru-RU" sz="1100" dirty="0" err="1" smtClean="0">
                <a:solidFill>
                  <a:srgbClr val="015C51"/>
                </a:solidFill>
              </a:rPr>
              <a:t>тьюторами</a:t>
            </a:r>
            <a:r>
              <a:rPr lang="ru-RU" sz="1100" dirty="0" smtClean="0">
                <a:solidFill>
                  <a:srgbClr val="015C51"/>
                </a:solidFill>
              </a:rPr>
              <a:t> с учетом актуальной и прогнозной численности обучающихся с ограниченными возможностями здоровья, с инвалидностью разных нозологических групп/ категорий;</a:t>
            </a:r>
          </a:p>
          <a:p>
            <a:pPr marL="355600" indent="-355600">
              <a:buFont typeface="Wingdings" pitchFamily="2" charset="2"/>
              <a:buChar char="ü"/>
              <a:tabLst>
                <a:tab pos="87313" algn="l"/>
              </a:tabLst>
            </a:pPr>
            <a:r>
              <a:rPr lang="ru-RU" sz="1100" dirty="0" smtClean="0">
                <a:solidFill>
                  <a:srgbClr val="015C51"/>
                </a:solidFill>
              </a:rPr>
              <a:t>иные мероприятия, предусмотренные региональными комплексными планами.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39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857238"/>
            <a:ext cx="8255230" cy="4915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ПОВЫШЕНИЕ КВАЛИФИКАЦИИ ПО ВОПРОСАМ СПЕЦИАЛЬНОГО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ИНКЛЮЗИВНОГО ОБРАЗОВАНИЯ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14810" y="1714494"/>
            <a:ext cx="500066" cy="50006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143122"/>
            <a:ext cx="8255230" cy="4915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программ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повышения квалификации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48" y="2857502"/>
            <a:ext cx="500066" cy="50006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571882"/>
            <a:ext cx="8255230" cy="4915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2000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педагогов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7449832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71777"/>
            <a:ext cx="4718462" cy="471453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857620" y="2643188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57554" y="2571750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57686" y="200024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28992" y="307181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68" y="3500444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3214692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4810" y="3286130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00562" y="2571750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57554" y="1428742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6314" y="2143122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29256" y="2071684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29322" y="200024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29190" y="4429138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71934" y="2143122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29058" y="2357436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71934" y="2428874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857238"/>
            <a:ext cx="8255230" cy="4915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НЕПРЕРЫВНОГО ПОВЫШЕНИЯ КВАЛИФИКАЦИИ ПЕДАГОГОВ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500180"/>
            <a:ext cx="178595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15C51"/>
                </a:solidFill>
              </a:rPr>
              <a:t>1 УРОВЕНЬ</a:t>
            </a:r>
            <a:endParaRPr lang="ru-RU" sz="1600" b="1" dirty="0">
              <a:solidFill>
                <a:srgbClr val="015C5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285998"/>
            <a:ext cx="178595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15C51"/>
                </a:solidFill>
              </a:rPr>
              <a:t>2 УРОВЕНЬ</a:t>
            </a:r>
            <a:endParaRPr lang="ru-RU" sz="1600" b="1" dirty="0">
              <a:solidFill>
                <a:srgbClr val="015C5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071816"/>
            <a:ext cx="178595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15C51"/>
                </a:solidFill>
              </a:rPr>
              <a:t>3 УРОВЕНЬ</a:t>
            </a:r>
            <a:endParaRPr lang="ru-RU" sz="1600" b="1" dirty="0">
              <a:solidFill>
                <a:srgbClr val="015C5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3857634"/>
            <a:ext cx="178595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15C51"/>
                </a:solidFill>
              </a:rPr>
              <a:t>4 УРОВЕНЬ</a:t>
            </a:r>
            <a:endParaRPr lang="ru-RU" sz="1600" b="1" dirty="0">
              <a:solidFill>
                <a:srgbClr val="015C5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1428742"/>
            <a:ext cx="557216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15C51"/>
                </a:solidFill>
              </a:rPr>
              <a:t>Введение в проблему инклюзивного образования</a:t>
            </a:r>
            <a:endParaRPr lang="ru-RU" sz="1400" b="1" dirty="0">
              <a:solidFill>
                <a:srgbClr val="015C5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2143122"/>
            <a:ext cx="557216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15C51"/>
                </a:solidFill>
              </a:rPr>
              <a:t>Программы для педагогов, работающих в системе специального образования</a:t>
            </a:r>
            <a:endParaRPr lang="ru-RU" sz="1400" b="1" dirty="0">
              <a:solidFill>
                <a:srgbClr val="015C5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488" y="2928940"/>
            <a:ext cx="557216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15C51"/>
                </a:solidFill>
              </a:rPr>
              <a:t>Курсы профессиональной переподготовки</a:t>
            </a:r>
            <a:endParaRPr lang="ru-RU" sz="1400" b="1" dirty="0">
              <a:solidFill>
                <a:srgbClr val="015C5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488" y="3786196"/>
            <a:ext cx="557216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5C51"/>
                </a:solidFill>
              </a:rPr>
              <a:t>Деятельность региональных инновационных площадок и базовых образовательных организаций </a:t>
            </a:r>
            <a:endParaRPr lang="ru-RU" sz="1200" b="1" dirty="0">
              <a:solidFill>
                <a:srgbClr val="015C5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71736" y="1643056"/>
            <a:ext cx="214314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571736" y="2357436"/>
            <a:ext cx="214314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71736" y="3143254"/>
            <a:ext cx="214314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71736" y="4000510"/>
            <a:ext cx="214314" cy="14287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785800"/>
            <a:ext cx="8255230" cy="4915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15C51"/>
                </a:solidFill>
                <a:latin typeface="+mj-lt"/>
                <a:ea typeface="+mj-ea"/>
                <a:cs typeface="+mj-cs"/>
              </a:rPr>
              <a:t>ВВЕДЕНИЕ В ПРОБЛЕМУ ИНКЛЮЗИВНОГО ОБРАЗОВАНИЯ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4876" y="1357304"/>
            <a:ext cx="4000528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5C51"/>
                </a:solidFill>
              </a:rPr>
              <a:t>К</a:t>
            </a:r>
            <a:r>
              <a:rPr lang="ru-RU" sz="1200" b="1" dirty="0" smtClean="0">
                <a:solidFill>
                  <a:srgbClr val="015C51"/>
                </a:solidFill>
                <a:latin typeface="+mn-lt"/>
                <a:ea typeface="+mn-ea"/>
                <a:cs typeface="+mn-cs"/>
              </a:rPr>
              <a:t>урсы </a:t>
            </a:r>
            <a:r>
              <a:rPr lang="ru-RU" sz="1200" b="1" dirty="0">
                <a:solidFill>
                  <a:srgbClr val="015C51"/>
                </a:solidFill>
                <a:latin typeface="+mn-lt"/>
                <a:ea typeface="+mn-ea"/>
                <a:cs typeface="+mn-cs"/>
              </a:rPr>
              <a:t>в ходе </a:t>
            </a:r>
            <a:r>
              <a:rPr lang="ru-RU" sz="1200" b="1" dirty="0" smtClean="0">
                <a:solidFill>
                  <a:srgbClr val="015C51"/>
                </a:solidFill>
                <a:latin typeface="+mn-lt"/>
                <a:ea typeface="+mn-ea"/>
                <a:cs typeface="+mn-cs"/>
              </a:rPr>
              <a:t>реализации </a:t>
            </a:r>
            <a:r>
              <a:rPr lang="ru-RU" sz="1200" b="1" dirty="0">
                <a:solidFill>
                  <a:srgbClr val="015C51"/>
                </a:solidFill>
                <a:latin typeface="+mn-lt"/>
                <a:ea typeface="+mn-ea"/>
                <a:cs typeface="+mn-cs"/>
              </a:rPr>
              <a:t>регионального проекта «Взаимообучение образовательных организаций, реализующих АООП и Ресурсных центров по вопросам обучения, воспитания и развития детей с ОВЗ</a:t>
            </a:r>
            <a:r>
              <a:rPr lang="ru-RU" sz="1200" b="1" dirty="0" smtClean="0">
                <a:solidFill>
                  <a:srgbClr val="015C51"/>
                </a:solidFill>
                <a:latin typeface="+mn-lt"/>
                <a:ea typeface="+mn-ea"/>
                <a:cs typeface="+mn-cs"/>
              </a:rPr>
              <a:t>» </a:t>
            </a:r>
            <a:endParaRPr lang="ru-RU" sz="1200" b="1" dirty="0">
              <a:solidFill>
                <a:srgbClr val="015C5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2857502"/>
            <a:ext cx="4040388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15C5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3" y="2857502"/>
            <a:ext cx="3999231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15C51"/>
                </a:solidFill>
                <a:latin typeface="+mn-lt"/>
                <a:ea typeface="+mn-ea"/>
                <a:cs typeface="+mn-cs"/>
              </a:rPr>
              <a:t>Цель реализации программы – формирование теоретических и практико-ориентированных компетенций в области коррекции и обучения школьников с ограниченными возможностями здоровья и учащихся, испытывающих трудности в усвоении образовательной </a:t>
            </a:r>
            <a:r>
              <a:rPr lang="ru-RU" sz="1200" dirty="0" smtClean="0">
                <a:solidFill>
                  <a:srgbClr val="015C51"/>
                </a:solidFill>
                <a:latin typeface="+mn-lt"/>
                <a:ea typeface="+mn-ea"/>
                <a:cs typeface="+mn-cs"/>
              </a:rPr>
              <a:t>программы </a:t>
            </a:r>
            <a:endParaRPr lang="ru-RU" sz="1200" b="1" dirty="0">
              <a:solidFill>
                <a:srgbClr val="015C5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1357304"/>
            <a:ext cx="4000528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5C51"/>
                </a:solidFill>
              </a:rPr>
              <a:t>Курсы повышения квалификации по программе </a:t>
            </a:r>
          </a:p>
          <a:p>
            <a:pPr algn="ctr"/>
            <a:r>
              <a:rPr lang="ru-RU" sz="1200" b="1" dirty="0" smtClean="0">
                <a:solidFill>
                  <a:srgbClr val="015C51"/>
                </a:solidFill>
              </a:rPr>
              <a:t>«Психолого-педагогическое сопровождение инклюзивного образования на уровне основного общего образования»</a:t>
            </a:r>
            <a:endParaRPr lang="ru-RU" sz="1200" b="1" dirty="0">
              <a:solidFill>
                <a:srgbClr val="015C51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214942" y="3071816"/>
            <a:ext cx="328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Целью проекта является повышение профессиональной компетентности педагогов по вопросам обучения, воспитания и развития обучающихся 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ОВЗ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285984" y="2500312"/>
            <a:ext cx="357190" cy="28575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643702" y="2500312"/>
            <a:ext cx="357190" cy="28575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571604" y="1357304"/>
            <a:ext cx="264320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7449832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860244"/>
            <a:ext cx="4000496" cy="399716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7000892" y="2786064"/>
            <a:ext cx="142876" cy="1428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00034" y="428610"/>
            <a:ext cx="4714908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РЕСУРСНЫЕ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ЦЕНТРЫ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БАЗЕ ОБРАЗОВАТЕЛЬНЫХ ОРГАНИЗАЦИЙ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ОБУЧАЮЩИХСЯ С ОВЗ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28728" y="1428742"/>
            <a:ext cx="2786082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РЕСУРСНЫХ ЦЕНТРА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72" y="2214560"/>
            <a:ext cx="464347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консультирование администрации общеобразовательных организаций при организации инклюзивного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образования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консультирование педагогов по проблемам организации и осуществления инклюзивного образовательного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процесса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оказание психологической помощи в виде индивидуальных и групповых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консультаций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проведение коррекционно-развивающих занятий для детей с ОВЗ на базе образовательной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организации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проведение просветительских форм работы по вопросам инклюзивного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образования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проведение психологических тренингов по созданию инклюзивной культуры в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организации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методическое и дидактическое обеспечение учебного процесса для детей с ограниченными возможностями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здоровья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оказание методической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помощи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00034" y="785800"/>
            <a:ext cx="8286808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15C51"/>
                </a:solidFill>
                <a:latin typeface="+mj-lt"/>
                <a:ea typeface="+mj-ea"/>
                <a:cs typeface="+mj-cs"/>
              </a:rPr>
              <a:t>ПРОГРАММЫ ДЛЯ ПЕДАГОГОВ, РАБОТАЮЩИХ В УСЛОВИЯХ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15C51"/>
                </a:solidFill>
                <a:latin typeface="+mj-lt"/>
                <a:ea typeface="+mj-ea"/>
                <a:cs typeface="+mj-cs"/>
              </a:rPr>
              <a:t>СПЕЦИАЛЬНОГО ОБРАЗОВАНИЯ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643056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15C51"/>
                </a:solidFill>
                <a:latin typeface="+mn-lt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урсы повышения квалификации по организации и содержанию обучения различных категорий детей 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ОВЗ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Разработаны и реализуются программы: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«Совершенствование профессиональной компетентности учителей русского языка в условиях реализации ФГОС обучающихся с умственной отсталостью (интеллектуальными нарушениями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«Совершенствование профессиональной компетентности учителей истории в условиях реализации ФГОС обучающихся с умственной отсталостью (интеллектуальными нарушениями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«Совершенствование профессиональной компетентности учителей профильного труда в условиях реализации ФГОС обучающихся с умственной отсталостью (интеллектуальными нарушениями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«Совершенствование профессиональной компетентности учителей географии и биологии в условиях реализации ФГОС обучающихся с умственной отсталостью (интеллектуальными нарушениями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Объём программы составляет 72 часа, реализующихся по 3 блокам: лекционный,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практический, стажировка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 базе образовательных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15C5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организаций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00034" y="785800"/>
            <a:ext cx="8286808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КУРСЫ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РЕЖИМЕ ТВОРЧЕСКОЙ ЛАБОРАТОРИИ ПО ПРОБЛЕМАМ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15C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ОБУЧЕНИЯ И ВОСПИТАНИЯ ДЕТЕЙ С ОВЗ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15C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71472" y="1643056"/>
            <a:ext cx="7929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15C51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15C5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1500180"/>
          <a:ext cx="7929618" cy="30499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15C51"/>
                          </a:solidFill>
                        </a:rPr>
                        <a:t>Творческая</a:t>
                      </a:r>
                      <a:r>
                        <a:rPr lang="ru-RU" sz="1600" b="0" baseline="0" dirty="0" smtClean="0">
                          <a:solidFill>
                            <a:srgbClr val="015C51"/>
                          </a:solidFill>
                        </a:rPr>
                        <a:t> лаборатория</a:t>
                      </a:r>
                      <a:endParaRPr lang="ru-RU" sz="1600" b="0" dirty="0">
                        <a:solidFill>
                          <a:srgbClr val="015C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15C51"/>
                          </a:solidFill>
                        </a:rPr>
                        <a:t>Продукт </a:t>
                      </a:r>
                      <a:endParaRPr lang="ru-RU" sz="1600" b="0" dirty="0">
                        <a:solidFill>
                          <a:srgbClr val="015C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31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C5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«Сопровождение ребёнка с трудностями в обучении в условиях образовательного учреждения» </a:t>
                      </a:r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C5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Методическое пособие по проектированию индивидуальных образовательных маршрутов</a:t>
                      </a:r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231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C5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Творческая лаборатория учителей-дефектологов</a:t>
                      </a:r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C5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Методические рекомендации «Организация и содержание работы учителя-дефектолога в дошкольных образовательных организациях» </a:t>
                      </a:r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2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15C51"/>
                          </a:solidFill>
                          <a:latin typeface="+mn-lt"/>
                        </a:rPr>
                        <a:t>Творческая лаборатория учителей-логопедов</a:t>
                      </a:r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5C5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Учебно-методическое пособие «Организация работы учителя-логопеда в организациях, осуществляющих образовательную деятельность», </a:t>
                      </a:r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15C5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362" name="Picture 2" descr="C:\Users\User\Downloads\05c13706bc48e862e5def753ac6dc4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28" y="-6286562"/>
            <a:ext cx="1214380" cy="1214380"/>
          </a:xfrm>
          <a:prstGeom prst="rect">
            <a:avLst/>
          </a:prstGeom>
          <a:noFill/>
        </p:spPr>
      </p:pic>
      <p:pic>
        <p:nvPicPr>
          <p:cNvPr id="11" name="Рисунок 10" descr="05c13706bc48e862e5def753ac6dc4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071684"/>
            <a:ext cx="642942" cy="642942"/>
          </a:xfrm>
          <a:prstGeom prst="rect">
            <a:avLst/>
          </a:prstGeom>
        </p:spPr>
      </p:pic>
      <p:pic>
        <p:nvPicPr>
          <p:cNvPr id="12" name="Рисунок 11" descr="05c13706bc48e862e5def753ac6dc4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928940"/>
            <a:ext cx="642942" cy="642942"/>
          </a:xfrm>
          <a:prstGeom prst="rect">
            <a:avLst/>
          </a:prstGeom>
        </p:spPr>
      </p:pic>
      <p:pic>
        <p:nvPicPr>
          <p:cNvPr id="13" name="Рисунок 12" descr="05c13706bc48e862e5def753ac6dc4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71475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1078</Words>
  <Application>Microsoft Office PowerPoint</Application>
  <PresentationFormat>Экран (16:9)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Golos Text</vt:lpstr>
      <vt:lpstr>Calibri</vt:lpstr>
      <vt:lpstr>Times New Roman</vt:lpstr>
      <vt:lpstr>Office Theme</vt:lpstr>
      <vt:lpstr>Презентация PowerPoint</vt:lpstr>
      <vt:lpstr>Межведомственный комплексный план мероприятий по развитию инклюзивного общего и дополнительного образования, детского отдыха, созданию специальных условий для обучающихся с инвалидностью, с ограниченными возможностями здоровья на долгосрочный период (до 2030 года) Распоряжение  Правительства РФ от 02.03.2023 №2300 п-П8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Заставка.cdr</dc:title>
  <dc:creator>Горев Максим Игоревич</dc:creator>
  <cp:lastModifiedBy>Кафедра С(К)иИО</cp:lastModifiedBy>
  <cp:revision>12</cp:revision>
  <dcterms:created xsi:type="dcterms:W3CDTF">2025-04-14T10:58:19Z</dcterms:created>
  <dcterms:modified xsi:type="dcterms:W3CDTF">2025-04-21T05:11:20Z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2025-04-14T00:00:00Z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2025-04-14T00:00:00Z</vt:filetime>
  </property>
  <property fmtid="{D5CDD505-2E9C-101B-9397-08002B2CF9AE}" pid="5" name="Producer">
    <vt:lpwstr>Corel PDF Engine Version 23.1.0.389</vt:lpwstr>
  </property>
</Properties>
</file>