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310" r:id="rId3"/>
    <p:sldId id="413" r:id="rId4"/>
    <p:sldId id="361" r:id="rId5"/>
    <p:sldId id="261" r:id="rId6"/>
    <p:sldId id="295" r:id="rId7"/>
    <p:sldId id="412" r:id="rId8"/>
    <p:sldId id="411" r:id="rId9"/>
    <p:sldId id="296" r:id="rId10"/>
    <p:sldId id="275" r:id="rId11"/>
    <p:sldId id="410" r:id="rId12"/>
    <p:sldId id="302" r:id="rId13"/>
    <p:sldId id="405" r:id="rId14"/>
    <p:sldId id="407" r:id="rId15"/>
    <p:sldId id="409" r:id="rId16"/>
    <p:sldId id="406" r:id="rId17"/>
    <p:sldId id="26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3C67"/>
    <a:srgbClr val="B34396"/>
    <a:srgbClr val="F9F9F9"/>
    <a:srgbClr val="EDECEB"/>
    <a:srgbClr val="CA2C4E"/>
    <a:srgbClr val="B34380"/>
    <a:srgbClr val="DCDAD6"/>
    <a:srgbClr val="BDBAB3"/>
    <a:srgbClr val="D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5"/>
    <p:restoredTop sz="93182" autoAdjust="0"/>
  </p:normalViewPr>
  <p:slideViewPr>
    <p:cSldViewPr snapToGrid="0">
      <p:cViewPr varScale="1">
        <p:scale>
          <a:sx n="136" d="100"/>
          <a:sy n="136" d="100"/>
        </p:scale>
        <p:origin x="120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Изменение численности школьников </a:t>
            </a:r>
          </a:p>
          <a:p>
            <a:pPr algn="ctr" rtl="0">
              <a:defRPr sz="144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 инвалидностью, с ОВЗ (тыс. чел.)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Обучающиеся инклюзивно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5.7753594102026469E-3"/>
                  <c:y val="5.56010814268694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C8-4D05-9C58-E8BBE93B3123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2015/16 уч.год</c:v>
                </c:pt>
                <c:pt idx="1">
                  <c:v>2016/17 уч.год</c:v>
                </c:pt>
                <c:pt idx="2">
                  <c:v>2017/18 уч.год</c:v>
                </c:pt>
                <c:pt idx="3">
                  <c:v>2018/19 уч.год</c:v>
                </c:pt>
                <c:pt idx="4">
                  <c:v>2019/20 уч.год</c:v>
                </c:pt>
                <c:pt idx="5">
                  <c:v>2020/21 уч.год</c:v>
                </c:pt>
                <c:pt idx="6">
                  <c:v>2021/22 уч.год</c:v>
                </c:pt>
                <c:pt idx="7">
                  <c:v>2022/23 уч.год</c:v>
                </c:pt>
                <c:pt idx="8">
                  <c:v>2023/24 уч.год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173.57</c:v>
                </c:pt>
                <c:pt idx="1">
                  <c:v>241.38</c:v>
                </c:pt>
                <c:pt idx="2">
                  <c:v>349.34</c:v>
                </c:pt>
                <c:pt idx="3">
                  <c:v>407.79</c:v>
                </c:pt>
                <c:pt idx="4">
                  <c:v>451.64</c:v>
                </c:pt>
                <c:pt idx="5">
                  <c:v>472.6</c:v>
                </c:pt>
                <c:pt idx="6">
                  <c:v>503.4</c:v>
                </c:pt>
                <c:pt idx="7">
                  <c:v>541.5</c:v>
                </c:pt>
                <c:pt idx="8">
                  <c:v>583.79999999999995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72-4D87-BA3A-60FC73B671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Обучающиеся в коррекционных школах, классах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9.334211503827379E-2"/>
                  <c:y val="-9.15782517619027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C8-4D05-9C58-E8BBE93B3123}"/>
                </c:ext>
              </c:extLst>
            </c:dLbl>
            <c:dLbl>
              <c:idx val="3"/>
              <c:layout>
                <c:manualLayout>
                  <c:x val="7.9089036953611039E-3"/>
                  <c:y val="5.88717332755088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AC8-4D05-9C58-E8BBE93B3123}"/>
                </c:ext>
              </c:extLst>
            </c:dLbl>
            <c:spPr>
              <a:solidFill>
                <a:schemeClr val="bg1"/>
              </a:solidFill>
              <a:ln>
                <a:solidFill>
                  <a:srgbClr val="FFC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2015/16 уч.год</c:v>
                </c:pt>
                <c:pt idx="1">
                  <c:v>2016/17 уч.год</c:v>
                </c:pt>
                <c:pt idx="2">
                  <c:v>2017/18 уч.год</c:v>
                </c:pt>
                <c:pt idx="3">
                  <c:v>2018/19 уч.год</c:v>
                </c:pt>
                <c:pt idx="4">
                  <c:v>2019/20 уч.год</c:v>
                </c:pt>
                <c:pt idx="5">
                  <c:v>2020/21 уч.год</c:v>
                </c:pt>
                <c:pt idx="6">
                  <c:v>2021/22 уч.год</c:v>
                </c:pt>
                <c:pt idx="7">
                  <c:v>2022/23 уч.год</c:v>
                </c:pt>
                <c:pt idx="8">
                  <c:v>2023/24 уч.год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429.1</c:v>
                </c:pt>
                <c:pt idx="1">
                  <c:v>344.9</c:v>
                </c:pt>
                <c:pt idx="2">
                  <c:v>349.3</c:v>
                </c:pt>
                <c:pt idx="3">
                  <c:v>357.1</c:v>
                </c:pt>
                <c:pt idx="4">
                  <c:v>364.4</c:v>
                </c:pt>
                <c:pt idx="5">
                  <c:v>365.5</c:v>
                </c:pt>
                <c:pt idx="6">
                  <c:v>371.9</c:v>
                </c:pt>
                <c:pt idx="7">
                  <c:v>379.6</c:v>
                </c:pt>
                <c:pt idx="8">
                  <c:v>391.8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AC8-4D05-9C58-E8BBE93B31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2681600"/>
        <c:axId val="264285568"/>
      </c:lineChart>
      <c:catAx>
        <c:axId val="14268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285568"/>
        <c:crosses val="autoZero"/>
        <c:auto val="1"/>
        <c:lblAlgn val="ctr"/>
        <c:lblOffset val="100"/>
        <c:noMultiLvlLbl val="0"/>
      </c:catAx>
      <c:valAx>
        <c:axId val="26428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68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Доля школьников с инвалидностью, с ОВЗ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обучающихся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BF5-43BF-9AE1-D2A9B57E822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ABF5-43BF-9AE1-D2A9B57E8227}"/>
              </c:ext>
            </c:extLst>
          </c:dPt>
          <c:dLbls>
            <c:dLbl>
              <c:idx val="0"/>
              <c:layout>
                <c:manualLayout>
                  <c:x val="1.0157865255915954E-2"/>
                  <c:y val="-1.853921308024888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F5-43BF-9AE1-D2A9B57E8227}"/>
                </c:ext>
              </c:extLst>
            </c:dLbl>
            <c:dLbl>
              <c:idx val="1"/>
              <c:layout>
                <c:manualLayout>
                  <c:x val="-0.24047499896376445"/>
                  <c:y val="-0.2317032749445315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F5-43BF-9AE1-D2A9B57E8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Обучающиеся с ОВЗ, с инвалидностью</c:v>
                </c:pt>
                <c:pt idx="1">
                  <c:v>Обучающиеся без ОВЗ и/ или инвалидности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5.4502793296089383E-2</c:v>
                </c:pt>
                <c:pt idx="1">
                  <c:v>0.94549720670391069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F5-43BF-9AE1-D2A9B57E822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Дошкольники (всего)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7606698</c:v>
                </c:pt>
                <c:pt idx="1">
                  <c:v>7442925</c:v>
                </c:pt>
                <c:pt idx="2">
                  <c:v>7340593</c:v>
                </c:pt>
                <c:pt idx="3">
                  <c:v>7008149</c:v>
                </c:pt>
                <c:pt idx="4">
                  <c:v>6665045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C-1E46-AFA5-71AD6CC56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46808655"/>
        <c:axId val="1346810383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Дошкольники с ОВЗ, с инвалидностью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634206</c:v>
                </c:pt>
                <c:pt idx="1">
                  <c:v>632319</c:v>
                </c:pt>
                <c:pt idx="2">
                  <c:v>647182</c:v>
                </c:pt>
                <c:pt idx="3">
                  <c:v>680177</c:v>
                </c:pt>
                <c:pt idx="4" formatCode="General">
                  <c:v>698838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7C-1E46-AFA5-71AD6CC56D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3803599"/>
        <c:axId val="1354212399"/>
      </c:lineChart>
      <c:valAx>
        <c:axId val="134681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808655"/>
        <c:crosses val="autoZero"/>
        <c:crossBetween val="between"/>
      </c:valAx>
      <c:catAx>
        <c:axId val="1346808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810383"/>
        <c:crosses val="autoZero"/>
        <c:auto val="1"/>
        <c:lblAlgn val="ctr"/>
        <c:lblOffset val="100"/>
        <c:noMultiLvlLbl val="0"/>
      </c:catAx>
      <c:valAx>
        <c:axId val="1354212399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3803599"/>
        <c:crosses val="max"/>
        <c:crossBetween val="between"/>
      </c:valAx>
      <c:catAx>
        <c:axId val="135380359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4212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Логопеды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21985.08</c:v>
                </c:pt>
                <c:pt idx="1">
                  <c:v>24408.36</c:v>
                </c:pt>
                <c:pt idx="2" formatCode="General">
                  <c:v>25684.26</c:v>
                </c:pt>
                <c:pt idx="3">
                  <c:v>28049.15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3C-6A41-938F-7EA1DF33F4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Дефектологи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9135.9599999999991</c:v>
                </c:pt>
                <c:pt idx="1">
                  <c:v>10854.74</c:v>
                </c:pt>
                <c:pt idx="2" formatCode="General">
                  <c:v>12157.35</c:v>
                </c:pt>
                <c:pt idx="3">
                  <c:v>14680.79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3C-6A41-938F-7EA1DF33F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1361283295"/>
        <c:axId val="1361315007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Вакансии специалистов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2703</c:v>
                </c:pt>
                <c:pt idx="1">
                  <c:v>3616</c:v>
                </c:pt>
                <c:pt idx="2">
                  <c:v>3997</c:v>
                </c:pt>
                <c:pt idx="3">
                  <c:v>4118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43C-6A41-938F-7EA1DF33F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0991823"/>
        <c:axId val="1370512271"/>
      </c:lineChart>
      <c:catAx>
        <c:axId val="136128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315007"/>
        <c:crosses val="autoZero"/>
        <c:auto val="1"/>
        <c:lblAlgn val="ctr"/>
        <c:lblOffset val="100"/>
        <c:noMultiLvlLbl val="0"/>
      </c:catAx>
      <c:valAx>
        <c:axId val="136131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1283295"/>
        <c:crosses val="autoZero"/>
        <c:crossBetween val="between"/>
      </c:valAx>
      <c:valAx>
        <c:axId val="1370512271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0991823"/>
        <c:crosses val="max"/>
        <c:crossBetween val="between"/>
      </c:valAx>
      <c:catAx>
        <c:axId val="132099182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70512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790D52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DCBCD2"/>
              </a:solidFill>
              <a:ln>
                <a:solidFill>
                  <a:srgbClr val="790D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B6E-4559-9C18-655E2D16A987}"/>
              </c:ext>
            </c:extLst>
          </c:dPt>
          <c:dPt>
            <c:idx val="5"/>
            <c:invertIfNegative val="0"/>
            <c:bubble3D val="0"/>
            <c:spPr>
              <a:solidFill>
                <a:srgbClr val="E7CDF3"/>
              </a:solidFill>
              <a:ln>
                <a:solidFill>
                  <a:srgbClr val="790D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B6E-4559-9C18-655E2D16A987}"/>
              </c:ext>
            </c:extLst>
          </c:dPt>
          <c:dPt>
            <c:idx val="7"/>
            <c:invertIfNegative val="0"/>
            <c:bubble3D val="0"/>
            <c:spPr>
              <a:solidFill>
                <a:srgbClr val="B8A3DD"/>
              </a:solidFill>
              <a:ln>
                <a:solidFill>
                  <a:srgbClr val="790D5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6E-4559-9C18-655E2D16A98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Глухие </c:v>
                </c:pt>
                <c:pt idx="1">
                  <c:v>Слабослышащие и позднооглохшие</c:v>
                </c:pt>
                <c:pt idx="2">
                  <c:v>Кохлеарно имплантированные</c:v>
                </c:pt>
                <c:pt idx="3">
                  <c:v>Нарушения речи</c:v>
                </c:pt>
                <c:pt idx="4">
                  <c:v>Слепые</c:v>
                </c:pt>
                <c:pt idx="5">
                  <c:v>Слабовидящие</c:v>
                </c:pt>
                <c:pt idx="6">
                  <c:v>Умственная отсталость</c:v>
                </c:pt>
                <c:pt idx="7">
                  <c:v>Задержка психического развития</c:v>
                </c:pt>
                <c:pt idx="8">
                  <c:v>Расстройства аутистического спектра</c:v>
                </c:pt>
                <c:pt idx="9">
                  <c:v>Нарушения опорно-двигательного аппарата</c:v>
                </c:pt>
                <c:pt idx="10">
                  <c:v>Тяжелые множественные нарушения развития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700</c:v>
                </c:pt>
                <c:pt idx="1">
                  <c:v>1829</c:v>
                </c:pt>
                <c:pt idx="2">
                  <c:v>161</c:v>
                </c:pt>
                <c:pt idx="3" formatCode="#,##0">
                  <c:v>364259</c:v>
                </c:pt>
                <c:pt idx="4">
                  <c:v>2484</c:v>
                </c:pt>
                <c:pt idx="5" formatCode="#,##0">
                  <c:v>23720</c:v>
                </c:pt>
                <c:pt idx="6">
                  <c:v>9194</c:v>
                </c:pt>
                <c:pt idx="7" formatCode="#,##0">
                  <c:v>48782</c:v>
                </c:pt>
                <c:pt idx="8">
                  <c:v>3236</c:v>
                </c:pt>
                <c:pt idx="9" formatCode="#,##0">
                  <c:v>15020</c:v>
                </c:pt>
                <c:pt idx="10">
                  <c:v>5711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4-4B29-9E98-21185F731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bg2"/>
            </a:solidFill>
            <a:ln w="12700" cap="flat" cmpd="sng" algn="ctr">
              <a:solidFill>
                <a:srgbClr val="790D52"/>
              </a:solidFill>
              <a:prstDash val="solid"/>
              <a:miter lim="800000"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Глухие </c:v>
                </c:pt>
                <c:pt idx="1">
                  <c:v>Слабослышащие и позднооглохшие</c:v>
                </c:pt>
                <c:pt idx="2">
                  <c:v>Кохлеарно имплантированные</c:v>
                </c:pt>
                <c:pt idx="3">
                  <c:v>Нарушения речи</c:v>
                </c:pt>
                <c:pt idx="4">
                  <c:v>Слепые</c:v>
                </c:pt>
                <c:pt idx="5">
                  <c:v>Слабовидящие</c:v>
                </c:pt>
                <c:pt idx="6">
                  <c:v>Умственная отсталость</c:v>
                </c:pt>
                <c:pt idx="7">
                  <c:v>Задержка психического развития</c:v>
                </c:pt>
                <c:pt idx="8">
                  <c:v>Расстройства аутистического спектра</c:v>
                </c:pt>
                <c:pt idx="9">
                  <c:v>Нарушения опорно-двигательного аппарата</c:v>
                </c:pt>
                <c:pt idx="10">
                  <c:v>Тяжелые множественные нарушения развития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778</c:v>
                </c:pt>
                <c:pt idx="1">
                  <c:v>1740</c:v>
                </c:pt>
                <c:pt idx="2">
                  <c:v>91</c:v>
                </c:pt>
                <c:pt idx="3" formatCode="#,##0">
                  <c:v>382253</c:v>
                </c:pt>
                <c:pt idx="4">
                  <c:v>1520</c:v>
                </c:pt>
                <c:pt idx="5" formatCode="#,##0">
                  <c:v>22982</c:v>
                </c:pt>
                <c:pt idx="6">
                  <c:v>9428</c:v>
                </c:pt>
                <c:pt idx="7" formatCode="#,##0">
                  <c:v>56971</c:v>
                </c:pt>
                <c:pt idx="8">
                  <c:v>5877</c:v>
                </c:pt>
                <c:pt idx="9" formatCode="#,##0">
                  <c:v>14978</c:v>
                </c:pt>
                <c:pt idx="10">
                  <c:v>5758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4-4B29-9E98-21185F731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342227535"/>
        <c:axId val="1342228783"/>
      </c:barChart>
      <c:catAx>
        <c:axId val="1342227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42228783"/>
        <c:crosses val="autoZero"/>
        <c:auto val="1"/>
        <c:lblAlgn val="ctr"/>
        <c:lblOffset val="100"/>
        <c:noMultiLvlLbl val="0"/>
      </c:catAx>
      <c:valAx>
        <c:axId val="13422287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342227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00317421259842"/>
          <c:y val="0.93616474310010189"/>
          <c:w val="0.16359218188893443"/>
          <c:h val="4.4900301195297615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DF70-4B11-8F45-B163-F18DA5373306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4042A-0DAF-8E45-9782-11B48B9F8B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5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D4042A-0DAF-8E45-9782-11B48B9F8B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34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20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89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57365D-751E-E906-6DD3-EFE3347BB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73" y="0"/>
            <a:ext cx="9147572" cy="5143499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A58AF6-5983-CD0A-4DCB-9A7EB387F4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926" y="0"/>
            <a:ext cx="6079075" cy="51435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0DC9C6B-E70B-1B03-8C4B-393842DB121A}"/>
              </a:ext>
            </a:extLst>
          </p:cNvPr>
          <p:cNvSpPr/>
          <p:nvPr userDrawn="1"/>
        </p:nvSpPr>
        <p:spPr>
          <a:xfrm>
            <a:off x="1" y="1"/>
            <a:ext cx="9143999" cy="5143499"/>
          </a:xfrm>
          <a:prstGeom prst="rect">
            <a:avLst/>
          </a:prstGeom>
          <a:gradFill>
            <a:gsLst>
              <a:gs pos="65000">
                <a:srgbClr val="FFFFFF">
                  <a:alpha val="69057"/>
                </a:srgbClr>
              </a:gs>
              <a:gs pos="15000">
                <a:schemeClr val="bg1">
                  <a:alpha val="97000"/>
                </a:schemeClr>
              </a:gs>
              <a:gs pos="100000">
                <a:schemeClr val="bg1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097" dirty="0">
              <a:solidFill>
                <a:prstClr val="white"/>
              </a:solidFill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56BB5551-3FE0-1708-0F6D-D21B5BBC4A22}"/>
              </a:ext>
            </a:extLst>
          </p:cNvPr>
          <p:cNvSpPr txBox="1">
            <a:spLocks/>
          </p:cNvSpPr>
          <p:nvPr userDrawn="1"/>
        </p:nvSpPr>
        <p:spPr>
          <a:xfrm>
            <a:off x="7272232" y="4681539"/>
            <a:ext cx="1671638" cy="273844"/>
          </a:xfrm>
          <a:prstGeom prst="rect">
            <a:avLst/>
          </a:prstGeom>
        </p:spPr>
        <p:txBody>
          <a:bodyPr vert="horz" lIns="55721" tIns="27861" rIns="55721" bIns="27861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98686F3-5CEE-AD4D-A44F-5D8312DE5C23}" type="slidenum">
              <a:rPr lang="ru-RU" sz="1500" b="1" smtClean="0">
                <a:solidFill>
                  <a:srgbClr val="1C3D8A">
                    <a:alpha val="34034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1950" b="1" dirty="0">
              <a:solidFill>
                <a:srgbClr val="1C3D8A">
                  <a:alpha val="34034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AE1EBF-1E25-994F-F7A6-C8C5B871E9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632" y="188118"/>
            <a:ext cx="623858" cy="52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50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15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3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73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94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7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55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50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4EDBE-B3F1-4676-B256-80FBF4275B70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F9771-6DA2-478A-8E5F-3C53CF8FDA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3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7161" y="926856"/>
            <a:ext cx="7716725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направления развития научных исследований в коррекционной педагогике и специальной психологии</a:t>
            </a:r>
            <a:endParaRPr lang="ru-RU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97" y="250853"/>
            <a:ext cx="690711" cy="6430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B12624-3FC6-FF4D-DD93-F57C969884AF}"/>
              </a:ext>
            </a:extLst>
          </p:cNvPr>
          <p:cNvSpPr txBox="1"/>
          <p:nvPr/>
        </p:nvSpPr>
        <p:spPr>
          <a:xfrm>
            <a:off x="527161" y="3869557"/>
            <a:ext cx="5359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Татьяна Александровна, директор ФГБНУ «Институт коррекционной педагогики», член-корр. РАО,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д.п.н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135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44472" y="2814036"/>
            <a:ext cx="4378666" cy="36818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4472" y="3241626"/>
            <a:ext cx="4378666" cy="45760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4472" y="3733796"/>
            <a:ext cx="4378666" cy="50984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flipV="1">
            <a:off x="122350" y="94532"/>
            <a:ext cx="6581104" cy="646330"/>
          </a:xfrm>
          <a:prstGeom prst="roundRect">
            <a:avLst/>
          </a:prstGeom>
          <a:solidFill>
            <a:srgbClr val="8B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9813" y="72736"/>
            <a:ext cx="6967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ДЕЯТЕЛЬНОСТЬ РАБОЧИХ ГРУПП </a:t>
            </a:r>
          </a:p>
          <a:p>
            <a:r>
              <a:rPr lang="ru-RU" b="1" dirty="0">
                <a:solidFill>
                  <a:schemeClr val="bg1"/>
                </a:solidFill>
              </a:rPr>
              <a:t>ПРИ ЭКСПЕРТНЫХ СОВЕТАХ МИНПРОСВЕЩЕНИЯ РФ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494" y="751001"/>
            <a:ext cx="39716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/>
          </a:p>
          <a:p>
            <a:endParaRPr lang="en-US" sz="1200" dirty="0"/>
          </a:p>
          <a:p>
            <a:r>
              <a:rPr lang="ru-RU" sz="2400" b="1" dirty="0">
                <a:solidFill>
                  <a:srgbClr val="8B3C67"/>
                </a:solidFill>
              </a:rPr>
              <a:t>9</a:t>
            </a:r>
            <a:r>
              <a:rPr lang="ru-RU" b="1" dirty="0"/>
              <a:t> рабочих групп</a:t>
            </a:r>
          </a:p>
          <a:p>
            <a:r>
              <a:rPr lang="ru-RU" b="1" dirty="0"/>
              <a:t>более </a:t>
            </a:r>
            <a:r>
              <a:rPr lang="ru-RU" sz="2800" b="1" dirty="0">
                <a:solidFill>
                  <a:srgbClr val="8B3C67"/>
                </a:solidFill>
              </a:rPr>
              <a:t>100</a:t>
            </a:r>
            <a:r>
              <a:rPr lang="ru-RU" b="1" dirty="0"/>
              <a:t> экспертов</a:t>
            </a:r>
          </a:p>
          <a:p>
            <a:r>
              <a:rPr lang="ru-RU" sz="2800" b="1" dirty="0">
                <a:solidFill>
                  <a:srgbClr val="8B3C67"/>
                </a:solidFill>
              </a:rPr>
              <a:t>32</a:t>
            </a:r>
            <a:r>
              <a:rPr lang="ru-RU" b="1" dirty="0"/>
              <a:t> заседания</a:t>
            </a:r>
          </a:p>
          <a:p>
            <a:endParaRPr lang="ru-RU" dirty="0"/>
          </a:p>
          <a:p>
            <a:endParaRPr lang="ru-RU" sz="1600" dirty="0"/>
          </a:p>
          <a:p>
            <a:r>
              <a:rPr lang="ru-RU" sz="1400" dirty="0"/>
              <a:t>Заседания на базе ИКП</a:t>
            </a:r>
          </a:p>
          <a:p>
            <a:endParaRPr lang="ru-RU" sz="1400" dirty="0"/>
          </a:p>
          <a:p>
            <a:r>
              <a:rPr lang="ru-RU" sz="1400" dirty="0"/>
              <a:t>Выездные заседания на базе других организаций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1400" dirty="0"/>
              <a:t>Протокольные решения по итогам каждого заседания</a:t>
            </a:r>
            <a:endParaRPr lang="en-US" sz="14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4943188" y="1176156"/>
            <a:ext cx="3792091" cy="1296975"/>
            <a:chOff x="4943188" y="1108429"/>
            <a:chExt cx="3858329" cy="1319630"/>
          </a:xfrm>
        </p:grpSpPr>
        <p:pic>
          <p:nvPicPr>
            <p:cNvPr id="2050" name="Picture 2" descr="photo_2023-12-25_10-07-1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052" y="1108429"/>
              <a:ext cx="1980465" cy="1319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photo_5467672657379055022_y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3188" y="1108429"/>
              <a:ext cx="1823322" cy="1319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6" name="Picture 8" descr="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284" y="2498991"/>
            <a:ext cx="1637995" cy="218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G_20231025_10403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6748" y="2498990"/>
            <a:ext cx="2120112" cy="109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Заседание рабочей группы_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6748" y="3608950"/>
            <a:ext cx="2120112" cy="107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50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BCA3D4-A61C-3827-731F-6B4151C77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88" y="257176"/>
            <a:ext cx="5179903" cy="24717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E852F6-E51D-0964-1CE1-23BDFB8D5B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9927" y="2902987"/>
            <a:ext cx="2699542" cy="198333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D31413-7871-17C7-6A23-8C1A3B4E79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647" y="2812014"/>
            <a:ext cx="2333005" cy="208859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2AD3D5-DDD9-948A-2E04-C4FD7F5EEC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024" y="2902987"/>
            <a:ext cx="3166329" cy="20748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388E66B-A40F-C144-BBB2-1312EA99D3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9023" y="817011"/>
            <a:ext cx="3166330" cy="17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7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56168" y="1831496"/>
            <a:ext cx="5348253" cy="1053837"/>
          </a:xfrm>
          <a:prstGeom prst="round2DiagRect">
            <a:avLst/>
          </a:prstGeom>
          <a:gradFill flip="none" rotWithShape="1">
            <a:gsLst>
              <a:gs pos="0">
                <a:srgbClr val="8B3C67">
                  <a:shade val="30000"/>
                  <a:satMod val="115000"/>
                </a:srgbClr>
              </a:gs>
              <a:gs pos="50000">
                <a:srgbClr val="8B3C67">
                  <a:shade val="67500"/>
                  <a:satMod val="115000"/>
                </a:srgbClr>
              </a:gs>
              <a:gs pos="100000">
                <a:srgbClr val="CA2C4E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с двумя скругленными соседними углами 2"/>
          <p:cNvSpPr/>
          <p:nvPr/>
        </p:nvSpPr>
        <p:spPr>
          <a:xfrm>
            <a:off x="358702" y="3047555"/>
            <a:ext cx="5348253" cy="1692539"/>
          </a:xfrm>
          <a:prstGeom prst="round2DiagRect">
            <a:avLst/>
          </a:prstGeom>
          <a:gradFill flip="none" rotWithShape="1">
            <a:gsLst>
              <a:gs pos="0">
                <a:srgbClr val="D1CFCC"/>
              </a:gs>
              <a:gs pos="100000">
                <a:srgbClr val="F9F9F9"/>
              </a:gs>
              <a:gs pos="61000">
                <a:srgbClr val="EDECE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01286" y="1839369"/>
            <a:ext cx="5231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000" dirty="0">
                <a:solidFill>
                  <a:schemeClr val="bg1"/>
                </a:solidFill>
              </a:rPr>
              <a:t>Данный классификатор основан на анализе методик изучения людей с ОВЗ, применяемых учеными и практиками, и отраженных в соответствующих публикациях журнала «Дефектология» с 1969 года по 2022 год. Предполагается дальнейшее обновление классификатора и наполнение его материалом, представленным в новых выпусках журнала «Дефектология», а также в других журналах, публикующих материалы по специальной педагогике и психологии.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5907" y="839572"/>
            <a:ext cx="5433209" cy="9694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ru-RU" sz="1900" b="1" dirty="0">
                <a:solidFill>
                  <a:srgbClr val="8B3C67"/>
                </a:solidFill>
              </a:rPr>
              <a:t>Классификатор методик клинико-психолого-педагогического изучения лиц с ограниченными возможностями здоровья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716" y="3199568"/>
            <a:ext cx="52317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00" dirty="0"/>
              <a:t>Классификатор предназначен для содействия решению ряда исследовательских </a:t>
            </a:r>
            <a:br>
              <a:rPr lang="ru-RU" sz="1000" dirty="0"/>
            </a:br>
            <a:r>
              <a:rPr lang="ru-RU" sz="1000" dirty="0"/>
              <a:t>и прикладных задач. Во-первых, исследователи получают возможность выбора методик, необходимых для решения поставленных задач с учетом опыта их предшественников. </a:t>
            </a:r>
            <a:br>
              <a:rPr lang="ru-RU" sz="1000" dirty="0"/>
            </a:br>
            <a:r>
              <a:rPr lang="ru-RU" sz="1000" dirty="0"/>
              <a:t>Во-вторых, специалисты получают возможность оценить преимущества и недостатки диагностических методик, особенно новых или «импортируемых» из других областей психолого-педагогических наук. В-третьих, исследователи получают возможность </a:t>
            </a:r>
            <a:br>
              <a:rPr lang="ru-RU" sz="1000" dirty="0"/>
            </a:br>
            <a:r>
              <a:rPr lang="ru-RU" sz="1000" dirty="0"/>
              <a:t>для сравнительной (ретроспектива - перспектива) оценки разрешающих возможностей диагностического инструментария, предназначенного для анализа различных</a:t>
            </a:r>
            <a:br>
              <a:rPr lang="ru-RU" sz="1000" dirty="0"/>
            </a:br>
            <a:r>
              <a:rPr lang="ru-RU" sz="1000" dirty="0"/>
              <a:t>психолого-педагогических коллизий.</a:t>
            </a:r>
          </a:p>
        </p:txBody>
      </p:sp>
      <p:pic>
        <p:nvPicPr>
          <p:cNvPr id="4102" name="Picture 6" descr="классификатор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447" y="294322"/>
            <a:ext cx="211931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qrcoder.ru/code/?https%3A%2F%2Fkm.ikp-rao.ru%2F&amp;10&amp;0"/>
          <p:cNvPicPr>
            <a:picLocks noChangeAspect="1" noChangeArrowheads="1"/>
          </p:cNvPicPr>
          <p:nvPr/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81" t="10727" r="12091" b="10581"/>
          <a:stretch/>
        </p:blipFill>
        <p:spPr bwMode="auto">
          <a:xfrm>
            <a:off x="5809117" y="294321"/>
            <a:ext cx="834492" cy="85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116" y="1221608"/>
            <a:ext cx="2898062" cy="182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892844" y="3199568"/>
            <a:ext cx="29814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000" dirty="0"/>
              <a:t>На основе выделенных индикаторов возможен достаточно обоснованный выбор диагностических методик, релевантных содержанию исследовательских или практических задач. </a:t>
            </a:r>
            <a:br>
              <a:rPr lang="ru-RU" sz="1000" dirty="0"/>
            </a:br>
            <a:r>
              <a:rPr lang="ru-RU" sz="1000" dirty="0"/>
              <a:t>В классификатор были включены только </a:t>
            </a:r>
            <a:br>
              <a:rPr lang="ru-RU" sz="1000" dirty="0"/>
            </a:br>
            <a:r>
              <a:rPr lang="ru-RU" sz="1000" dirty="0"/>
              <a:t>те методики, информация о которых была полноценно представлена в анализируемых статьях. В некоторых случаях нами </a:t>
            </a:r>
            <a:br>
              <a:rPr lang="ru-RU" sz="1000" dirty="0"/>
            </a:br>
            <a:r>
              <a:rPr lang="ru-RU" sz="1000" dirty="0"/>
              <a:t>использовалось современное </a:t>
            </a:r>
            <a:br>
              <a:rPr lang="ru-RU" sz="1000" dirty="0"/>
            </a:br>
            <a:r>
              <a:rPr lang="ru-RU" sz="1000" dirty="0"/>
              <a:t>название методик.</a:t>
            </a:r>
          </a:p>
        </p:txBody>
      </p:sp>
    </p:spTree>
    <p:extLst>
      <p:ext uri="{BB962C8B-B14F-4D97-AF65-F5344CB8AC3E}">
        <p14:creationId xmlns:p14="http://schemas.microsoft.com/office/powerpoint/2010/main" val="267574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119ED1-2BD0-EBB1-1B6A-1BB4ACAF0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697" y="210026"/>
            <a:ext cx="4215857" cy="47234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EE5FC3-4B8F-DB47-D7AA-D633D6674B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60" y="210026"/>
            <a:ext cx="4294045" cy="472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8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78100-A3ED-F8B6-1FCD-9D3199C69C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806" y="297302"/>
            <a:ext cx="4393195" cy="47203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A67B4B-6418-5A67-F6D1-BF1D815023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985" y="211576"/>
            <a:ext cx="4869016" cy="446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3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305BF0-1D6F-7723-4E05-46815C6AD1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" y="522833"/>
            <a:ext cx="4471416" cy="43672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322C1C-DFE9-840A-7C5E-F9522580CB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88123"/>
            <a:ext cx="4471416" cy="436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3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83D328-8167-E472-10AB-1FDAEB2B8B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177" y="288036"/>
            <a:ext cx="3936433" cy="44949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13060F-DEE5-ED02-7C4F-ADCA0B022E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8020" y="251812"/>
            <a:ext cx="4051803" cy="45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4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966945" y="1461311"/>
            <a:ext cx="5155061" cy="1038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675" y="3118169"/>
            <a:ext cx="2733331" cy="65784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085358" y="2894503"/>
            <a:ext cx="503664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8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360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AE2C588-3A25-8123-7CE4-40F3B0BD9E04}"/>
              </a:ext>
            </a:extLst>
          </p:cNvPr>
          <p:cNvSpPr txBox="1"/>
          <p:nvPr/>
        </p:nvSpPr>
        <p:spPr>
          <a:xfrm>
            <a:off x="222038" y="328861"/>
            <a:ext cx="722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b="1" dirty="0">
                <a:solidFill>
                  <a:srgbClr val="8B3C67"/>
                </a:solidFill>
                <a:latin typeface="Tahoma "/>
                <a:cs typeface="Arial" panose="020B0604020202020204" pitchFamily="34" charset="0"/>
              </a:rPr>
              <a:t>ОБУЧАЮЩИЕСЯ С ИНВАЛИДНОСТЬЮ, С ОВЗ</a:t>
            </a:r>
          </a:p>
        </p:txBody>
      </p:sp>
      <p:graphicFrame>
        <p:nvGraphicFramePr>
          <p:cNvPr id="12" name="Chart 6">
            <a:extLst>
              <a:ext uri="{FF2B5EF4-FFF2-40B4-BE49-F238E27FC236}">
                <a16:creationId xmlns:a16="http://schemas.microsoft.com/office/drawing/2014/main" id="{B81C6FF9-2A85-26AF-1C7E-2EBEBED186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607337"/>
              </p:ext>
            </p:extLst>
          </p:nvPr>
        </p:nvGraphicFramePr>
        <p:xfrm>
          <a:off x="3441032" y="1032832"/>
          <a:ext cx="5702969" cy="378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011355311"/>
              </p:ext>
            </p:extLst>
          </p:nvPr>
        </p:nvGraphicFramePr>
        <p:xfrm>
          <a:off x="-238215" y="764885"/>
          <a:ext cx="4210481" cy="3678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22094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77EEA2F-2F5B-195F-5FD4-9CC280BB8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613092"/>
              </p:ext>
            </p:extLst>
          </p:nvPr>
        </p:nvGraphicFramePr>
        <p:xfrm>
          <a:off x="232611" y="2205790"/>
          <a:ext cx="4339390" cy="2640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06CCF26-FFFA-E1DF-33DB-B402CE4DC2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961154"/>
              </p:ext>
            </p:extLst>
          </p:nvPr>
        </p:nvGraphicFramePr>
        <p:xfrm>
          <a:off x="4764505" y="378995"/>
          <a:ext cx="4146884" cy="275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2EB2B8-5E68-3BC7-CD44-4173C7EB5875}"/>
              </a:ext>
            </a:extLst>
          </p:cNvPr>
          <p:cNvSpPr txBox="1"/>
          <p:nvPr/>
        </p:nvSpPr>
        <p:spPr>
          <a:xfrm>
            <a:off x="393032" y="460483"/>
            <a:ext cx="2767263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  <a:latin typeface="+mj-lt"/>
                <a:ea typeface="+mj-ea"/>
                <a:cs typeface="+mj-cs"/>
              </a:rPr>
              <a:t>Рост численности детей раннего и дошкольного возраста с особыми образовательными потребностями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ABE31D-E061-E8AA-5ED5-A1CB2C397949}"/>
              </a:ext>
            </a:extLst>
          </p:cNvPr>
          <p:cNvSpPr txBox="1"/>
          <p:nvPr/>
        </p:nvSpPr>
        <p:spPr>
          <a:xfrm>
            <a:off x="5253789" y="3299663"/>
            <a:ext cx="276726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  <a:latin typeface="+mj-lt"/>
                <a:ea typeface="+mj-ea"/>
                <a:cs typeface="+mj-cs"/>
              </a:rPr>
              <a:t>Подготовка и привлечение к работе с особыми детьми молодых специалистов</a:t>
            </a:r>
          </a:p>
        </p:txBody>
      </p:sp>
    </p:spTree>
    <p:extLst>
      <p:ext uri="{BB962C8B-B14F-4D97-AF65-F5344CB8AC3E}">
        <p14:creationId xmlns:p14="http://schemas.microsoft.com/office/powerpoint/2010/main" val="121999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78" y="1125"/>
            <a:ext cx="7445790" cy="898843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8B3C67"/>
                </a:solidFill>
              </a:rPr>
              <a:t>По данным ФГИС ДДО, количество детей в группах компенсирующей и комбинированной направленности </a:t>
            </a:r>
            <a:br>
              <a:rPr lang="ru-RU" sz="1800" b="1" dirty="0">
                <a:solidFill>
                  <a:srgbClr val="8B3C67"/>
                </a:solidFill>
              </a:rPr>
            </a:br>
            <a:r>
              <a:rPr lang="ru-RU" sz="1800" b="1" dirty="0">
                <a:solidFill>
                  <a:srgbClr val="8B3C67"/>
                </a:solidFill>
              </a:rPr>
              <a:t>в 2022 и 2023 гг.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0366" y="815703"/>
            <a:ext cx="8646002" cy="19030"/>
          </a:xfrm>
          <a:prstGeom prst="line">
            <a:avLst/>
          </a:prstGeom>
          <a:ln w="317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/>
        </p:nvGraphicFramePr>
        <p:xfrm>
          <a:off x="150366" y="899967"/>
          <a:ext cx="8646002" cy="418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422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68882C-38AE-B4AD-C80E-63D8A1A314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143" y="985838"/>
            <a:ext cx="8953857" cy="3736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B7C620-2836-D240-F60C-22735B12F8DF}"/>
              </a:ext>
            </a:extLst>
          </p:cNvPr>
          <p:cNvSpPr txBox="1"/>
          <p:nvPr/>
        </p:nvSpPr>
        <p:spPr>
          <a:xfrm>
            <a:off x="417910" y="271104"/>
            <a:ext cx="864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861A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Частотность слов в ответах на вопрос о трудностях в сложные периоды жизни с особым ребенком</a:t>
            </a:r>
          </a:p>
        </p:txBody>
      </p:sp>
    </p:spTree>
    <p:extLst>
      <p:ext uri="{BB962C8B-B14F-4D97-AF65-F5344CB8AC3E}">
        <p14:creationId xmlns:p14="http://schemas.microsoft.com/office/powerpoint/2010/main" val="4141467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9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7ADEC7-1AB4-3A6F-E202-64F149C417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49" y="457201"/>
            <a:ext cx="5122979" cy="29289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9FEE78-43CC-65F3-AA0F-99F39EB14A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763" y="1079682"/>
            <a:ext cx="4914900" cy="360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7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DE5EA1-24EF-8E6B-3C20-69D01C6313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120" y="342900"/>
            <a:ext cx="4948522" cy="26431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B7335F-F27A-7FFD-0249-847311313E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7740" y="1857375"/>
            <a:ext cx="5602140" cy="307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2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196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 2013 – 202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242</Words>
  <Application>Microsoft Office PowerPoint</Application>
  <PresentationFormat>Экран (16:9)</PresentationFormat>
  <Paragraphs>39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Tahoma </vt:lpstr>
      <vt:lpstr>Times New Roman</vt:lpstr>
      <vt:lpstr>Тема Office</vt:lpstr>
      <vt:lpstr>Презентация PowerPoint</vt:lpstr>
      <vt:lpstr> </vt:lpstr>
      <vt:lpstr>Презентация PowerPoint</vt:lpstr>
      <vt:lpstr>По данным ФГИС ДДО, количество детей в группах компенсирующей и комбинированной направленности  в 2022 и 2023 гг.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Горев Максим Игоревич</cp:lastModifiedBy>
  <cp:revision>80</cp:revision>
  <dcterms:created xsi:type="dcterms:W3CDTF">2024-12-28T09:29:11Z</dcterms:created>
  <dcterms:modified xsi:type="dcterms:W3CDTF">2025-04-25T12:54:05Z</dcterms:modified>
</cp:coreProperties>
</file>