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8" r:id="rId2"/>
    <p:sldId id="383" r:id="rId3"/>
    <p:sldId id="379" r:id="rId4"/>
    <p:sldId id="384" r:id="rId5"/>
    <p:sldId id="341" r:id="rId6"/>
    <p:sldId id="343" r:id="rId7"/>
    <p:sldId id="303" r:id="rId8"/>
    <p:sldId id="344" r:id="rId9"/>
    <p:sldId id="356" r:id="rId10"/>
    <p:sldId id="320" r:id="rId11"/>
    <p:sldId id="364" r:id="rId12"/>
    <p:sldId id="325" r:id="rId13"/>
    <p:sldId id="365" r:id="rId14"/>
    <p:sldId id="345" r:id="rId15"/>
    <p:sldId id="388" r:id="rId16"/>
    <p:sldId id="387" r:id="rId17"/>
    <p:sldId id="395" r:id="rId18"/>
    <p:sldId id="369" r:id="rId19"/>
    <p:sldId id="346" r:id="rId20"/>
    <p:sldId id="337" r:id="rId21"/>
    <p:sldId id="348" r:id="rId22"/>
    <p:sldId id="310" r:id="rId23"/>
    <p:sldId id="380" r:id="rId24"/>
    <p:sldId id="324" r:id="rId25"/>
    <p:sldId id="353" r:id="rId26"/>
    <p:sldId id="352" r:id="rId27"/>
    <p:sldId id="403" r:id="rId28"/>
    <p:sldId id="330" r:id="rId29"/>
    <p:sldId id="332" r:id="rId30"/>
    <p:sldId id="306" r:id="rId31"/>
    <p:sldId id="382" r:id="rId32"/>
    <p:sldId id="412" r:id="rId33"/>
    <p:sldId id="269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ina Motorina" initials="im" lastIdx="10" clrIdx="0"/>
  <p:cmAuthor id="1" name="Белан" initials="А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922"/>
    <a:srgbClr val="6EE8FF"/>
    <a:srgbClr val="FFFFFF"/>
    <a:srgbClr val="7E8588"/>
    <a:srgbClr val="9CA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3768" autoAdjust="0"/>
  </p:normalViewPr>
  <p:slideViewPr>
    <p:cSldViewPr snapToGrid="0" showGuides="1">
      <p:cViewPr varScale="1">
        <p:scale>
          <a:sx n="104" d="100"/>
          <a:sy n="104" d="100"/>
        </p:scale>
        <p:origin x="10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F78FB-33D3-46DB-BA39-0AE36CB1546F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F4962-CEE7-4C27-9FCB-649A621E4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4962-CEE7-4C27-9FCB-649A621E480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2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4962-CEE7-4C27-9FCB-649A621E480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2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4962-CEE7-4C27-9FCB-649A621E480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8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4962-CEE7-4C27-9FCB-649A621E480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0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FF6D6D-44C2-4185-87D3-DD3A6DCA07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8" y="2035180"/>
            <a:ext cx="6616693" cy="77559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5600"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1F6FB2-9AAC-424F-820C-7AD52A9C54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8" y="3047331"/>
            <a:ext cx="6616693" cy="3600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600">
                <a:latin typeface="Loos ExtraWide Regular" panose="020B0607020102020303" pitchFamily="34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FD8008-DE5C-45CB-93F4-093DB1340A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8010" y="401697"/>
            <a:ext cx="1025337" cy="10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9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8" y="2289176"/>
            <a:ext cx="3543293" cy="49859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1F6FB2-9AAC-424F-820C-7AD52A9C54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7" y="3235101"/>
            <a:ext cx="3543293" cy="962828"/>
          </a:xfrm>
        </p:spPr>
        <p:txBody>
          <a:bodyPr wrap="square" lIns="0" tIns="0" rIns="0" bIns="0">
            <a:sp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700">
                <a:solidFill>
                  <a:srgbClr val="7E8588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Пункт 1</a:t>
            </a:r>
          </a:p>
          <a:p>
            <a:r>
              <a:rPr lang="ru-RU" dirty="0"/>
              <a:t>Пункт 2</a:t>
            </a:r>
          </a:p>
          <a:p>
            <a:r>
              <a:rPr lang="ru-RU" dirty="0"/>
              <a:t>Пункт 3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FD8008-DE5C-45CB-93F4-093DB1340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010" y="401697"/>
            <a:ext cx="1025337" cy="1069916"/>
          </a:xfrm>
          <a:prstGeom prst="rect">
            <a:avLst/>
          </a:prstGeom>
        </p:spPr>
      </p:pic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2B812584-4C9C-401F-B548-60E121CB83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68824" y="571500"/>
            <a:ext cx="4062415" cy="5715000"/>
          </a:xfr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12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E5C908A3-CF4C-4851-9162-2795B09375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81800" cy="6858000"/>
          </a:xfr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0895" y="1146176"/>
            <a:ext cx="4531360" cy="49859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1F6FB2-9AAC-424F-820C-7AD52A9C54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0895" y="2158331"/>
            <a:ext cx="453136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63555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E5C908A3-CF4C-4851-9162-2795B09375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0200" y="0"/>
            <a:ext cx="6781800" cy="6858000"/>
          </a:xfr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1146176"/>
            <a:ext cx="4531360" cy="49859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1F6FB2-9AAC-424F-820C-7AD52A9C54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0" y="2158331"/>
            <a:ext cx="453136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091160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E5C908A3-CF4C-4851-9162-2795B09375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40" y="438150"/>
            <a:ext cx="5826760" cy="5981700"/>
          </a:xfr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50100" y="2035176"/>
            <a:ext cx="4531360" cy="49859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1F6FB2-9AAC-424F-820C-7AD52A9C54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0100" y="3047331"/>
            <a:ext cx="453136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872187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E5C908A3-CF4C-4851-9162-2795B09375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0576" y="504826"/>
            <a:ext cx="5813419" cy="5915025"/>
          </a:xfr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035176"/>
            <a:ext cx="4531360" cy="49859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1F6FB2-9AAC-424F-820C-7AD52A9C54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0" y="3047331"/>
            <a:ext cx="453136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511FAB-7926-40C8-BB6B-EABF9315E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010" y="401697"/>
            <a:ext cx="1025337" cy="10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7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E5C908A3-CF4C-4851-9162-2795B09375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102" y="1193800"/>
            <a:ext cx="5702300" cy="4870450"/>
          </a:xfr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2002" y="2035176"/>
            <a:ext cx="4578351" cy="49859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1F6FB2-9AAC-424F-820C-7AD52A9C54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12002" y="3047331"/>
            <a:ext cx="4578351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97273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E5C908A3-CF4C-4851-9162-2795B09375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9302" y="1206500"/>
            <a:ext cx="5702300" cy="4870450"/>
          </a:xfr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035176"/>
            <a:ext cx="4531360" cy="49859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1F6FB2-9AAC-424F-820C-7AD52A9C54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0" y="3047331"/>
            <a:ext cx="453136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7F3147-C718-465A-BA9E-7E1ABFF2C7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010" y="401697"/>
            <a:ext cx="1025337" cy="10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81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E5C908A3-CF4C-4851-9162-2795B09375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36920" cy="5562600"/>
          </a:xfr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50100" y="2930402"/>
            <a:ext cx="4531360" cy="49859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1F6FB2-9AAC-424F-820C-7AD52A9C54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0100" y="3942557"/>
            <a:ext cx="453136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232761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E5C908A3-CF4C-4851-9162-2795B09375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5080" y="0"/>
            <a:ext cx="5836920" cy="5562600"/>
          </a:xfr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455" y="2930402"/>
            <a:ext cx="4531360" cy="49859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1F6FB2-9AAC-424F-820C-7AD52A9C54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455" y="3942557"/>
            <a:ext cx="453136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08EF7C-4784-4C63-90C5-9B9444ACA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010" y="401697"/>
            <a:ext cx="1025337" cy="10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EB0ABB-859B-4988-A187-708798F57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8" y="2035180"/>
            <a:ext cx="6616693" cy="77559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5600">
                <a:solidFill>
                  <a:srgbClr val="0D1922"/>
                </a:solidFill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1F6FB2-9AAC-424F-820C-7AD52A9C54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8" y="3047331"/>
            <a:ext cx="6616693" cy="3600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600">
                <a:latin typeface="Loos ExtraWide Regular" panose="020B0607020102020303" pitchFamily="34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FD8008-DE5C-45CB-93F4-093DB1340A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8010" y="401697"/>
            <a:ext cx="1025337" cy="10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1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2CAC08-4268-4D1A-BFB6-702D3A26D3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8" y="2035180"/>
            <a:ext cx="6616693" cy="77559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5600"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1F6FB2-9AAC-424F-820C-7AD52A9C54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8" y="3047331"/>
            <a:ext cx="6616693" cy="3600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600">
                <a:latin typeface="Loos ExtraWide Regular" panose="020B0607020102020303" pitchFamily="34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FD8008-DE5C-45CB-93F4-093DB1340A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8010" y="401697"/>
            <a:ext cx="1025337" cy="10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1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BA4378-7426-40C2-B5D2-4F9E87725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8" y="2035180"/>
            <a:ext cx="6616693" cy="77559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5600">
                <a:solidFill>
                  <a:srgbClr val="0D1922"/>
                </a:solidFill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1F6FB2-9AAC-424F-820C-7AD52A9C54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8" y="3047331"/>
            <a:ext cx="6616693" cy="3600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600">
                <a:solidFill>
                  <a:srgbClr val="0D1922"/>
                </a:solidFill>
                <a:latin typeface="Loos ExtraWide Regular" panose="020B0607020102020303" pitchFamily="34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FD8008-DE5C-45CB-93F4-093DB1340A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8010" y="401697"/>
            <a:ext cx="1025337" cy="10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8" y="2035176"/>
            <a:ext cx="6616693" cy="49859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1F6FB2-9AAC-424F-820C-7AD52A9C54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8" y="3047331"/>
            <a:ext cx="6616693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FD8008-DE5C-45CB-93F4-093DB1340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010" y="401697"/>
            <a:ext cx="1025337" cy="10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2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4A810D-8C5A-4069-B20B-1C0E54461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8" y="2035176"/>
            <a:ext cx="6616693" cy="49859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1F6FB2-9AAC-424F-820C-7AD52A9C54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8" y="3047331"/>
            <a:ext cx="6616693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FD8008-DE5C-45CB-93F4-093DB1340A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8010" y="401697"/>
            <a:ext cx="1025337" cy="10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C3D21A-5156-4800-986B-0F3AAE511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8" y="2035176"/>
            <a:ext cx="6616693" cy="49859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1F6FB2-9AAC-424F-820C-7AD52A9C54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8" y="3047331"/>
            <a:ext cx="6616693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32255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B19228C-13E7-467D-8EE0-18B079DE1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87655" y="687356"/>
            <a:ext cx="6616693" cy="498598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3600"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60249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CED129-1E50-4159-A0F5-F51AE01BB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023-2692-42C6-A39B-958D7F6EFD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87655" y="687356"/>
            <a:ext cx="6616693" cy="498598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z="3600">
                <a:latin typeface="Loos ExtraWide Bold" panose="020B08070201020203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1557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406D3-D22C-4D51-8676-A96A927C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F734CE-EC70-4DC6-A059-95B108B10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13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4" r:id="rId4"/>
    <p:sldLayoutId id="2147483662" r:id="rId5"/>
    <p:sldLayoutId id="2147483666" r:id="rId6"/>
    <p:sldLayoutId id="2147483661" r:id="rId7"/>
    <p:sldLayoutId id="2147483679" r:id="rId8"/>
    <p:sldLayoutId id="2147483680" r:id="rId9"/>
    <p:sldLayoutId id="2147483663" r:id="rId10"/>
    <p:sldLayoutId id="2147483676" r:id="rId11"/>
    <p:sldLayoutId id="2147483675" r:id="rId12"/>
    <p:sldLayoutId id="2147483667" r:id="rId13"/>
    <p:sldLayoutId id="2147483668" r:id="rId14"/>
    <p:sldLayoutId id="2147483673" r:id="rId15"/>
    <p:sldLayoutId id="2147483674" r:id="rId16"/>
    <p:sldLayoutId id="2147483670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192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192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192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192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19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30.sv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300.sv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sv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sv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Relationship Id="rId10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image" Target="../media/image22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sv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4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36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microsoft.com/office/2007/relationships/hdphoto" Target="../media/hdphoto5.wdp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75.jpe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7.jpeg"/><Relationship Id="rId5" Type="http://schemas.openxmlformats.org/officeDocument/2006/relationships/image" Target="../media/image32.sv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0.jpeg"/><Relationship Id="rId4" Type="http://schemas.openxmlformats.org/officeDocument/2006/relationships/image" Target="../media/image3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.sv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30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hyperlink" Target="mailto:a.frolova@istok-audio.inf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F9164-9667-4660-B9BD-B44D6BCAA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607" y="1828352"/>
            <a:ext cx="11180785" cy="3447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Игровой подход в работе с детьми с инвалидностью как эффективный инструмент проведения реабилитации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01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FC3E0-3642-4A86-AB0E-3E95CD87B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962479"/>
            <a:ext cx="11283211" cy="99719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Одна и та же игра может выступать в нескольких функциях: 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1887" y="3051963"/>
            <a:ext cx="1971304" cy="3123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знаний, формирование умений и навыков, в том числе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развитие памяти, внимания,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мышления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1889" y="2351314"/>
            <a:ext cx="2053523" cy="60564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Обучающая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49469" y="3051963"/>
            <a:ext cx="2103912" cy="3123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создание благоприятной атмосферы на занятии, развлечь, доставить удовольствие, пробудить интерес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05596" y="2351314"/>
            <a:ext cx="2191661" cy="60564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Развлекательная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2014" y="3051963"/>
            <a:ext cx="2125685" cy="3123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объединение коллектива учащихся, установление эмоциональных контактов; свободное сотрудничество школьников с учителем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2017" y="2351314"/>
            <a:ext cx="2125683" cy="60564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Коммуникативная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860480" y="3051963"/>
            <a:ext cx="2048493" cy="3123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внесение позитивных изменений в структуру личностных показателей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60480" y="2351314"/>
            <a:ext cx="2133931" cy="60564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Коррекционная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28957" y="3051963"/>
            <a:ext cx="1963387" cy="3123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снятие напряжения, вызванного нагрузкой на нервную систему при обучении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28957" y="2351314"/>
            <a:ext cx="2045275" cy="60564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Релаксационная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F09532-65EE-464D-9C80-4578548CBA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2F47739-B546-4033-BE81-35F1E1BAB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6418" y="667916"/>
            <a:ext cx="6062127" cy="99719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инклюзивных игрушек: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A94FB6CB-EFDB-4D32-9724-1A949D34F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10" y="1957407"/>
            <a:ext cx="5427127" cy="311367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Loos ExtraWide Regular"/>
              </a:rPr>
              <a:t>Яркие контрастные цвета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Loos ExtraWide Regular"/>
              </a:rPr>
              <a:t>Музыкальное или звуковое сопровождение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Loos ExtraWide Regular"/>
              </a:rPr>
              <a:t>Безопасные прочные материалы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Loos ExtraWide Regular"/>
              </a:rPr>
              <a:t>Соответствие возрасту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Loos ExtraWide Regular"/>
              </a:rPr>
              <a:t>Смена видов деятельности и познавательных процессов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Loos ExtraWide Regular"/>
              </a:rPr>
              <a:t>Игровой материал с разными уровнями сложности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Loos ExtraWide Regular"/>
              </a:rPr>
              <a:t>Учет структуры дефектов различных нозологий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Loos ExtraWide Regular"/>
              </a:rPr>
              <a:t>Соответствие коррекционной цели занятий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8B75D6-0C14-4028-93C6-4CCEEF9A13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8010" y="401697"/>
            <a:ext cx="1025337" cy="1069916"/>
          </a:xfrm>
          <a:prstGeom prst="rect">
            <a:avLst/>
          </a:prstGeom>
        </p:spPr>
      </p:pic>
      <p:sp>
        <p:nvSpPr>
          <p:cNvPr id="10" name="Подзаголовок 4"/>
          <p:cNvSpPr txBox="1">
            <a:spLocks/>
          </p:cNvSpPr>
          <p:nvPr/>
        </p:nvSpPr>
        <p:spPr>
          <a:xfrm>
            <a:off x="348342" y="5365321"/>
            <a:ext cx="11064295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600" dirty="0" smtClean="0"/>
              <a:t>Согласно государственному стандарту общего образования лиц с ОВЗ, дети с комплексными нарушениями развития учатся в образовательных учреждениях, соответствующих тому или иному ведущему дефекту, но по индивидуальным программам.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713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5901" y="571500"/>
            <a:ext cx="406241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077041" y="6277249"/>
            <a:ext cx="1723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Зеркало Пикабу</a:t>
            </a:r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331" y="3266955"/>
            <a:ext cx="3248197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635331" y="5603400"/>
            <a:ext cx="2366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Вибрирующее </a:t>
            </a:r>
            <a:r>
              <a:rPr lang="ru-RU" sz="1600" dirty="0" smtClean="0"/>
              <a:t>зеркало</a:t>
            </a:r>
          </a:p>
          <a:p>
            <a:r>
              <a:rPr lang="ru-RU" sz="1600" dirty="0" smtClean="0"/>
              <a:t>с подсветкой</a:t>
            </a:r>
            <a:endParaRPr lang="ru-RU" sz="1600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CC6A4433-D328-4DE0-8475-A5EF8D5F9CFB}"/>
              </a:ext>
            </a:extLst>
          </p:cNvPr>
          <p:cNvSpPr txBox="1">
            <a:spLocks/>
          </p:cNvSpPr>
          <p:nvPr/>
        </p:nvSpPr>
        <p:spPr>
          <a:xfrm>
            <a:off x="600570" y="2958392"/>
            <a:ext cx="3862573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Loos ExtraWide Regular"/>
              </a:rPr>
              <a:t>концентрации внимания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latin typeface="Loos ExtraWide Regular"/>
              </a:rPr>
              <a:t>понимания причинно-следственных </a:t>
            </a:r>
            <a:r>
              <a:rPr lang="ru-RU" sz="1600" dirty="0" smtClean="0">
                <a:latin typeface="Loos ExtraWide Regular"/>
              </a:rPr>
              <a:t>связей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latin typeface="Loos ExtraWide Regular"/>
              </a:rPr>
              <a:t>к</a:t>
            </a:r>
            <a:r>
              <a:rPr lang="ru-RU" sz="1600" dirty="0" smtClean="0">
                <a:latin typeface="Loos ExtraWide Regular"/>
              </a:rPr>
              <a:t>рупной и мелкой моторики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Loos ExtraWide Regular"/>
              </a:rPr>
              <a:t>сенсорного восприятия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latin typeface="Loos ExtraWide Regular"/>
              </a:rPr>
              <a:t>зрительного восприятия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Loos ExtraWide Regular"/>
              </a:rPr>
              <a:t>хватательных рефлексов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Loos ExtraWide Regular"/>
              </a:rPr>
              <a:t>понимания пространства и времени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latin typeface="Loos ExtraWide Regular"/>
              </a:rPr>
              <a:t>в</a:t>
            </a:r>
            <a:r>
              <a:rPr lang="ru-RU" sz="1600" dirty="0" smtClean="0">
                <a:latin typeface="Loos ExtraWide Regular"/>
              </a:rPr>
              <a:t>осприятия свойств предметов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Loos ExtraWide Regular"/>
              </a:rPr>
              <a:t>и других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AB8A289-6059-4F99-9C15-5623A0D0B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513" y="1686190"/>
            <a:ext cx="6601812" cy="997196"/>
          </a:xfrm>
        </p:spPr>
        <p:txBody>
          <a:bodyPr/>
          <a:lstStyle/>
          <a:p>
            <a:r>
              <a:rPr lang="ru-RU" b="1" dirty="0"/>
              <a:t>Наши игрушки —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помощники </a:t>
            </a:r>
            <a:r>
              <a:rPr lang="ru-RU" b="1" dirty="0"/>
              <a:t>в развитии: </a:t>
            </a:r>
          </a:p>
        </p:txBody>
      </p:sp>
    </p:spTree>
    <p:extLst>
      <p:ext uri="{BB962C8B-B14F-4D97-AF65-F5344CB8AC3E}">
        <p14:creationId xmlns:p14="http://schemas.microsoft.com/office/powerpoint/2010/main" val="2204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F09532-65EE-464D-9C80-4578548CBA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2F47739-B546-4033-BE81-35F1E1BAB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6418" y="474417"/>
            <a:ext cx="6274068" cy="99719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ВАЖНО: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Сочетанные нарушения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A94FB6CB-EFDB-4D32-9724-1A949D34F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096" y="1713559"/>
            <a:ext cx="6175818" cy="111312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600" dirty="0"/>
              <a:t>Нарушения развития могут быть изолированными (единичными) или комплексными сложными (сложными). </a:t>
            </a:r>
            <a:endParaRPr lang="ru-RU" sz="1600" dirty="0" smtClean="0"/>
          </a:p>
          <a:p>
            <a:pPr algn="just">
              <a:lnSpc>
                <a:spcPct val="100000"/>
              </a:lnSpc>
            </a:pPr>
            <a:r>
              <a:rPr lang="ru-RU" sz="1600" dirty="0" smtClean="0"/>
              <a:t>Единичное </a:t>
            </a:r>
            <a:r>
              <a:rPr lang="ru-RU" sz="1600" dirty="0"/>
              <a:t>нарушение – это нарушение какой-то одной системы организма </a:t>
            </a:r>
            <a:r>
              <a:rPr lang="ru-RU" sz="1600" dirty="0" smtClean="0"/>
              <a:t>(например, зрения или </a:t>
            </a:r>
            <a:r>
              <a:rPr lang="ru-RU" sz="1600" dirty="0"/>
              <a:t>слуха). </a:t>
            </a:r>
            <a:endParaRPr lang="ru-RU" sz="1600" dirty="0" smtClean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8B75D6-0C14-4028-93C6-4CCEEF9A13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8010" y="401697"/>
            <a:ext cx="1025337" cy="10699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" y="3043766"/>
            <a:ext cx="53013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К комплексным (они же сложные, </a:t>
            </a:r>
            <a:r>
              <a:rPr lang="ru-RU" sz="1600" b="1" u="sng" dirty="0"/>
              <a:t>сочетанные</a:t>
            </a:r>
            <a:r>
              <a:rPr lang="ru-RU" sz="1600" dirty="0"/>
              <a:t>, комбинированные) нарушениям развития относят случаи, когда у ребенка (подростка) одновременно отмечается наличие двух или нескольких нарушений, каждое из которых представляет собой самостоятельный первичный дефект развития.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Типичные варианты: </a:t>
            </a:r>
            <a:r>
              <a:rPr lang="ru-RU" sz="1600" dirty="0" err="1" smtClean="0"/>
              <a:t>слепоглухота</a:t>
            </a:r>
            <a:r>
              <a:rPr lang="ru-RU" sz="1600" dirty="0"/>
              <a:t>, </a:t>
            </a:r>
            <a:r>
              <a:rPr lang="ru-RU" sz="1600" dirty="0" smtClean="0"/>
              <a:t>сочетание </a:t>
            </a:r>
            <a:r>
              <a:rPr lang="ru-RU" sz="1600" dirty="0"/>
              <a:t>сенсорных и </a:t>
            </a:r>
            <a:r>
              <a:rPr lang="ru-RU" sz="1600" dirty="0" err="1"/>
              <a:t>общедвигательных</a:t>
            </a:r>
            <a:r>
              <a:rPr lang="ru-RU" sz="1600" dirty="0"/>
              <a:t> расстройств: </a:t>
            </a:r>
            <a:endParaRPr lang="ru-RU" sz="16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/>
              <a:t>нарушение </a:t>
            </a:r>
            <a:r>
              <a:rPr lang="ru-RU" sz="1600" dirty="0"/>
              <a:t>зрения и детский церебральный паралич</a:t>
            </a:r>
            <a:r>
              <a:rPr lang="ru-RU" sz="1600" dirty="0" smtClean="0"/>
              <a:t>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/>
              <a:t>глухота </a:t>
            </a:r>
            <a:r>
              <a:rPr lang="ru-RU" sz="1600" dirty="0"/>
              <a:t>и детский церебральный паралич, </a:t>
            </a:r>
            <a:endParaRPr lang="ru-RU" sz="16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/>
              <a:t>сочетание </a:t>
            </a:r>
            <a:r>
              <a:rPr lang="ru-RU" sz="1600" dirty="0"/>
              <a:t>сенсорных и интеллектуальных расстройств и др.). </a:t>
            </a:r>
          </a:p>
        </p:txBody>
      </p:sp>
    </p:spTree>
    <p:extLst>
      <p:ext uri="{BB962C8B-B14F-4D97-AF65-F5344CB8AC3E}">
        <p14:creationId xmlns:p14="http://schemas.microsoft.com/office/powerpoint/2010/main" val="3096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0" y="0"/>
            <a:ext cx="6781800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31B2C3-4C65-4E28-B1BD-EB47DE006E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" y="0"/>
            <a:ext cx="6661151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63C44A-2820-4F00-AA75-410E3EE4A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04" y="802656"/>
            <a:ext cx="4531360" cy="4985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Игровая терапия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15B8E915-D647-424E-8743-E9C4E0AB0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114" y="1922476"/>
            <a:ext cx="4849793" cy="3688189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Основные задачи игровой терапии: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восстановление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доверия к взрослым и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сверстникам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оптимизация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отношений в системах «ребенок — взрослые»,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ребенок — другие дети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коррекция и предупреждение деформаций в формировании Я-концепции;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коррекция и профилактика поведенческих отклонений.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261" y="6119072"/>
            <a:ext cx="50926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* </a:t>
            </a:r>
            <a:r>
              <a:rPr lang="ru-RU" sz="1200" dirty="0" smtClean="0"/>
              <a:t>Киселева </a:t>
            </a:r>
            <a:r>
              <a:rPr lang="ru-RU" sz="1200" dirty="0"/>
              <a:t>М. В. К44 Арт-терапия в работе с детьми: Руководство для детских психологов, педагогов, врачей и специалистов, работающих с детьми.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74522" y="5459721"/>
            <a:ext cx="251895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Игра «Крестики-нолики»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180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64228" y="827315"/>
            <a:ext cx="8829093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/>
              <a:t>Следует комбинировать игры и сочетать их таким образом, чтобы </a:t>
            </a:r>
            <a:r>
              <a:rPr lang="ru-RU" sz="2400" dirty="0" smtClean="0"/>
              <a:t>они разносторонне </a:t>
            </a:r>
            <a:r>
              <a:rPr lang="ru-RU" sz="2400" dirty="0"/>
              <a:t>воздействовали на организм ребенка, а также обеспечивали </a:t>
            </a:r>
            <a:r>
              <a:rPr lang="ru-RU" sz="2400" dirty="0" smtClean="0"/>
              <a:t>чередование психофизической </a:t>
            </a:r>
            <a:r>
              <a:rPr lang="ru-RU" sz="2400" dirty="0"/>
              <a:t>нагрузки. 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58179" y="3323772"/>
            <a:ext cx="4888518" cy="3352800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Сенсорно-тактильный </a:t>
            </a:r>
            <a:r>
              <a:rPr lang="ru-RU" sz="1600" dirty="0" smtClean="0">
                <a:solidFill>
                  <a:schemeClr val="tx1"/>
                </a:solidFill>
              </a:rPr>
              <a:t>набор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Набор </a:t>
            </a:r>
            <a:r>
              <a:rPr lang="ru-RU" sz="1600" dirty="0">
                <a:solidFill>
                  <a:schemeClr val="tx1"/>
                </a:solidFill>
              </a:rPr>
              <a:t>для развития визуально-сенсорного </a:t>
            </a:r>
            <a:r>
              <a:rPr lang="ru-RU" sz="1600" dirty="0" smtClean="0">
                <a:solidFill>
                  <a:schemeClr val="tx1"/>
                </a:solidFill>
              </a:rPr>
              <a:t>восприятия</a:t>
            </a:r>
          </a:p>
          <a:p>
            <a:r>
              <a:rPr lang="ru-RU" sz="1600" dirty="0">
                <a:solidFill>
                  <a:schemeClr val="tx1"/>
                </a:solidFill>
              </a:rPr>
              <a:t>Набор для слухоречевого </a:t>
            </a:r>
            <a:r>
              <a:rPr lang="ru-RU" sz="1600" dirty="0" smtClean="0">
                <a:solidFill>
                  <a:schemeClr val="tx1"/>
                </a:solidFill>
              </a:rPr>
              <a:t>восприятия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Набор </a:t>
            </a:r>
            <a:r>
              <a:rPr lang="ru-RU" sz="1600" dirty="0">
                <a:solidFill>
                  <a:schemeClr val="tx1"/>
                </a:solidFill>
              </a:rPr>
              <a:t>тактильных мячиков</a:t>
            </a:r>
          </a:p>
          <a:p>
            <a:r>
              <a:rPr lang="ru-RU" sz="1600" dirty="0">
                <a:solidFill>
                  <a:schemeClr val="tx1"/>
                </a:solidFill>
              </a:rPr>
              <a:t>Комплект мячиков для тактильного </a:t>
            </a:r>
            <a:r>
              <a:rPr lang="ru-RU" sz="1600" dirty="0" smtClean="0">
                <a:solidFill>
                  <a:schemeClr val="tx1"/>
                </a:solidFill>
              </a:rPr>
              <a:t>восприятия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Наборы </a:t>
            </a:r>
            <a:r>
              <a:rPr lang="ru-RU" sz="1600" dirty="0">
                <a:solidFill>
                  <a:schemeClr val="tx1"/>
                </a:solidFill>
              </a:rPr>
              <a:t>для развития </a:t>
            </a:r>
            <a:r>
              <a:rPr lang="ru-RU" sz="1600" dirty="0" smtClean="0">
                <a:solidFill>
                  <a:schemeClr val="tx1"/>
                </a:solidFill>
              </a:rPr>
              <a:t>моторики</a:t>
            </a:r>
          </a:p>
          <a:p>
            <a:r>
              <a:rPr lang="ru-RU" sz="1600" dirty="0">
                <a:solidFill>
                  <a:schemeClr val="tx1"/>
                </a:solidFill>
              </a:rPr>
              <a:t>Набор для развития коммуникативных </a:t>
            </a:r>
            <a:r>
              <a:rPr lang="ru-RU" sz="1600" dirty="0" smtClean="0">
                <a:solidFill>
                  <a:schemeClr val="tx1"/>
                </a:solidFill>
              </a:rPr>
              <a:t>навыков</a:t>
            </a:r>
          </a:p>
          <a:p>
            <a:r>
              <a:rPr lang="ru-RU" sz="1600" dirty="0">
                <a:solidFill>
                  <a:schemeClr val="tx1"/>
                </a:solidFill>
              </a:rPr>
              <a:t>Музыкальный набор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Набор для занятий с детьми с РАС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9314" y="6354429"/>
            <a:ext cx="654594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err="1" smtClean="0"/>
              <a:t>Алипина</a:t>
            </a:r>
            <a:r>
              <a:rPr lang="ru-RU" sz="800" dirty="0"/>
              <a:t> Е.В., </a:t>
            </a:r>
            <a:r>
              <a:rPr lang="ru-RU" sz="800" dirty="0" smtClean="0"/>
              <a:t>Мирошниченко</a:t>
            </a:r>
            <a:r>
              <a:rPr lang="ru-RU" sz="800" dirty="0"/>
              <a:t> Е.В. ИГРА КАК СПОСОБ ФОРМИРОВАНИЯ ЛИЧНОСТИ ДЕТЕЙ С ОГРАНИЧЕННЫМИ ВОЗМОЖНОСТЯМИ ЗДОРОВЬЯ // Материалы IX Международной студенческой научной конференции «Студенческий научный форум» </a:t>
            </a:r>
            <a:endParaRPr lang="ru-RU" sz="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314" y="2753424"/>
            <a:ext cx="5797264" cy="3605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Заголовок 7"/>
          <p:cNvSpPr txBox="1">
            <a:spLocks/>
          </p:cNvSpPr>
          <p:nvPr/>
        </p:nvSpPr>
        <p:spPr>
          <a:xfrm>
            <a:off x="466206" y="2753424"/>
            <a:ext cx="4367051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Игровые наборы для реабилитации и коррекции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881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404" y="2156736"/>
            <a:ext cx="4379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Использование </a:t>
            </a:r>
            <a:r>
              <a:rPr lang="ru-RU" sz="1600" dirty="0" smtClean="0"/>
              <a:t>игры </a:t>
            </a:r>
            <a:r>
              <a:rPr lang="ru-RU" sz="1600" dirty="0"/>
              <a:t>как целостной деятельности в коррекционной работе </a:t>
            </a:r>
            <a:r>
              <a:rPr lang="ru-RU" sz="1600" dirty="0" smtClean="0"/>
              <a:t>с аутичными </a:t>
            </a:r>
            <a:r>
              <a:rPr lang="ru-RU" sz="1600" dirty="0"/>
              <a:t>детьми является традиционным для отечественной психологии методом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7" name="Заголовок 7"/>
          <p:cNvSpPr>
            <a:spLocks noGrp="1"/>
          </p:cNvSpPr>
          <p:nvPr>
            <p:ph type="ctrTitle"/>
          </p:nvPr>
        </p:nvSpPr>
        <p:spPr>
          <a:xfrm>
            <a:off x="1900827" y="750582"/>
            <a:ext cx="9546533" cy="498598"/>
          </a:xfrm>
        </p:spPr>
        <p:txBody>
          <a:bodyPr/>
          <a:lstStyle/>
          <a:p>
            <a:r>
              <a:rPr lang="ru-RU" dirty="0"/>
              <a:t>Набор для занятий с детьми с РАС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0948" y="1215342"/>
            <a:ext cx="6799163" cy="3518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4404" y="4112836"/>
            <a:ext cx="4263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Поэтому </a:t>
            </a:r>
            <a:r>
              <a:rPr lang="ru-RU" sz="1600" b="1" dirty="0"/>
              <a:t>игра с аутичным дошкольником, независимо от степени выраженности и варианта РАС, является базовой формой коррекционной работы, первичной по отношению ко всем иным занятиям.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86094" y="5743161"/>
            <a:ext cx="515449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/>
              <a:t>Альманах №28 · Игра. К 120-летию Льва Семеновича Выготского</a:t>
            </a:r>
          </a:p>
          <a:p>
            <a:r>
              <a:rPr lang="ru-RU" sz="1050" dirty="0"/>
              <a:t>Роль игры в коррекционной работе при расстройствах аутистического спектра</a:t>
            </a:r>
          </a:p>
          <a:p>
            <a:r>
              <a:rPr lang="ru-RU" sz="1050" dirty="0" err="1"/>
              <a:t>Либлинг</a:t>
            </a:r>
            <a:r>
              <a:rPr lang="ru-RU" sz="1050" dirty="0"/>
              <a:t> М.М. ФГБНУ «Институт коррекционной педагогики Российской академии образования», Москва</a:t>
            </a:r>
          </a:p>
        </p:txBody>
      </p:sp>
    </p:spTree>
    <p:extLst>
      <p:ext uri="{BB962C8B-B14F-4D97-AF65-F5344CB8AC3E}">
        <p14:creationId xmlns:p14="http://schemas.microsoft.com/office/powerpoint/2010/main" val="27498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2668" y="2090172"/>
            <a:ext cx="533593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«Текстурированная карусель» - это многофункциональное игровое средство, предназначенное для детей с ОВЗ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640" y="195320"/>
            <a:ext cx="5685517" cy="3789703"/>
          </a:xfrm>
          <a:prstGeom prst="ellipse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chemeClr val="bg1"/>
            </a:outerShdw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60070" y="3756397"/>
            <a:ext cx="106718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Преимущество «Текстурированной карусели» в том, что она имеет </a:t>
            </a:r>
            <a:r>
              <a:rPr lang="ru-RU" dirty="0"/>
              <a:t>вращающий корпус и состоит из нескольких ярусов.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На </a:t>
            </a:r>
            <a:r>
              <a:rPr lang="ru-RU" dirty="0"/>
              <a:t>верхнем ярусе, под куполом, обрамленным светодиодными лампочками, расположены резиновые шарики, которые хаотично двигаются при нажатии клавиш.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Средний ярус также имеет светодиодное обрамление.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На нижнем ярусе расположены клавиши различной текстуры, которые запускают «Карусель».</a:t>
            </a: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42F47739-B546-4033-BE81-35F1E1BAB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070" y="831409"/>
            <a:ext cx="5256184" cy="49859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Текстурированная карусель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99" y="671332"/>
            <a:ext cx="6314003" cy="5392918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9F2A36-FCC8-42AD-99DA-A3B2F7BCF9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548697" y="1190395"/>
            <a:ext cx="513915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Текстурированная карусель </a:t>
            </a:r>
            <a:r>
              <a:rPr lang="ru-RU" dirty="0"/>
              <a:t>развивает:</a:t>
            </a:r>
          </a:p>
          <a:p>
            <a:pPr>
              <a:lnSpc>
                <a:spcPct val="150000"/>
              </a:lnSpc>
            </a:pPr>
            <a:r>
              <a:rPr lang="ru-RU" dirty="0"/>
              <a:t>- мелкую и крупную моторику;</a:t>
            </a:r>
          </a:p>
          <a:p>
            <a:pPr>
              <a:lnSpc>
                <a:spcPct val="150000"/>
              </a:lnSpc>
            </a:pPr>
            <a:r>
              <a:rPr lang="ru-RU" dirty="0"/>
              <a:t>- зрительное, слуховое и тактильное восприятие;</a:t>
            </a:r>
          </a:p>
          <a:p>
            <a:pPr>
              <a:lnSpc>
                <a:spcPct val="150000"/>
              </a:lnSpc>
            </a:pPr>
            <a:r>
              <a:rPr lang="ru-RU" dirty="0"/>
              <a:t>- </a:t>
            </a:r>
            <a:r>
              <a:rPr lang="ru-RU" dirty="0" err="1"/>
              <a:t>проприоцептивную</a:t>
            </a:r>
            <a:r>
              <a:rPr lang="ru-RU" dirty="0"/>
              <a:t> систему;</a:t>
            </a:r>
          </a:p>
          <a:p>
            <a:pPr>
              <a:lnSpc>
                <a:spcPct val="150000"/>
              </a:lnSpc>
            </a:pPr>
            <a:r>
              <a:rPr lang="ru-RU" dirty="0"/>
              <a:t>- коммуникативные навыки;</a:t>
            </a:r>
          </a:p>
          <a:p>
            <a:pPr>
              <a:lnSpc>
                <a:spcPct val="150000"/>
              </a:lnSpc>
            </a:pPr>
            <a:r>
              <a:rPr lang="ru-RU" dirty="0"/>
              <a:t>- память;</a:t>
            </a:r>
          </a:p>
          <a:p>
            <a:pPr>
              <a:lnSpc>
                <a:spcPct val="150000"/>
              </a:lnSpc>
            </a:pPr>
            <a:r>
              <a:rPr lang="ru-RU" dirty="0"/>
              <a:t>- внимание;</a:t>
            </a:r>
          </a:p>
          <a:p>
            <a:pPr>
              <a:lnSpc>
                <a:spcPct val="150000"/>
              </a:lnSpc>
            </a:pPr>
            <a:r>
              <a:rPr lang="ru-RU" dirty="0"/>
              <a:t>- эмоциональную сферу.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9205" y="5974815"/>
            <a:ext cx="1127374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Варианты работы с данным пособием </a:t>
            </a:r>
            <a:r>
              <a:rPr lang="ru-RU" sz="2000" dirty="0" smtClean="0"/>
              <a:t>разнообразны </a:t>
            </a:r>
            <a:r>
              <a:rPr lang="ru-RU" sz="2000" dirty="0"/>
              <a:t>и зависят от </a:t>
            </a:r>
            <a:r>
              <a:rPr lang="ru-RU" sz="2000" dirty="0" smtClean="0"/>
              <a:t>индивидуальных возможностей </a:t>
            </a:r>
            <a:r>
              <a:rPr lang="ru-RU" sz="2000" dirty="0"/>
              <a:t>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35581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6755"/>
            <a:ext cx="6781800" cy="68580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AF13EE-6739-4EC0-A1BA-9657FFA619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30851" y="0"/>
            <a:ext cx="6661151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F1FED33-212F-4B34-9D7A-E84337885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579017"/>
            <a:ext cx="5756476" cy="66479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Сенсорное воспитание — 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основа умственного развития ребенка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9B70AF6B-4699-4577-814D-F2929FAEB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6628" y="1576745"/>
            <a:ext cx="5514893" cy="1492716"/>
          </a:xfrm>
        </p:spPr>
        <p:txBody>
          <a:bodyPr/>
          <a:lstStyle/>
          <a:p>
            <a:r>
              <a:rPr lang="ru-RU" sz="1600" dirty="0">
                <a:latin typeface="Loos ExtraWide Regular"/>
              </a:rPr>
              <a:t>Сенсорное развитие </a:t>
            </a:r>
            <a:r>
              <a:rPr lang="ru-RU" sz="1600" dirty="0" smtClean="0">
                <a:latin typeface="Loos ExtraWide Regular"/>
              </a:rPr>
              <a:t>предполагает формирование  </a:t>
            </a:r>
            <a:r>
              <a:rPr lang="ru-RU" sz="1600" dirty="0">
                <a:latin typeface="Loos ExtraWide Regular"/>
              </a:rPr>
              <a:t>у ребенка процессов восприятия и представлений </a:t>
            </a:r>
            <a:r>
              <a:rPr lang="ru-RU" sz="1600" dirty="0" smtClean="0">
                <a:latin typeface="Loos ExtraWide Regular"/>
              </a:rPr>
              <a:t>о: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Loos ExtraWide Regular"/>
              </a:rPr>
              <a:t>предметах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Loos ExtraWide Regular"/>
              </a:rPr>
              <a:t>объектах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Loos ExtraWide Regular"/>
              </a:rPr>
              <a:t>явлениях </a:t>
            </a:r>
            <a:r>
              <a:rPr lang="ru-RU" sz="1600" dirty="0">
                <a:latin typeface="Loos ExtraWide Regular"/>
              </a:rPr>
              <a:t>окружающего мира</a:t>
            </a:r>
            <a:r>
              <a:rPr lang="ru-RU" sz="1600" dirty="0" smtClean="0">
                <a:latin typeface="Loos ExtraWide Regular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2697" y="6460371"/>
            <a:ext cx="4395755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 smtClean="0"/>
              <a:t>* </a:t>
            </a:r>
            <a:r>
              <a:rPr lang="ru-RU" sz="1050" dirty="0" err="1" smtClean="0"/>
              <a:t>Метиева</a:t>
            </a:r>
            <a:r>
              <a:rPr lang="ru-RU" sz="1050" dirty="0" smtClean="0"/>
              <a:t> Л. А. , Удалова Э. Я., </a:t>
            </a:r>
            <a:r>
              <a:rPr lang="ru-RU" sz="1050" dirty="0"/>
              <a:t>Развитие сенсорной сферы </a:t>
            </a:r>
            <a:r>
              <a:rPr lang="ru-RU" sz="1050" dirty="0" smtClean="0"/>
              <a:t>детей </a:t>
            </a:r>
            <a:endParaRPr lang="ru-RU" sz="10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29063" y="4361482"/>
            <a:ext cx="47393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Оно направлено на </a:t>
            </a:r>
            <a:r>
              <a:rPr lang="ru-RU" sz="1600" dirty="0" smtClean="0"/>
              <a:t>развитие: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Зрительного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Слухового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Тактильного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кинетического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кинестетического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и </a:t>
            </a:r>
            <a:r>
              <a:rPr lang="ru-RU" sz="1600" dirty="0"/>
              <a:t>других видов ощущений и восприятий.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24928" y="3198950"/>
            <a:ext cx="55731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Сенсорное воспитание создает необходимые предпосылки для формирования психических функций, имеющих первостепенное значение для возможности дальнейшего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11750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430" y="2190834"/>
            <a:ext cx="12176570" cy="49859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r>
              <a:rPr lang="ru-RU" dirty="0" smtClean="0"/>
              <a:t>многопрофильное </a:t>
            </a:r>
            <a:r>
              <a:rPr lang="ru-RU" dirty="0"/>
              <a:t>предприятие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423686" y="2920122"/>
            <a:ext cx="9421793" cy="10513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spc="20" dirty="0">
                <a:solidFill>
                  <a:schemeClr val="tx1"/>
                </a:solidFill>
                <a:latin typeface="+mj-lt"/>
              </a:rPr>
              <a:t>Основной вид </a:t>
            </a:r>
            <a:r>
              <a:rPr lang="ru-RU" sz="2000" b="1" spc="20" dirty="0" smtClean="0">
                <a:solidFill>
                  <a:schemeClr val="tx1"/>
                </a:solidFill>
                <a:latin typeface="+mj-lt"/>
              </a:rPr>
              <a:t>деятельности</a:t>
            </a:r>
            <a:r>
              <a:rPr lang="ru-RU" sz="2000" b="1" spc="2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b="1" spc="20" dirty="0" smtClean="0">
                <a:solidFill>
                  <a:schemeClr val="tx1"/>
                </a:solidFill>
                <a:latin typeface="+mj-lt"/>
              </a:rPr>
              <a:t>– </a:t>
            </a:r>
            <a:r>
              <a:rPr lang="ru-RU" sz="2000" dirty="0">
                <a:solidFill>
                  <a:schemeClr val="tx1"/>
                </a:solidFill>
              </a:rPr>
              <a:t>разработка, производство и поставка реабилитационной и медицинской техники для людей с инвалидностью и маломобильных групп населения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/>
          <p:nvPr/>
        </p:nvSpPr>
        <p:spPr bwMode="auto">
          <a:xfrm>
            <a:off x="429371" y="6416916"/>
            <a:ext cx="11364118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spc="20" dirty="0" smtClean="0">
                <a:solidFill>
                  <a:schemeClr val="tx1"/>
                </a:solidFill>
              </a:rPr>
              <a:t>Наша продукция соответствуют </a:t>
            </a:r>
            <a:r>
              <a:rPr lang="ru-RU" sz="2000" b="1" spc="20" dirty="0">
                <a:solidFill>
                  <a:schemeClr val="tx1"/>
                </a:solidFill>
              </a:rPr>
              <a:t>российским и международным стандартам качества.</a:t>
            </a:r>
            <a:endParaRPr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30" y="137723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Группа </a:t>
            </a:r>
            <a:r>
              <a:rPr lang="ru-RU" sz="3600" dirty="0" smtClean="0"/>
              <a:t>Компаний «Исток-Аудио» - 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73" y="1260591"/>
            <a:ext cx="1338805" cy="1289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6277" y="213080"/>
            <a:ext cx="946992" cy="8835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4307639" y="120470"/>
            <a:ext cx="852850" cy="935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1857" y="458187"/>
            <a:ext cx="946992" cy="9838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9" y="4104916"/>
            <a:ext cx="2945939" cy="1963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523" y="4104714"/>
            <a:ext cx="2946242" cy="19641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6019" y="4104916"/>
            <a:ext cx="2989460" cy="19641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7134" y="383543"/>
            <a:ext cx="983850" cy="9780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0984" y="195587"/>
            <a:ext cx="983850" cy="9355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5858" y="518819"/>
            <a:ext cx="983850" cy="9420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3628" y="454291"/>
            <a:ext cx="867074" cy="9072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3269" y="508728"/>
            <a:ext cx="946992" cy="90728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30261" y="69185"/>
            <a:ext cx="946992" cy="8992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 bwMode="auto">
          <a:xfrm>
            <a:off x="8877253" y="514999"/>
            <a:ext cx="946992" cy="79669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9754865" y="69185"/>
            <a:ext cx="946992" cy="10707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355" y="213080"/>
            <a:ext cx="983850" cy="9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8A289-6059-4F99-9C15-5623A0D0B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939" y="1876673"/>
            <a:ext cx="5097147" cy="997196"/>
          </a:xfrm>
        </p:spPr>
        <p:txBody>
          <a:bodyPr/>
          <a:lstStyle/>
          <a:p>
            <a:r>
              <a:rPr lang="ru-RU" dirty="0" smtClean="0"/>
              <a:t>Основные задачи сенсорного воспитания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9B110F-DF67-47AE-A98D-DD0224254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328" y="3133573"/>
            <a:ext cx="5050446" cy="3141373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Совершенствование </a:t>
            </a:r>
            <a:r>
              <a:rPr lang="ru-RU" sz="1800" dirty="0">
                <a:solidFill>
                  <a:schemeClr val="tx1"/>
                </a:solidFill>
              </a:rPr>
              <a:t>двигательных функций </a:t>
            </a:r>
            <a:r>
              <a:rPr lang="ru-RU" sz="1800" dirty="0" smtClean="0">
                <a:solidFill>
                  <a:schemeClr val="tx1"/>
                </a:solidFill>
              </a:rPr>
              <a:t>– моторики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Тактильно-двигательное восприятие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Развитие </a:t>
            </a:r>
            <a:r>
              <a:rPr lang="ru-RU" sz="1800" dirty="0">
                <a:solidFill>
                  <a:schemeClr val="tx1"/>
                </a:solidFill>
              </a:rPr>
              <a:t>слухового </a:t>
            </a:r>
            <a:r>
              <a:rPr lang="ru-RU" sz="1800" dirty="0" smtClean="0">
                <a:solidFill>
                  <a:schemeClr val="tx1"/>
                </a:solidFill>
              </a:rPr>
              <a:t>восприятия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Развитие </a:t>
            </a:r>
            <a:r>
              <a:rPr lang="ru-RU" sz="1800" dirty="0">
                <a:solidFill>
                  <a:schemeClr val="tx1"/>
                </a:solidFill>
              </a:rPr>
              <a:t>зрительного </a:t>
            </a:r>
            <a:r>
              <a:rPr lang="ru-RU" sz="1800" dirty="0" smtClean="0">
                <a:solidFill>
                  <a:schemeClr val="tx1"/>
                </a:solidFill>
              </a:rPr>
              <a:t>восприятия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Восприятие </a:t>
            </a:r>
            <a:r>
              <a:rPr lang="ru-RU" sz="1800" dirty="0">
                <a:solidFill>
                  <a:schemeClr val="tx1"/>
                </a:solidFill>
              </a:rPr>
              <a:t>формы, величины, </a:t>
            </a:r>
            <a:r>
              <a:rPr lang="ru-RU" sz="1800" dirty="0" smtClean="0">
                <a:solidFill>
                  <a:schemeClr val="tx1"/>
                </a:solidFill>
              </a:rPr>
              <a:t>цвета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Восприятие </a:t>
            </a:r>
            <a:r>
              <a:rPr lang="ru-RU" sz="1800" dirty="0">
                <a:solidFill>
                  <a:schemeClr val="tx1"/>
                </a:solidFill>
              </a:rPr>
              <a:t>особых свойств предметов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271463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1800" dirty="0">
                <a:solidFill>
                  <a:schemeClr val="tx1"/>
                </a:solidFill>
              </a:rPr>
              <a:t>вкус, запах, вес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Восприятие </a:t>
            </a:r>
            <a:r>
              <a:rPr lang="ru-RU" sz="1800" dirty="0">
                <a:solidFill>
                  <a:schemeClr val="tx1"/>
                </a:solidFill>
              </a:rPr>
              <a:t>пространства и </a:t>
            </a:r>
            <a:r>
              <a:rPr lang="ru-RU" sz="1800" dirty="0" smtClean="0">
                <a:solidFill>
                  <a:schemeClr val="tx1"/>
                </a:solidFill>
              </a:rPr>
              <a:t>времени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8"/>
          <a:stretch/>
        </p:blipFill>
        <p:spPr>
          <a:xfrm>
            <a:off x="6917261" y="583756"/>
            <a:ext cx="4062415" cy="5391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903441" y="6105669"/>
            <a:ext cx="295361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Сенсомоторная труба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133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5797" y="0"/>
            <a:ext cx="7196204" cy="685800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31B2C3-4C65-4E28-B1BD-EB47DE006E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V="1">
            <a:off x="-1" y="0"/>
            <a:ext cx="6661151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F91A65-8492-4F0C-BB38-E17A69AAE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8010" y="401697"/>
            <a:ext cx="1025337" cy="10699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71108" y="6469657"/>
            <a:ext cx="3020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Набор тактильных мячиков</a:t>
            </a:r>
            <a:endParaRPr lang="ru-RU" sz="1600" b="1" dirty="0"/>
          </a:p>
        </p:txBody>
      </p:sp>
      <p:sp>
        <p:nvSpPr>
          <p:cNvPr id="9" name="Подзаголовок 3">
            <a:extLst>
              <a:ext uri="{FF2B5EF4-FFF2-40B4-BE49-F238E27FC236}">
                <a16:creationId xmlns:a16="http://schemas.microsoft.com/office/drawing/2014/main" id="{9B70AF6B-4699-4577-814D-F2929FAEB6E1}"/>
              </a:ext>
            </a:extLst>
          </p:cNvPr>
          <p:cNvSpPr txBox="1">
            <a:spLocks/>
          </p:cNvSpPr>
          <p:nvPr/>
        </p:nvSpPr>
        <p:spPr>
          <a:xfrm>
            <a:off x="420925" y="2452660"/>
            <a:ext cx="489130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600" dirty="0" smtClean="0"/>
              <a:t>Одним из факторов психологического базиса для развития высших психических функций у детей является развитие </a:t>
            </a:r>
            <a:r>
              <a:rPr lang="ru-RU" sz="1600" b="1" dirty="0" smtClean="0"/>
              <a:t>крупной и мелкой моторики</a:t>
            </a:r>
            <a:r>
              <a:rPr lang="ru-RU" sz="1600" dirty="0" smtClean="0"/>
              <a:t>. 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6D1937A1-FCB7-46CE-A530-198EEC31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0543" y="833929"/>
            <a:ext cx="3209543" cy="4985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Моторика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0925" y="1668920"/>
            <a:ext cx="49675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Моторика — это совокупность двигательных реакций, свойственных детскому возрасту.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382" y="3718679"/>
            <a:ext cx="57186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процессе выполнения двигательных заданий </a:t>
            </a:r>
            <a:r>
              <a:rPr lang="ru-RU" sz="1600" dirty="0" smtClean="0"/>
              <a:t>дети: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получают </a:t>
            </a:r>
            <a:r>
              <a:rPr lang="ru-RU" sz="1600" dirty="0"/>
              <a:t>знания о свойствах разных предметов и пособий (цвет, форма, качество материалов</a:t>
            </a:r>
            <a:r>
              <a:rPr lang="ru-RU" sz="1600" dirty="0" smtClean="0"/>
              <a:t>);</a:t>
            </a:r>
          </a:p>
          <a:p>
            <a:r>
              <a:rPr lang="ru-RU" sz="1600" dirty="0" smtClean="0"/>
              <a:t>  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знакомятся с особенностями передвижений в пространстве, возможными направлениями движения;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определяют </a:t>
            </a:r>
            <a:r>
              <a:rPr lang="ru-RU" sz="1600" dirty="0"/>
              <a:t>местоположение одних предметов по отношению к другим и к самому себе, ориентируются в схеме собственного тела. </a:t>
            </a:r>
          </a:p>
        </p:txBody>
      </p:sp>
    </p:spTree>
    <p:extLst>
      <p:ext uri="{BB962C8B-B14F-4D97-AF65-F5344CB8AC3E}">
        <p14:creationId xmlns:p14="http://schemas.microsoft.com/office/powerpoint/2010/main" val="30036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781800" cy="68580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AF13EE-6739-4EC0-A1BA-9657FFA619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30848" y="0"/>
            <a:ext cx="6661151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F1FED33-212F-4B34-9D7A-E84337885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625510"/>
            <a:ext cx="5719901" cy="4431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sz="3200" dirty="0" smtClean="0"/>
              <a:t>Вступление в коммуникацию </a:t>
            </a:r>
            <a:endParaRPr lang="ru-RU" sz="32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9B70AF6B-4699-4577-814D-F2929FAEB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3949" y="1560193"/>
            <a:ext cx="5486399" cy="4401205"/>
          </a:xfrm>
        </p:spPr>
        <p:txBody>
          <a:bodyPr/>
          <a:lstStyle/>
          <a:p>
            <a:pPr marR="36195" algn="just">
              <a:lnSpc>
                <a:spcPct val="150000"/>
              </a:lnSpc>
            </a:pPr>
            <a:r>
              <a:rPr lang="ru-RU" sz="1800" dirty="0" smtClean="0"/>
              <a:t>Общение </a:t>
            </a:r>
            <a:r>
              <a:rPr lang="ru-RU" sz="1800" dirty="0"/>
              <a:t>неразрывно связано с обучением на протяжении всего </a:t>
            </a:r>
            <a:r>
              <a:rPr lang="ru-RU" sz="1800" dirty="0" smtClean="0"/>
              <a:t>его периода, </a:t>
            </a:r>
            <a:r>
              <a:rPr lang="ru-RU" sz="1800" dirty="0"/>
              <a:t>от </a:t>
            </a:r>
            <a:r>
              <a:rPr lang="ru-RU" sz="1800" dirty="0" smtClean="0"/>
              <a:t>дошкольных до поступления в высшие образовательные учреждения и далее.</a:t>
            </a:r>
            <a:endParaRPr lang="ru-RU" sz="1800" dirty="0"/>
          </a:p>
          <a:p>
            <a:pPr marR="36195" algn="just">
              <a:lnSpc>
                <a:spcPct val="150000"/>
              </a:lnSpc>
            </a:pPr>
            <a:r>
              <a:rPr lang="ru-RU" sz="1800" dirty="0" smtClean="0"/>
              <a:t>Чтобы </a:t>
            </a:r>
            <a:r>
              <a:rPr lang="ru-RU" sz="1800" dirty="0"/>
              <a:t>вовлекать учеников, не владеющих речью, </a:t>
            </a:r>
            <a:r>
              <a:rPr lang="ru-RU" sz="1800" dirty="0" smtClean="0"/>
              <a:t>в воспитательный и образовательный процессы, нужно </a:t>
            </a:r>
            <a:r>
              <a:rPr lang="ru-RU" sz="1800" dirty="0"/>
              <a:t>иметь в классе </a:t>
            </a:r>
            <a:r>
              <a:rPr lang="ru-RU" sz="1800" b="1" dirty="0"/>
              <a:t>вспомогательные технологии</a:t>
            </a:r>
            <a:r>
              <a:rPr lang="ru-RU" sz="1800" b="1" dirty="0" smtClean="0"/>
              <a:t>.</a:t>
            </a:r>
          </a:p>
          <a:p>
            <a:pPr marR="36195" algn="r">
              <a:lnSpc>
                <a:spcPct val="100000"/>
              </a:lnSpc>
            </a:pPr>
            <a:endParaRPr lang="ru-RU" sz="1800" dirty="0" smtClean="0"/>
          </a:p>
          <a:p>
            <a:pPr marR="36195" algn="just">
              <a:lnSpc>
                <a:spcPct val="150000"/>
              </a:lnSpc>
            </a:pPr>
            <a:r>
              <a:rPr lang="ru-RU" sz="1800" dirty="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49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D1937A1-FCB7-46CE-A530-198EEC31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10" y="601171"/>
            <a:ext cx="9267361" cy="98814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Альтернативная и дополнительная коммуникация (АДК)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DC413909-33FB-4597-8D14-8CB9DFF92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3" y="1876669"/>
            <a:ext cx="11379193" cy="399596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800" b="1" dirty="0"/>
              <a:t>Альтернативная и дополненная коммуникация (АДК)</a:t>
            </a:r>
            <a:r>
              <a:rPr lang="ru-RU" sz="1800" dirty="0"/>
              <a:t> — совокупность невербальных коммуникативных средств и систем общения, которая может использоваться либо как полная альтернатива речи, либо как дополнение к ней.</a:t>
            </a:r>
          </a:p>
          <a:p>
            <a:pPr algn="just">
              <a:lnSpc>
                <a:spcPct val="150000"/>
              </a:lnSpc>
            </a:pPr>
            <a:r>
              <a:rPr lang="ru-RU" sz="1800" b="1" dirty="0" smtClean="0"/>
              <a:t>Альтернативная </a:t>
            </a:r>
            <a:r>
              <a:rPr lang="ru-RU" sz="1800" b="1" dirty="0"/>
              <a:t>коммуникация </a:t>
            </a:r>
            <a:r>
              <a:rPr lang="ru-RU" sz="1800" dirty="0"/>
              <a:t>— это общение с собеседником без использования устной речи. Она актуальна в случае отсутствия устной речи. Примеры альтернативных средств общения: жестовые системы, графические и предметные символы, азбука Морзе, письмо.</a:t>
            </a:r>
          </a:p>
          <a:p>
            <a:pPr algn="just">
              <a:lnSpc>
                <a:spcPct val="150000"/>
              </a:lnSpc>
            </a:pPr>
            <a:r>
              <a:rPr lang="ru-RU" sz="1800" b="1" dirty="0" smtClean="0"/>
              <a:t>Дополнительная </a:t>
            </a:r>
            <a:r>
              <a:rPr lang="ru-RU" sz="1800" b="1" dirty="0"/>
              <a:t>коммуникация</a:t>
            </a:r>
            <a:r>
              <a:rPr lang="ru-RU" sz="1800" dirty="0"/>
              <a:t> — это коммуникация, дополняющая устную речь. Используется в качестве дополнительного метода общения при недостаточно развитой вербальной речи, имеющихся нарушениях речи, временного отсутствия речи.</a:t>
            </a:r>
            <a:endParaRPr lang="ru-RU" sz="1800" dirty="0" smtClean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B653-49DD-46F1-9074-A5DA46A38E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8010" y="401697"/>
            <a:ext cx="1025337" cy="10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7799F8-4CC2-42DB-90DD-F280DDDD2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97653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D1937A1-FCB7-46CE-A530-198EEC31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143" y="1878957"/>
            <a:ext cx="4531360" cy="49859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Коммуникаторы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DC413909-33FB-4597-8D14-8CB9DFF92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191" y="2921697"/>
            <a:ext cx="5587993" cy="13849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Устройств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предназначены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для развития у детей с ОВЗ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коммуникативных навыков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а также визуального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 слухового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восприятия.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B653-49DD-46F1-9074-A5DA46A38E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8010" y="401697"/>
            <a:ext cx="1025337" cy="10699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78748" y="1210006"/>
            <a:ext cx="1738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/>
              <a:t>Семиуровневый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коммуникатор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8007" y="4583851"/>
            <a:ext cx="9116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Позволяют записывать звуковые сообщения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Имеют несколько уровней записи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Позволяют разместить изображения на кнопках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38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7818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D3843B-18E9-4D0D-BB51-7A76F56FC0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544" y="4192156"/>
            <a:ext cx="3993456" cy="2665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529" y="114059"/>
            <a:ext cx="5827712" cy="59864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5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19583" y="1817618"/>
            <a:ext cx="106268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Преимущества тактильного коммуникатора: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smtClean="0"/>
              <a:t>различная </a:t>
            </a:r>
            <a:r>
              <a:rPr lang="ru-RU" dirty="0"/>
              <a:t>тактильная поверхность кнопок, как </a:t>
            </a:r>
            <a:r>
              <a:rPr lang="ru-RU" dirty="0" smtClean="0"/>
              <a:t>сигнальная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система </a:t>
            </a:r>
            <a:r>
              <a:rPr lang="ru-RU" dirty="0"/>
              <a:t>для незрячих и слабовидящих детей;</a:t>
            </a:r>
          </a:p>
          <a:p>
            <a:pPr>
              <a:lnSpc>
                <a:spcPct val="150000"/>
              </a:lnSpc>
            </a:pPr>
            <a:r>
              <a:rPr lang="ru-RU" dirty="0"/>
              <a:t>- вибрация различной интенсивности, способствующая развитию </a:t>
            </a:r>
            <a:r>
              <a:rPr lang="ru-RU" dirty="0" err="1"/>
              <a:t>проприоцептивной</a:t>
            </a:r>
            <a:r>
              <a:rPr lang="ru-RU" dirty="0"/>
              <a:t> системы и служащая для обозначения воспроизведения звука для детей с нарушением слуха;</a:t>
            </a:r>
          </a:p>
          <a:p>
            <a:pPr>
              <a:lnSpc>
                <a:spcPct val="150000"/>
              </a:lnSpc>
            </a:pPr>
            <a:r>
              <a:rPr lang="ru-RU" dirty="0"/>
              <a:t>- </a:t>
            </a:r>
            <a:r>
              <a:rPr lang="ru-RU" dirty="0" err="1"/>
              <a:t>многоуровневость</a:t>
            </a:r>
            <a:r>
              <a:rPr lang="ru-RU" dirty="0"/>
              <a:t>, что позволяет записывать до 42 слов/фраз;</a:t>
            </a:r>
          </a:p>
          <a:p>
            <a:pPr>
              <a:lnSpc>
                <a:spcPct val="150000"/>
              </a:lnSpc>
            </a:pPr>
            <a:r>
              <a:rPr lang="ru-RU" dirty="0"/>
              <a:t>- вращающийся корпус, облегчающий работу по направлениям альтернативной и дополнительной коммуникации для ребенка, имеющего ограничения в движениях;</a:t>
            </a:r>
          </a:p>
          <a:p>
            <a:pPr>
              <a:lnSpc>
                <a:spcPct val="150000"/>
              </a:lnSpc>
            </a:pPr>
            <a:r>
              <a:rPr lang="ru-RU" dirty="0"/>
              <a:t>- регулируемое воспроизведение сообщений с задержкой после нажатия кнопки для детей, которые не могут совмещать действие и восприятие звука одновременно.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118" y="445625"/>
            <a:ext cx="4005302" cy="2673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6D1937A1-FCB7-46CE-A530-198EEC31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118" y="638630"/>
            <a:ext cx="3530825" cy="1143871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Тактильный коммуникатор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7799F8-4CC2-42DB-90DD-F280DDDD2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DC413909-33FB-4597-8D14-8CB9DFF92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247" y="462704"/>
            <a:ext cx="5726887" cy="26212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Тактильный коммуникатор будет полезен: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для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детей, понимающих речь, но не в состоянии выразить свои потребности вербально в силу отсутствия контроля над органами артикуляционного аппарата (например, при детском центральном параличе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);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247" y="5609140"/>
            <a:ext cx="1142035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для </a:t>
            </a:r>
            <a:r>
              <a:rPr lang="ru-RU" dirty="0"/>
              <a:t>детей, не способных овладеть речью, как средством коммуникации, в силу своей сложности (например, при тяжелых множественных нарушениях, в том числе слуха, зрения)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4247" y="3191506"/>
            <a:ext cx="6096000" cy="1703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для </a:t>
            </a:r>
            <a:r>
              <a:rPr lang="ru-RU" dirty="0"/>
              <a:t>детей, испытывающих трудности в овладении речью, с замедленным языковым развитием (например, с умственными ограничениями, моторной алалией)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4247" y="4962809"/>
            <a:ext cx="7369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детей, использующих речь только частично (например, при детском аутизме)</a:t>
            </a:r>
          </a:p>
        </p:txBody>
      </p:sp>
    </p:spTree>
    <p:extLst>
      <p:ext uri="{BB962C8B-B14F-4D97-AF65-F5344CB8AC3E}">
        <p14:creationId xmlns:p14="http://schemas.microsoft.com/office/powerpoint/2010/main" val="42499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499" y="0"/>
            <a:ext cx="7667501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214684-A570-430C-8D9B-E8083BC3AF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" y="0"/>
            <a:ext cx="5640779" cy="6858000"/>
          </a:xfrm>
          <a:prstGeom prst="rect">
            <a:avLst/>
          </a:prstGeom>
        </p:spPr>
      </p:pic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FFC5214F-62A1-441E-823F-CCCDAA495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778" y="994713"/>
            <a:ext cx="4797223" cy="886397"/>
          </a:xfrm>
        </p:spPr>
        <p:txBody>
          <a:bodyPr/>
          <a:lstStyle/>
          <a:p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Особая роль музыки в воспитании детей с ОВЗ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346" y="6185216"/>
            <a:ext cx="427308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 Т</a:t>
            </a:r>
            <a:r>
              <a:rPr lang="ru-RU" sz="1200" dirty="0"/>
              <a:t>. Д. </a:t>
            </a:r>
            <a:r>
              <a:rPr lang="ru-RU" sz="1200" dirty="0" err="1" smtClean="0"/>
              <a:t>Зинкевич</a:t>
            </a:r>
            <a:r>
              <a:rPr lang="ru-RU" sz="1200" dirty="0" smtClean="0"/>
              <a:t>-Евстигнеева, Л</a:t>
            </a:r>
            <a:r>
              <a:rPr lang="ru-RU" sz="1200" dirty="0"/>
              <a:t>. А. </a:t>
            </a:r>
            <a:r>
              <a:rPr lang="ru-RU" sz="1200" dirty="0" smtClean="0"/>
              <a:t>Нисневич, Как помочь «особому» ребенку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994370" y="6314052"/>
            <a:ext cx="278659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/>
              <a:t>Игра «Мини-колокольчики»</a:t>
            </a:r>
          </a:p>
        </p:txBody>
      </p:sp>
      <p:sp>
        <p:nvSpPr>
          <p:cNvPr id="19" name="Подзаголовок 3">
            <a:extLst>
              <a:ext uri="{FF2B5EF4-FFF2-40B4-BE49-F238E27FC236}">
                <a16:creationId xmlns:a16="http://schemas.microsoft.com/office/drawing/2014/main" id="{B6A1AA6B-DDEB-4AF7-AD06-305D32EC13BB}"/>
              </a:ext>
            </a:extLst>
          </p:cNvPr>
          <p:cNvSpPr txBox="1">
            <a:spLocks/>
          </p:cNvSpPr>
          <p:nvPr/>
        </p:nvSpPr>
        <p:spPr>
          <a:xfrm>
            <a:off x="307346" y="2520821"/>
            <a:ext cx="4273082" cy="2628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192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Loos ExtraWide Regular"/>
              </a:rPr>
              <a:t>В процессе музыкального воспитания детей с ОВЗ решается множество образовательных задач: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Loos ExtraWide Regular"/>
              </a:rPr>
              <a:t>воспитание художественного вкуса </a:t>
            </a:r>
            <a:r>
              <a:rPr lang="ru-RU" sz="1800" dirty="0" smtClean="0">
                <a:latin typeface="Loos ExtraWide Regular"/>
              </a:rPr>
              <a:t>у детей,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Loos ExtraWide Regular"/>
              </a:rPr>
              <a:t>эмоциональной отзывчивости</a:t>
            </a:r>
            <a:r>
              <a:rPr lang="ru-RU" sz="1800" dirty="0" smtClean="0">
                <a:latin typeface="Loos ExtraWide Regular"/>
              </a:rPr>
              <a:t> на музыку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Loos ExtraWide Regular"/>
              </a:rPr>
              <a:t>развитие </a:t>
            </a:r>
            <a:r>
              <a:rPr lang="ru-RU" sz="1800" b="1" dirty="0" smtClean="0">
                <a:latin typeface="Loos ExtraWide Regular"/>
              </a:rPr>
              <a:t>музыкальных способностей</a:t>
            </a:r>
            <a:endParaRPr lang="ru-RU" sz="1800" dirty="0">
              <a:latin typeface="Loos ExtraWid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646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821599" y="1"/>
            <a:ext cx="8370401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214684-A570-430C-8D9B-E8083BC3AF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" y="0"/>
            <a:ext cx="564077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1840" y="6390400"/>
            <a:ext cx="313974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Музыкальная  гусеница Уля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4813" y="590543"/>
            <a:ext cx="4631154" cy="1163395"/>
          </a:xfrm>
        </p:spPr>
        <p:txBody>
          <a:bodyPr/>
          <a:lstStyle/>
          <a:p>
            <a:r>
              <a:rPr lang="ru-RU" sz="2800" dirty="0"/>
              <a:t>Музыкотерапия помогает развивать у детей с ОВЗ: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5" name="Подзаголовок 3">
            <a:extLst>
              <a:ext uri="{FF2B5EF4-FFF2-40B4-BE49-F238E27FC236}">
                <a16:creationId xmlns:a16="http://schemas.microsoft.com/office/drawing/2014/main" id="{BF76B98E-8576-4B6B-9CC3-EEC58D01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733" y="1669544"/>
            <a:ext cx="3427383" cy="175945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Loos ExtraWide Regular"/>
              </a:rPr>
              <a:t>чувство </a:t>
            </a:r>
            <a:r>
              <a:rPr lang="ru-RU" sz="1800" dirty="0">
                <a:latin typeface="Loos ExtraWide Regular"/>
              </a:rPr>
              <a:t>ритма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latin typeface="Loos ExtraWide Regular"/>
              </a:rPr>
              <a:t>слуховое внимание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latin typeface="Loos ExtraWide Regular"/>
              </a:rPr>
              <a:t>мелкую моторику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latin typeface="Loos ExtraWide Regular"/>
              </a:rPr>
              <a:t>понимание речи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latin typeface="Loos ExtraWide Regular"/>
              </a:rPr>
              <a:t>коммуникативные </a:t>
            </a:r>
            <a:r>
              <a:rPr lang="ru-RU" sz="1800" dirty="0" smtClean="0">
                <a:latin typeface="Loos ExtraWide Regular"/>
              </a:rPr>
              <a:t>навыки</a:t>
            </a:r>
            <a:endParaRPr lang="ru-RU" sz="1800" dirty="0">
              <a:latin typeface="Loos ExtraWide Regular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1563C44A-2820-4F00-AA75-410E3EE4A19B}"/>
              </a:ext>
            </a:extLst>
          </p:cNvPr>
          <p:cNvSpPr txBox="1">
            <a:spLocks/>
          </p:cNvSpPr>
          <p:nvPr/>
        </p:nvSpPr>
        <p:spPr>
          <a:xfrm>
            <a:off x="411520" y="3907645"/>
            <a:ext cx="4334100" cy="20774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oos ExtraWide Bold" panose="020B0807020102020303" pitchFamily="34" charset="-52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 smtClean="0">
                <a:latin typeface="Loos ExtraWide Regular"/>
              </a:rPr>
              <a:t>Играя на </a:t>
            </a:r>
            <a:r>
              <a:rPr lang="ru-RU" sz="1800" b="1" dirty="0" smtClean="0">
                <a:latin typeface="Loos ExtraWide Regular"/>
              </a:rPr>
              <a:t>специализированных музыкальных инструментах</a:t>
            </a:r>
            <a:r>
              <a:rPr lang="ru-RU" sz="1800" dirty="0" smtClean="0">
                <a:latin typeface="Loos ExtraWide Regular"/>
              </a:rPr>
              <a:t>, дети понимают: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Loos ExtraWide Regular"/>
              </a:rPr>
              <a:t>все, что окружает нас, звучит, и каждый звук может стать музыкой.</a:t>
            </a:r>
            <a:endParaRPr lang="ru-RU" sz="1800" dirty="0">
              <a:latin typeface="Loos ExtraWid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33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258" y="814582"/>
            <a:ext cx="1040674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Наши партнеры</a:t>
            </a:r>
            <a:endParaRPr lang="ru-RU" sz="24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679" y="1738595"/>
            <a:ext cx="2242035" cy="16246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48" y="2045272"/>
            <a:ext cx="4216253" cy="61123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372" y="3587247"/>
            <a:ext cx="2830910" cy="117076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663" y="3124200"/>
            <a:ext cx="3177540" cy="1143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314" y="4758007"/>
            <a:ext cx="2917372" cy="19449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275" y="4894874"/>
            <a:ext cx="2220007" cy="13899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953" y="4425511"/>
            <a:ext cx="3108960" cy="185928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7428" y="1923627"/>
            <a:ext cx="2547258" cy="120057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2701" y="3281876"/>
            <a:ext cx="1839809" cy="18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8390" y="993775"/>
            <a:ext cx="5702300" cy="4870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138204-8EFE-4166-B34D-1DB2E88F01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630367" y="2589443"/>
            <a:ext cx="5408429" cy="4093639"/>
            <a:chOff x="7264996" y="2295991"/>
            <a:chExt cx="4929882" cy="44336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3118" y="3040960"/>
              <a:ext cx="4409422" cy="317063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8BBCF79-BC49-4622-9800-45D7E0BBD8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7264996" y="2295991"/>
              <a:ext cx="4929882" cy="443363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9155575" y="6217067"/>
            <a:ext cx="264420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Барабанная установка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95999" y="360435"/>
            <a:ext cx="57037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На музыкальных занятиях используются различные виды деятельности: слушание произведений</a:t>
            </a:r>
          </a:p>
          <a:p>
            <a:pPr algn="just"/>
            <a:r>
              <a:rPr lang="ru-RU" sz="1600" dirty="0"/>
              <a:t>классической и современной детской музыки с последующим анализом прослушанного материала,</a:t>
            </a:r>
          </a:p>
          <a:p>
            <a:pPr algn="just"/>
            <a:r>
              <a:rPr lang="ru-RU" sz="1600" b="1" dirty="0"/>
              <a:t>музыкальные ролевые игры и другие</a:t>
            </a:r>
            <a:r>
              <a:rPr lang="ru-RU" sz="1600" dirty="0"/>
              <a:t>. </a:t>
            </a:r>
            <a:endParaRPr lang="ru-RU" sz="1600" dirty="0" smtClean="0"/>
          </a:p>
          <a:p>
            <a:pPr algn="just"/>
            <a:r>
              <a:rPr lang="ru-RU" sz="1600" dirty="0" smtClean="0"/>
              <a:t>Используется </a:t>
            </a:r>
            <a:r>
              <a:rPr lang="ru-RU" sz="1600" dirty="0"/>
              <a:t>детский песенный материал из популярных</a:t>
            </a:r>
          </a:p>
          <a:p>
            <a:pPr algn="just"/>
            <a:r>
              <a:rPr lang="ru-RU" sz="1600" dirty="0"/>
              <a:t>мультипликационных фильмов. </a:t>
            </a:r>
            <a:endParaRPr lang="ru-RU" sz="1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60746" y="6217067"/>
            <a:ext cx="6096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200" dirty="0"/>
              <a:t>О роли музыкальной терапии в реабилитации </a:t>
            </a:r>
            <a:r>
              <a:rPr lang="ru-RU" sz="1200" dirty="0" smtClean="0"/>
              <a:t>детей с </a:t>
            </a:r>
            <a:r>
              <a:rPr lang="ru-RU" sz="1200" dirty="0"/>
              <a:t>ограниченными возможностями </a:t>
            </a:r>
            <a:r>
              <a:rPr lang="ru-RU" sz="1200" dirty="0" smtClean="0"/>
              <a:t>здоровья Петрухина </a:t>
            </a:r>
            <a:r>
              <a:rPr lang="ru-RU" sz="1200" dirty="0"/>
              <a:t>Н. П.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2389658"/>
            <a:ext cx="570378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Обязательное условие – живое и адаптированное исполнение: темп меняется так, чтобы это было удобно детям.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745" y="5593964"/>
            <a:ext cx="292674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Музыкальный тамбурин</a:t>
            </a:r>
          </a:p>
        </p:txBody>
      </p:sp>
    </p:spTree>
    <p:extLst>
      <p:ext uri="{BB962C8B-B14F-4D97-AF65-F5344CB8AC3E}">
        <p14:creationId xmlns:p14="http://schemas.microsoft.com/office/powerpoint/2010/main" val="36501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134" y="1213693"/>
            <a:ext cx="5702300" cy="4870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138204-8EFE-4166-B34D-1DB2E88F01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95193" y="4646037"/>
            <a:ext cx="2398093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Музыкальная гусеница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4365" y="6355566"/>
            <a:ext cx="10635203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/>
              <a:t>О роли музыкальной терапии в реабилитации </a:t>
            </a:r>
            <a:r>
              <a:rPr lang="ru-RU" sz="1200" dirty="0" smtClean="0"/>
              <a:t>детей с </a:t>
            </a:r>
            <a:r>
              <a:rPr lang="ru-RU" sz="1200" dirty="0"/>
              <a:t>ограниченными возможностями </a:t>
            </a:r>
            <a:r>
              <a:rPr lang="ru-RU" sz="1200" dirty="0" smtClean="0"/>
              <a:t>здоровья Петрухина </a:t>
            </a:r>
            <a:r>
              <a:rPr lang="ru-RU" sz="1200" dirty="0"/>
              <a:t>Н. П.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838199"/>
            <a:ext cx="5743399" cy="3828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8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821320"/>
            <a:ext cx="5836920" cy="55626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F09532-65EE-464D-9C80-4578548CBA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81023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B653-49DD-46F1-9074-A5DA46A38E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8010" y="401697"/>
            <a:ext cx="1025337" cy="1069916"/>
          </a:xfrm>
          <a:prstGeom prst="rect">
            <a:avLst/>
          </a:prstGeom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6D1937A1-FCB7-46CE-A530-198EEC31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10" y="740067"/>
            <a:ext cx="9267361" cy="99719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Музыкальная карусель из колокольчиков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5741" y="2067287"/>
            <a:ext cx="6096000" cy="41960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«Музыкальная карусель из колокольчиков» развивает:</a:t>
            </a:r>
          </a:p>
          <a:p>
            <a:pPr>
              <a:lnSpc>
                <a:spcPct val="150000"/>
              </a:lnSpc>
            </a:pPr>
            <a:r>
              <a:rPr lang="ru-RU" dirty="0"/>
              <a:t>- мелкую и крупную моторику;</a:t>
            </a:r>
          </a:p>
          <a:p>
            <a:pPr>
              <a:lnSpc>
                <a:spcPct val="150000"/>
              </a:lnSpc>
            </a:pPr>
            <a:r>
              <a:rPr lang="ru-RU" dirty="0"/>
              <a:t>- чувство ритма;</a:t>
            </a:r>
          </a:p>
          <a:p>
            <a:pPr>
              <a:lnSpc>
                <a:spcPct val="150000"/>
              </a:lnSpc>
            </a:pPr>
            <a:r>
              <a:rPr lang="ru-RU" dirty="0"/>
              <a:t>- зрительное, слуховое и тактильное восприятие;</a:t>
            </a:r>
          </a:p>
          <a:p>
            <a:pPr>
              <a:lnSpc>
                <a:spcPct val="150000"/>
              </a:lnSpc>
            </a:pPr>
            <a:r>
              <a:rPr lang="ru-RU" dirty="0"/>
              <a:t>- навыки вербального и невербального общения;</a:t>
            </a:r>
          </a:p>
          <a:p>
            <a:pPr>
              <a:lnSpc>
                <a:spcPct val="150000"/>
              </a:lnSpc>
            </a:pPr>
            <a:r>
              <a:rPr lang="ru-RU" dirty="0"/>
              <a:t>- память;</a:t>
            </a:r>
          </a:p>
          <a:p>
            <a:pPr>
              <a:lnSpc>
                <a:spcPct val="150000"/>
              </a:lnSpc>
            </a:pPr>
            <a:r>
              <a:rPr lang="ru-RU" dirty="0"/>
              <a:t>- внимание;</a:t>
            </a:r>
          </a:p>
          <a:p>
            <a:pPr>
              <a:lnSpc>
                <a:spcPct val="150000"/>
              </a:lnSpc>
            </a:pPr>
            <a:r>
              <a:rPr lang="ru-RU" dirty="0"/>
              <a:t>- творческий потенциал;</a:t>
            </a:r>
          </a:p>
          <a:p>
            <a:pPr>
              <a:lnSpc>
                <a:spcPct val="150000"/>
              </a:lnSpc>
            </a:pPr>
            <a:r>
              <a:rPr lang="ru-RU" dirty="0"/>
              <a:t>- эмоциональную сферу;</a:t>
            </a:r>
          </a:p>
          <a:p>
            <a:pPr>
              <a:lnSpc>
                <a:spcPct val="150000"/>
              </a:lnSpc>
            </a:pPr>
            <a:r>
              <a:rPr lang="ru-RU" dirty="0"/>
              <a:t>- музыкальные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16699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D0BCC-1705-4DB7-912F-1F54E543C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3946" y="1826834"/>
            <a:ext cx="8244107" cy="775597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96574" y="3196398"/>
            <a:ext cx="64052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Фролова Алёна</a:t>
            </a:r>
          </a:p>
          <a:p>
            <a:endParaRPr lang="ru-RU" sz="2000" dirty="0" smtClean="0"/>
          </a:p>
          <a:p>
            <a:r>
              <a:rPr lang="ru-RU" sz="2000" dirty="0" smtClean="0"/>
              <a:t>Менеджер </a:t>
            </a:r>
            <a:r>
              <a:rPr lang="ru-RU" sz="2000" dirty="0"/>
              <a:t>региональных </a:t>
            </a:r>
            <a:r>
              <a:rPr lang="ru-RU" sz="2000" dirty="0" smtClean="0"/>
              <a:t>проектов</a:t>
            </a:r>
          </a:p>
          <a:p>
            <a:r>
              <a:rPr lang="ru-RU" sz="2000" dirty="0" smtClean="0"/>
              <a:t>ГК «Исток Аудио»</a:t>
            </a:r>
          </a:p>
          <a:p>
            <a:endParaRPr lang="ru-RU" sz="2000" dirty="0" smtClean="0"/>
          </a:p>
          <a:p>
            <a:r>
              <a:rPr lang="en-US" sz="2000" dirty="0" smtClean="0"/>
              <a:t>www.smartaids.ru </a:t>
            </a:r>
            <a:endParaRPr lang="ru-RU" sz="2000" dirty="0" smtClean="0"/>
          </a:p>
          <a:p>
            <a:r>
              <a:rPr lang="ru-RU" sz="2000" dirty="0">
                <a:hlinkClick r:id="rId2"/>
              </a:rPr>
              <a:t>a.frolova@istok-audio.info</a:t>
            </a:r>
            <a:endParaRPr lang="ru-RU" sz="2000" dirty="0"/>
          </a:p>
          <a:p>
            <a:r>
              <a:rPr lang="en-US" sz="2000" dirty="0" smtClean="0"/>
              <a:t>+</a:t>
            </a:r>
            <a:r>
              <a:rPr lang="ru-RU" sz="2000" dirty="0"/>
              <a:t>7 (929) </a:t>
            </a:r>
            <a:r>
              <a:rPr lang="ru-RU" sz="2000" dirty="0" smtClean="0"/>
              <a:t>636-88-26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100" y="4404148"/>
            <a:ext cx="1275115" cy="12751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100" y="3196398"/>
            <a:ext cx="1295400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787" y="3262320"/>
            <a:ext cx="4722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Smartaids</a:t>
            </a:r>
            <a:r>
              <a:rPr lang="ru-RU" sz="2000" dirty="0"/>
              <a:t> </a:t>
            </a:r>
            <a:r>
              <a:rPr lang="ru-RU" sz="2000" dirty="0" smtClean="0"/>
              <a:t>– специальный проект Группы </a:t>
            </a:r>
            <a:r>
              <a:rPr lang="ru-RU" sz="2000" dirty="0"/>
              <a:t>Компаний «Исток Аудио</a:t>
            </a:r>
            <a:r>
              <a:rPr lang="ru-RU" sz="2000" dirty="0" smtClean="0"/>
              <a:t>», </a:t>
            </a:r>
            <a:r>
              <a:rPr lang="ru-RU" sz="2000" dirty="0"/>
              <a:t>направленный на оказание помощи в подборе предметов первой необходимости и технических средств реабилитации людям с нарушениями зрения, слуха, опорно-двигательного аппарата и других </a:t>
            </a:r>
            <a:r>
              <a:rPr lang="ru-RU" sz="2000" dirty="0" smtClean="0"/>
              <a:t>нозологий.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20" y="611708"/>
            <a:ext cx="3947506" cy="21729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8412" y="954836"/>
            <a:ext cx="636440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Технические средства реабилитации </a:t>
            </a:r>
            <a:r>
              <a:rPr lang="ru-RU" dirty="0"/>
              <a:t>для людей с нарушениями зрения: дисплеи Брайля, видеоувеличители, белые трости, </a:t>
            </a:r>
            <a:r>
              <a:rPr lang="ru-RU" dirty="0" err="1"/>
              <a:t>тифлофлешплееры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Компьютерная техника и ПО </a:t>
            </a:r>
            <a:r>
              <a:rPr lang="ru-RU" dirty="0"/>
              <a:t>для слепых и слабовидящих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Образовательные пособия и </a:t>
            </a:r>
            <a:r>
              <a:rPr lang="ru-RU" b="1" dirty="0"/>
              <a:t>товары для учебы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Все для спорта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Медицинские устройства </a:t>
            </a:r>
            <a:r>
              <a:rPr lang="ru-RU" dirty="0"/>
              <a:t>с речевым выходом и </a:t>
            </a:r>
            <a:r>
              <a:rPr lang="ru-RU" b="1" dirty="0"/>
              <a:t>товары для </a:t>
            </a:r>
            <a:r>
              <a:rPr lang="ru-RU" b="1" dirty="0" smtClean="0"/>
              <a:t>кухни</a:t>
            </a:r>
          </a:p>
          <a:p>
            <a:endParaRPr lang="ru-RU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Реабилитационные игрушки и игровые наборы – наше новое направление!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3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FC3E0-3642-4A86-AB0E-3E95CD87B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795" y="778646"/>
            <a:ext cx="6616693" cy="498598"/>
          </a:xfrm>
        </p:spPr>
        <p:txBody>
          <a:bodyPr/>
          <a:lstStyle/>
          <a:p>
            <a:pPr algn="ctr"/>
            <a:r>
              <a:rPr lang="ru-RU" dirty="0" smtClean="0"/>
              <a:t>Наши преимущества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497" y="2199198"/>
            <a:ext cx="1080000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377" y="2199199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899" y="2199199"/>
            <a:ext cx="1080000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8035" y="3611681"/>
            <a:ext cx="1816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Безопасные и качественные материалы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538861" y="3606075"/>
            <a:ext cx="2155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Соблюдение стандартов производства детских игрушек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60615" y="3611685"/>
            <a:ext cx="206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Прямая техническая поддержка от производителя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551" y="2199198"/>
            <a:ext cx="1080000" cy="10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637" y="3611683"/>
            <a:ext cx="2362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Группа Компаний «Исток Аудио»</a:t>
            </a:r>
          </a:p>
          <a:p>
            <a:pPr algn="ctr"/>
            <a:r>
              <a:rPr lang="ru-RU" b="1" dirty="0" smtClean="0"/>
              <a:t>30 лет на рынке реабилитационной техники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67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868" y="3553208"/>
            <a:ext cx="110744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Loos ExtraWide Regular"/>
              </a:rPr>
              <a:t>Это </a:t>
            </a:r>
            <a:r>
              <a:rPr lang="ru-RU" sz="2400" b="1" u="sng" dirty="0" smtClean="0">
                <a:latin typeface="Loos ExtraWide Regular"/>
              </a:rPr>
              <a:t>почти </a:t>
            </a:r>
            <a:r>
              <a:rPr lang="ru-RU" sz="2400" b="1" u="sng" dirty="0">
                <a:latin typeface="Loos ExtraWide Regular"/>
              </a:rPr>
              <a:t>10%</a:t>
            </a:r>
            <a:r>
              <a:rPr lang="ru-RU" sz="2400" dirty="0">
                <a:latin typeface="Loos ExtraWide Regular"/>
              </a:rPr>
              <a:t> </a:t>
            </a:r>
            <a:r>
              <a:rPr lang="ru-RU" sz="2400" b="1" dirty="0">
                <a:latin typeface="Loos ExtraWide Regular"/>
              </a:rPr>
              <a:t>от численности населения страны моложе 18 </a:t>
            </a:r>
            <a:r>
              <a:rPr lang="ru-RU" sz="2400" b="1" dirty="0" smtClean="0">
                <a:latin typeface="Loos ExtraWide Regular"/>
              </a:rPr>
              <a:t>лет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8868" y="4238901"/>
            <a:ext cx="6370676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Показатель постоянно растет: 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в </a:t>
            </a:r>
            <a:r>
              <a:rPr lang="ru-RU" sz="2400" dirty="0"/>
              <a:t>2010 году численность детей-инвалидов составляла около 500 тыс.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185" y="3784041"/>
            <a:ext cx="4513083" cy="3008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 bwMode="auto">
          <a:xfrm>
            <a:off x="0" y="839957"/>
            <a:ext cx="1040674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Статистика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14345" y="1318021"/>
            <a:ext cx="35092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1.2 млн 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8174" y="2489080"/>
            <a:ext cx="528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Детей с ОВЗ обучается в России,</a:t>
            </a:r>
          </a:p>
          <a:p>
            <a:pPr algn="ctr"/>
            <a:r>
              <a:rPr lang="ru-RU" sz="2400" dirty="0" smtClean="0"/>
              <a:t>согласно данным </a:t>
            </a:r>
            <a:r>
              <a:rPr lang="ru-RU" sz="2400" dirty="0" err="1" smtClean="0"/>
              <a:t>Минпросвещения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215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110472"/>
            <a:ext cx="5099371" cy="5188497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486" y="566059"/>
            <a:ext cx="10428514" cy="41365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/>
              <a:t>Федеральный государственный образовательный стандарт (ФГОС)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1744" y="1538968"/>
            <a:ext cx="53013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ФГОС дошкольного </a:t>
            </a:r>
            <a:r>
              <a:rPr lang="ru-RU" sz="1600" dirty="0"/>
              <a:t>образования </a:t>
            </a:r>
            <a:r>
              <a:rPr lang="ru-RU" sz="1600" dirty="0" smtClean="0"/>
              <a:t> (ФГОС ДО) предполагает </a:t>
            </a:r>
            <a:r>
              <a:rPr lang="ru-RU" sz="1600" dirty="0"/>
              <a:t>инклюзивную деятельность, которая направлена на обеспечение коррекции трудностей и нарушений в развитии детей с ограниченными возможностями здоровья</a:t>
            </a:r>
            <a:r>
              <a:rPr lang="ru-RU" sz="1600" dirty="0" smtClean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746" y="5174931"/>
            <a:ext cx="530134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Для реабилитации детей с ОВЗ в дошкольном возрасте рекомендуется использовать игровые упражнения и ситуации.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69" y="3489767"/>
            <a:ext cx="5525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i="1" dirty="0" smtClean="0"/>
              <a:t>«Главная </a:t>
            </a:r>
            <a:r>
              <a:rPr lang="ru-RU" sz="1600" i="1" dirty="0"/>
              <a:t>задача педагогов, при работе с такими детьми, это не </a:t>
            </a:r>
            <a:r>
              <a:rPr lang="ru-RU" sz="1600" i="1" dirty="0" smtClean="0"/>
              <a:t>высокие достижения </a:t>
            </a:r>
            <a:r>
              <a:rPr lang="ru-RU" sz="1600" i="1" dirty="0"/>
              <a:t>в усвоении образовательной программы ДОУ, </a:t>
            </a:r>
            <a:r>
              <a:rPr lang="ru-RU" sz="1600" b="1" i="1" dirty="0"/>
              <a:t>а адаптация </a:t>
            </a:r>
            <a:r>
              <a:rPr lang="ru-RU" sz="1600" b="1" i="1" dirty="0" smtClean="0"/>
              <a:t>детей с </a:t>
            </a:r>
            <a:r>
              <a:rPr lang="ru-RU" sz="1600" b="1" i="1" dirty="0"/>
              <a:t>ОВЗ к социуму</a:t>
            </a:r>
            <a:r>
              <a:rPr lang="ru-RU" sz="1600" b="1" i="1" dirty="0" smtClean="0"/>
              <a:t>.</a:t>
            </a:r>
            <a:r>
              <a:rPr lang="ru-RU" sz="1600" i="1" dirty="0" smtClean="0"/>
              <a:t>»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8465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1731989-FDC9-456A-97E2-BC20108F2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8597" y="707114"/>
            <a:ext cx="5703330" cy="99719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Значение игры в развитии детей 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ОВЗ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BF76B98E-8576-4B6B-9CC3-EEC58D01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0170" y="1973752"/>
            <a:ext cx="5478684" cy="32624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/>
              <a:t>Дидактическая игра — одна из форм обучающего воздействия взрослого на ребенка. </a:t>
            </a:r>
          </a:p>
          <a:p>
            <a:pPr>
              <a:lnSpc>
                <a:spcPct val="100000"/>
              </a:lnSpc>
            </a:pPr>
            <a:endParaRPr lang="ru-RU" sz="1800" dirty="0" smtClean="0"/>
          </a:p>
          <a:p>
            <a:pPr>
              <a:lnSpc>
                <a:spcPct val="100000"/>
              </a:lnSpc>
            </a:pPr>
            <a:endParaRPr lang="ru-RU" sz="1800" dirty="0"/>
          </a:p>
          <a:p>
            <a:pPr>
              <a:lnSpc>
                <a:spcPct val="100000"/>
              </a:lnSpc>
            </a:pPr>
            <a:endParaRPr lang="ru-RU" sz="1800" dirty="0" smtClean="0"/>
          </a:p>
          <a:p>
            <a:pPr>
              <a:lnSpc>
                <a:spcPct val="100000"/>
              </a:lnSpc>
            </a:pPr>
            <a:r>
              <a:rPr lang="ru-RU" sz="1800" dirty="0" smtClean="0"/>
              <a:t>Таким </a:t>
            </a:r>
            <a:r>
              <a:rPr lang="ru-RU" sz="1800" dirty="0"/>
              <a:t>образом, дидактическая игра имеет две цели</a:t>
            </a:r>
            <a:r>
              <a:rPr lang="ru-RU" sz="1800" dirty="0" smtClean="0"/>
              <a:t>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/>
              <a:t>обучающая</a:t>
            </a:r>
            <a:r>
              <a:rPr lang="ru-RU" sz="1800" dirty="0"/>
              <a:t>, которую преследует взрослый</a:t>
            </a:r>
            <a:r>
              <a:rPr lang="ru-RU" sz="1800" dirty="0" smtClean="0"/>
              <a:t>,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/>
              <a:t>игровая</a:t>
            </a:r>
            <a:r>
              <a:rPr lang="ru-RU" sz="1800" dirty="0"/>
              <a:t>, ради которой действует ребенок</a:t>
            </a:r>
            <a:r>
              <a:rPr lang="ru-RU" sz="1800" dirty="0" smtClean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88597" y="2782668"/>
            <a:ext cx="54748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 то же время игра — основной вид деятельности детей.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9367" y="5965559"/>
            <a:ext cx="1151680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/>
              <a:t>Важно, чтобы эти две цели дополняли друг друга и обеспечивали усвоение программного материала.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96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739"/>
            <a:ext cx="6096000" cy="5809504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D3843B-18E9-4D0D-BB51-7A76F56FC0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1731989-FDC9-456A-97E2-BC20108F2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88568"/>
            <a:ext cx="5703330" cy="99719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Значение игры в развитии детей 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ОВЗ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88599" y="2777489"/>
            <a:ext cx="5252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Через </a:t>
            </a:r>
            <a:r>
              <a:rPr lang="ru-RU" dirty="0"/>
              <a:t>игру у детей </a:t>
            </a:r>
            <a:r>
              <a:rPr lang="ru-RU" dirty="0" smtClean="0"/>
              <a:t>происходит: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активное </a:t>
            </a:r>
            <a:r>
              <a:rPr lang="ru-RU" dirty="0"/>
              <a:t>взаимодействие со </a:t>
            </a:r>
            <a:r>
              <a:rPr lang="ru-RU" dirty="0" smtClean="0"/>
              <a:t>сверстниками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/>
              <a:t>социальная интеграция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закрепляются </a:t>
            </a:r>
            <a:r>
              <a:rPr lang="ru-RU" dirty="0"/>
              <a:t>навыки </a:t>
            </a:r>
            <a:r>
              <a:rPr lang="ru-RU" dirty="0" smtClean="0"/>
              <a:t>общения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развивается </a:t>
            </a:r>
            <a:r>
              <a:rPr lang="ru-RU" dirty="0"/>
              <a:t>познавательная </a:t>
            </a:r>
            <a:r>
              <a:rPr lang="ru-RU" dirty="0" smtClean="0"/>
              <a:t>деятельность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улучшается настроение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/>
              <a:t>подготавливает детей к успешной адаптации в школьной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22231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СТОК-АУДИО">
      <a:dk1>
        <a:srgbClr val="0D1922"/>
      </a:dk1>
      <a:lt1>
        <a:srgbClr val="FFFFFF"/>
      </a:lt1>
      <a:dk2>
        <a:srgbClr val="9CA6AB"/>
      </a:dk2>
      <a:lt2>
        <a:srgbClr val="F6F6F6"/>
      </a:lt2>
      <a:accent1>
        <a:srgbClr val="6EE8FF"/>
      </a:accent1>
      <a:accent2>
        <a:srgbClr val="7E8588"/>
      </a:accent2>
      <a:accent3>
        <a:srgbClr val="FC8824"/>
      </a:accent3>
      <a:accent4>
        <a:srgbClr val="51B0B7"/>
      </a:accent4>
      <a:accent5>
        <a:srgbClr val="75D66E"/>
      </a:accent5>
      <a:accent6>
        <a:srgbClr val="38D3E8"/>
      </a:accent6>
      <a:hlink>
        <a:srgbClr val="0563C1"/>
      </a:hlink>
      <a:folHlink>
        <a:srgbClr val="38D3E8"/>
      </a:folHlink>
    </a:clrScheme>
    <a:fontScheme name="Другая 2">
      <a:majorFont>
        <a:latin typeface="Loos ExtraWide Bold"/>
        <a:ea typeface=""/>
        <a:cs typeface=""/>
      </a:majorFont>
      <a:minorFont>
        <a:latin typeface="Loos ExtraWide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презентации.pptx" id="{C91ED9AD-CD9B-4C8C-B213-E4C9CF638AB9}" vid="{A77504C6-DBD0-4314-A5F4-7B34708B845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5511</TotalTime>
  <Words>1874</Words>
  <Application>Microsoft Office PowerPoint</Application>
  <PresentationFormat>Широкоэкранный</PresentationFormat>
  <Paragraphs>252</Paragraphs>
  <Slides>33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Loos ExtraWide Bold</vt:lpstr>
      <vt:lpstr>Loos ExtraWide Light</vt:lpstr>
      <vt:lpstr>Loos ExtraWide Regular</vt:lpstr>
      <vt:lpstr>Times New Roman</vt:lpstr>
      <vt:lpstr>Wingdings</vt:lpstr>
      <vt:lpstr>Тема Office</vt:lpstr>
      <vt:lpstr>Игровой подход в работе с детьми с инвалидностью как эффективный инструмент проведения реабилитации</vt:lpstr>
      <vt:lpstr>многопрофильное предприятие</vt:lpstr>
      <vt:lpstr>Презентация PowerPoint</vt:lpstr>
      <vt:lpstr>Презентация PowerPoint</vt:lpstr>
      <vt:lpstr>Наши преимущества</vt:lpstr>
      <vt:lpstr>Презентация PowerPoint</vt:lpstr>
      <vt:lpstr>Федеральный государственный образовательный стандарт (ФГОС) </vt:lpstr>
      <vt:lpstr>Значение игры в развитии детей с ОВЗ</vt:lpstr>
      <vt:lpstr>Значение игры в развитии детей с ОВЗ</vt:lpstr>
      <vt:lpstr>Одна и та же игра может выступать в нескольких функциях: </vt:lpstr>
      <vt:lpstr>Особенности инклюзивных игрушек:</vt:lpstr>
      <vt:lpstr>Наши игрушки —  помощники в развитии: </vt:lpstr>
      <vt:lpstr>ВАЖНО:  Сочетанные нарушения</vt:lpstr>
      <vt:lpstr>Игровая терапия</vt:lpstr>
      <vt:lpstr>Презентация PowerPoint</vt:lpstr>
      <vt:lpstr>Набор для занятий с детьми с РАС</vt:lpstr>
      <vt:lpstr>Текстурированная карусель</vt:lpstr>
      <vt:lpstr>Презентация PowerPoint</vt:lpstr>
      <vt:lpstr>Сенсорное воспитание —  основа умственного развития ребенка</vt:lpstr>
      <vt:lpstr>Основные задачи сенсорного воспитания</vt:lpstr>
      <vt:lpstr>Моторика</vt:lpstr>
      <vt:lpstr>Вступление в коммуникацию </vt:lpstr>
      <vt:lpstr>Альтернативная и дополнительная коммуникация (АДК)</vt:lpstr>
      <vt:lpstr>Коммуникаторы</vt:lpstr>
      <vt:lpstr>Презентация PowerPoint</vt:lpstr>
      <vt:lpstr>Тактильный коммуникатор</vt:lpstr>
      <vt:lpstr>Презентация PowerPoint</vt:lpstr>
      <vt:lpstr>Особая роль музыки в воспитании детей с ОВЗ</vt:lpstr>
      <vt:lpstr>Музыкотерапия помогает развивать у детей с ОВЗ: </vt:lpstr>
      <vt:lpstr>Презентация PowerPoint</vt:lpstr>
      <vt:lpstr>Презентация PowerPoint</vt:lpstr>
      <vt:lpstr>Музыкальная карусель из колокольчиков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Голубева</dc:creator>
  <cp:lastModifiedBy>Горев Максим Игоревич</cp:lastModifiedBy>
  <cp:revision>311</cp:revision>
  <dcterms:created xsi:type="dcterms:W3CDTF">2024-03-02T01:47:08Z</dcterms:created>
  <dcterms:modified xsi:type="dcterms:W3CDTF">2025-04-25T12:07:12Z</dcterms:modified>
</cp:coreProperties>
</file>