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301" r:id="rId3"/>
    <p:sldId id="302" r:id="rId4"/>
    <p:sldId id="303" r:id="rId5"/>
    <p:sldId id="304" r:id="rId6"/>
    <p:sldId id="309" r:id="rId7"/>
    <p:sldId id="305" r:id="rId8"/>
    <p:sldId id="306" r:id="rId9"/>
    <p:sldId id="307" r:id="rId10"/>
    <p:sldId id="308" r:id="rId11"/>
    <p:sldId id="310" r:id="rId12"/>
    <p:sldId id="311" r:id="rId13"/>
    <p:sldId id="295" r:id="rId14"/>
    <p:sldId id="26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380"/>
    <a:srgbClr val="F9F9F9"/>
    <a:srgbClr val="EDECEB"/>
    <a:srgbClr val="CA2C4E"/>
    <a:srgbClr val="8B3C67"/>
    <a:srgbClr val="DCDAD6"/>
    <a:srgbClr val="BDBAB3"/>
    <a:srgbClr val="D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3" autoAdjust="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02731-9D35-453A-B91A-FA2ED38566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E046B8-9A31-476C-8935-BD745CBD6384}">
      <dgm:prSet phldrT="[Текст]" custT="1"/>
      <dgm:spPr>
        <a:solidFill>
          <a:srgbClr val="8B3C67"/>
        </a:solidFill>
        <a:ln>
          <a:solidFill>
            <a:srgbClr val="8B3C67"/>
          </a:solidFill>
        </a:ln>
      </dgm:spPr>
      <dgm:t>
        <a:bodyPr/>
        <a:lstStyle/>
        <a:p>
          <a:r>
            <a:rPr lang="ru-RU" sz="1800" b="1" dirty="0" smtClean="0"/>
            <a:t>Личностные результаты образования</a:t>
          </a:r>
        </a:p>
      </dgm:t>
    </dgm:pt>
    <dgm:pt modelId="{BB98897A-AFFA-44F8-8EF4-B4907272FE67}" type="parTrans" cxnId="{08220521-37BB-496D-8188-07B93CE4507F}">
      <dgm:prSet/>
      <dgm:spPr/>
      <dgm:t>
        <a:bodyPr/>
        <a:lstStyle/>
        <a:p>
          <a:endParaRPr lang="ru-RU"/>
        </a:p>
      </dgm:t>
    </dgm:pt>
    <dgm:pt modelId="{18A8CF88-824E-4BE0-B157-63CF31C2592E}" type="sibTrans" cxnId="{08220521-37BB-496D-8188-07B93CE4507F}">
      <dgm:prSet/>
      <dgm:spPr/>
      <dgm:t>
        <a:bodyPr/>
        <a:lstStyle/>
        <a:p>
          <a:endParaRPr lang="ru-RU"/>
        </a:p>
      </dgm:t>
    </dgm:pt>
    <dgm:pt modelId="{1EBCB5AF-2623-4710-B8E3-1E228578944C}">
      <dgm:prSet phldrT="[Текст]" custT="1"/>
      <dgm:spPr>
        <a:solidFill>
          <a:srgbClr val="8B3C67"/>
        </a:solidFill>
        <a:ln>
          <a:solidFill>
            <a:srgbClr val="8B3C67"/>
          </a:solidFill>
        </a:ln>
      </dgm:spPr>
      <dgm:t>
        <a:bodyPr/>
        <a:lstStyle/>
        <a:p>
          <a:r>
            <a:rPr lang="ru-RU" sz="1400" b="1" dirty="0" smtClean="0"/>
            <a:t>Личностные результаты программы воспитания</a:t>
          </a:r>
          <a:endParaRPr lang="ru-RU" sz="1400" b="1" dirty="0"/>
        </a:p>
      </dgm:t>
    </dgm:pt>
    <dgm:pt modelId="{9E3F10AD-AFA5-427F-B0EB-66ED0561C721}" type="parTrans" cxnId="{0B700EF9-E03C-431F-90FB-431D93A1471F}">
      <dgm:prSet/>
      <dgm:spPr>
        <a:ln>
          <a:solidFill>
            <a:srgbClr val="8B3C67"/>
          </a:solidFill>
        </a:ln>
      </dgm:spPr>
      <dgm:t>
        <a:bodyPr/>
        <a:lstStyle/>
        <a:p>
          <a:endParaRPr lang="ru-RU"/>
        </a:p>
      </dgm:t>
    </dgm:pt>
    <dgm:pt modelId="{96C96117-0974-4966-AC73-BB22DDDE4088}" type="sibTrans" cxnId="{0B700EF9-E03C-431F-90FB-431D93A1471F}">
      <dgm:prSet/>
      <dgm:spPr/>
      <dgm:t>
        <a:bodyPr/>
        <a:lstStyle/>
        <a:p>
          <a:endParaRPr lang="ru-RU"/>
        </a:p>
      </dgm:t>
    </dgm:pt>
    <dgm:pt modelId="{21688DFF-4531-4972-8FBE-0B8E9A39AA2A}">
      <dgm:prSet phldrT="[Текст]" custT="1"/>
      <dgm:spPr>
        <a:solidFill>
          <a:srgbClr val="8B3C67"/>
        </a:solidFill>
        <a:ln>
          <a:solidFill>
            <a:srgbClr val="8B3C67"/>
          </a:solidFill>
        </a:ln>
      </dgm:spPr>
      <dgm:t>
        <a:bodyPr/>
        <a:lstStyle/>
        <a:p>
          <a:r>
            <a:rPr lang="ru-RU" sz="1400" b="1" dirty="0" smtClean="0"/>
            <a:t>Формирование сферы жизненной компетенции</a:t>
          </a:r>
          <a:endParaRPr lang="ru-RU" sz="1400" b="1" dirty="0"/>
        </a:p>
      </dgm:t>
    </dgm:pt>
    <dgm:pt modelId="{F2AC534E-542E-4E9D-AF5E-30054E077017}" type="parTrans" cxnId="{737DFC9F-730D-44FF-AF9E-C57174085168}">
      <dgm:prSet/>
      <dgm:spPr>
        <a:ln>
          <a:solidFill>
            <a:srgbClr val="8B3C67"/>
          </a:solidFill>
        </a:ln>
      </dgm:spPr>
      <dgm:t>
        <a:bodyPr/>
        <a:lstStyle/>
        <a:p>
          <a:endParaRPr lang="ru-RU"/>
        </a:p>
      </dgm:t>
    </dgm:pt>
    <dgm:pt modelId="{6E8B676C-6F66-4A14-BA07-CAFEE6C6A56F}" type="sibTrans" cxnId="{737DFC9F-730D-44FF-AF9E-C57174085168}">
      <dgm:prSet/>
      <dgm:spPr/>
      <dgm:t>
        <a:bodyPr/>
        <a:lstStyle/>
        <a:p>
          <a:endParaRPr lang="ru-RU"/>
        </a:p>
      </dgm:t>
    </dgm:pt>
    <dgm:pt modelId="{EB5D3824-1B83-411E-BD64-0FF7EB2953FC}" type="pres">
      <dgm:prSet presAssocID="{99902731-9D35-453A-B91A-FA2ED38566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450352-54BC-4E48-8BBA-E6DF97106908}" type="pres">
      <dgm:prSet presAssocID="{60E046B8-9A31-476C-8935-BD745CBD6384}" presName="hierRoot1" presStyleCnt="0">
        <dgm:presLayoutVars>
          <dgm:hierBranch val="init"/>
        </dgm:presLayoutVars>
      </dgm:prSet>
      <dgm:spPr/>
    </dgm:pt>
    <dgm:pt modelId="{FA577DC3-9D79-4AB6-BEF4-95AD42995B49}" type="pres">
      <dgm:prSet presAssocID="{60E046B8-9A31-476C-8935-BD745CBD6384}" presName="rootComposite1" presStyleCnt="0"/>
      <dgm:spPr/>
    </dgm:pt>
    <dgm:pt modelId="{8393CEC7-D747-41A9-BC68-BEC573129EC0}" type="pres">
      <dgm:prSet presAssocID="{60E046B8-9A31-476C-8935-BD745CBD6384}" presName="rootText1" presStyleLbl="node0" presStyleIdx="0" presStyleCnt="1" custScaleX="150119" custScaleY="48175" custLinFactNeighborX="-1746" custLinFactNeighborY="-82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9F568C-CB5D-4834-9AC2-B0FF341992FC}" type="pres">
      <dgm:prSet presAssocID="{60E046B8-9A31-476C-8935-BD745CBD638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B39450E-8FA0-4416-AC88-527F61B37F30}" type="pres">
      <dgm:prSet presAssocID="{60E046B8-9A31-476C-8935-BD745CBD6384}" presName="hierChild2" presStyleCnt="0"/>
      <dgm:spPr/>
    </dgm:pt>
    <dgm:pt modelId="{C0348D04-B105-40D7-B91C-63FFF2700332}" type="pres">
      <dgm:prSet presAssocID="{9E3F10AD-AFA5-427F-B0EB-66ED0561C72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7AE458A-739C-4772-AE01-F608F9C4E3F2}" type="pres">
      <dgm:prSet presAssocID="{1EBCB5AF-2623-4710-B8E3-1E228578944C}" presName="hierRoot2" presStyleCnt="0">
        <dgm:presLayoutVars>
          <dgm:hierBranch/>
        </dgm:presLayoutVars>
      </dgm:prSet>
      <dgm:spPr/>
    </dgm:pt>
    <dgm:pt modelId="{96D0E243-E588-4C38-82F2-5747D4BFACB5}" type="pres">
      <dgm:prSet presAssocID="{1EBCB5AF-2623-4710-B8E3-1E228578944C}" presName="rootComposite" presStyleCnt="0"/>
      <dgm:spPr/>
    </dgm:pt>
    <dgm:pt modelId="{CA76EDB6-EA7C-4607-93B7-7400EA131815}" type="pres">
      <dgm:prSet presAssocID="{1EBCB5AF-2623-4710-B8E3-1E228578944C}" presName="rootText" presStyleLbl="node2" presStyleIdx="0" presStyleCnt="2" custScaleY="54710" custLinFactY="-9099" custLinFactNeighborX="402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450D8-867D-4403-839A-449B61900297}" type="pres">
      <dgm:prSet presAssocID="{1EBCB5AF-2623-4710-B8E3-1E228578944C}" presName="rootConnector" presStyleLbl="node2" presStyleIdx="0" presStyleCnt="2"/>
      <dgm:spPr/>
      <dgm:t>
        <a:bodyPr/>
        <a:lstStyle/>
        <a:p>
          <a:endParaRPr lang="ru-RU"/>
        </a:p>
      </dgm:t>
    </dgm:pt>
    <dgm:pt modelId="{516B8C70-DA6D-412A-ABAF-58FC2FEC572A}" type="pres">
      <dgm:prSet presAssocID="{1EBCB5AF-2623-4710-B8E3-1E228578944C}" presName="hierChild4" presStyleCnt="0"/>
      <dgm:spPr/>
    </dgm:pt>
    <dgm:pt modelId="{34E5F904-721F-417B-AFC7-72D959F1AF1B}" type="pres">
      <dgm:prSet presAssocID="{1EBCB5AF-2623-4710-B8E3-1E228578944C}" presName="hierChild5" presStyleCnt="0"/>
      <dgm:spPr/>
    </dgm:pt>
    <dgm:pt modelId="{E2B8D22E-1D75-4490-91F3-65005BFC10BD}" type="pres">
      <dgm:prSet presAssocID="{F2AC534E-542E-4E9D-AF5E-30054E07701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2D903DB-EF93-4821-9B22-5002C8C7A047}" type="pres">
      <dgm:prSet presAssocID="{21688DFF-4531-4972-8FBE-0B8E9A39AA2A}" presName="hierRoot2" presStyleCnt="0">
        <dgm:presLayoutVars>
          <dgm:hierBranch val="init"/>
        </dgm:presLayoutVars>
      </dgm:prSet>
      <dgm:spPr/>
    </dgm:pt>
    <dgm:pt modelId="{F630280E-E691-45D0-9824-BB85E94A0864}" type="pres">
      <dgm:prSet presAssocID="{21688DFF-4531-4972-8FBE-0B8E9A39AA2A}" presName="rootComposite" presStyleCnt="0"/>
      <dgm:spPr/>
    </dgm:pt>
    <dgm:pt modelId="{3B0DF2F8-5FA7-4780-BB79-17F60B23DA0E}" type="pres">
      <dgm:prSet presAssocID="{21688DFF-4531-4972-8FBE-0B8E9A39AA2A}" presName="rootText" presStyleLbl="node2" presStyleIdx="1" presStyleCnt="2" custScaleY="52964" custLinFactY="-8226" custLinFactNeighborX="-1527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86F677-7E17-495B-8E94-82D4FCC13C29}" type="pres">
      <dgm:prSet presAssocID="{21688DFF-4531-4972-8FBE-0B8E9A39AA2A}" presName="rootConnector" presStyleLbl="node2" presStyleIdx="1" presStyleCnt="2"/>
      <dgm:spPr/>
      <dgm:t>
        <a:bodyPr/>
        <a:lstStyle/>
        <a:p>
          <a:endParaRPr lang="ru-RU"/>
        </a:p>
      </dgm:t>
    </dgm:pt>
    <dgm:pt modelId="{E0596A56-A6CC-46D9-B1BD-DA640C8A10E8}" type="pres">
      <dgm:prSet presAssocID="{21688DFF-4531-4972-8FBE-0B8E9A39AA2A}" presName="hierChild4" presStyleCnt="0"/>
      <dgm:spPr/>
    </dgm:pt>
    <dgm:pt modelId="{3CE64EE5-C2B3-4454-A43B-E30C2CF210BE}" type="pres">
      <dgm:prSet presAssocID="{21688DFF-4531-4972-8FBE-0B8E9A39AA2A}" presName="hierChild5" presStyleCnt="0"/>
      <dgm:spPr/>
    </dgm:pt>
    <dgm:pt modelId="{6EFB1C60-0D3B-4B43-A92A-6556A4D2987B}" type="pres">
      <dgm:prSet presAssocID="{60E046B8-9A31-476C-8935-BD745CBD6384}" presName="hierChild3" presStyleCnt="0"/>
      <dgm:spPr/>
    </dgm:pt>
  </dgm:ptLst>
  <dgm:cxnLst>
    <dgm:cxn modelId="{A545081E-8803-4BDF-B5F9-544285526A30}" type="presOf" srcId="{21688DFF-4531-4972-8FBE-0B8E9A39AA2A}" destId="{9786F677-7E17-495B-8E94-82D4FCC13C29}" srcOrd="1" destOrd="0" presId="urn:microsoft.com/office/officeart/2005/8/layout/orgChart1"/>
    <dgm:cxn modelId="{ED3CD89F-23B9-43B1-AAA4-5322F4C819F2}" type="presOf" srcId="{60E046B8-9A31-476C-8935-BD745CBD6384}" destId="{8393CEC7-D747-41A9-BC68-BEC573129EC0}" srcOrd="0" destOrd="0" presId="urn:microsoft.com/office/officeart/2005/8/layout/orgChart1"/>
    <dgm:cxn modelId="{0B700EF9-E03C-431F-90FB-431D93A1471F}" srcId="{60E046B8-9A31-476C-8935-BD745CBD6384}" destId="{1EBCB5AF-2623-4710-B8E3-1E228578944C}" srcOrd="0" destOrd="0" parTransId="{9E3F10AD-AFA5-427F-B0EB-66ED0561C721}" sibTransId="{96C96117-0974-4966-AC73-BB22DDDE4088}"/>
    <dgm:cxn modelId="{2A3713A6-3EFF-4E5B-9558-0C08CED50FA3}" type="presOf" srcId="{60E046B8-9A31-476C-8935-BD745CBD6384}" destId="{DC9F568C-CB5D-4834-9AC2-B0FF341992FC}" srcOrd="1" destOrd="0" presId="urn:microsoft.com/office/officeart/2005/8/layout/orgChart1"/>
    <dgm:cxn modelId="{AB602711-94A8-4C83-9D4C-603BB469ACB3}" type="presOf" srcId="{1EBCB5AF-2623-4710-B8E3-1E228578944C}" destId="{CA76EDB6-EA7C-4607-93B7-7400EA131815}" srcOrd="0" destOrd="0" presId="urn:microsoft.com/office/officeart/2005/8/layout/orgChart1"/>
    <dgm:cxn modelId="{F4D5FAB8-A835-497A-8553-C2100C0B55E2}" type="presOf" srcId="{9E3F10AD-AFA5-427F-B0EB-66ED0561C721}" destId="{C0348D04-B105-40D7-B91C-63FFF2700332}" srcOrd="0" destOrd="0" presId="urn:microsoft.com/office/officeart/2005/8/layout/orgChart1"/>
    <dgm:cxn modelId="{737DFC9F-730D-44FF-AF9E-C57174085168}" srcId="{60E046B8-9A31-476C-8935-BD745CBD6384}" destId="{21688DFF-4531-4972-8FBE-0B8E9A39AA2A}" srcOrd="1" destOrd="0" parTransId="{F2AC534E-542E-4E9D-AF5E-30054E077017}" sibTransId="{6E8B676C-6F66-4A14-BA07-CAFEE6C6A56F}"/>
    <dgm:cxn modelId="{5112714A-98AB-4585-B090-0B0640E9DDB1}" type="presOf" srcId="{1EBCB5AF-2623-4710-B8E3-1E228578944C}" destId="{6E1450D8-867D-4403-839A-449B61900297}" srcOrd="1" destOrd="0" presId="urn:microsoft.com/office/officeart/2005/8/layout/orgChart1"/>
    <dgm:cxn modelId="{08220521-37BB-496D-8188-07B93CE4507F}" srcId="{99902731-9D35-453A-B91A-FA2ED3856694}" destId="{60E046B8-9A31-476C-8935-BD745CBD6384}" srcOrd="0" destOrd="0" parTransId="{BB98897A-AFFA-44F8-8EF4-B4907272FE67}" sibTransId="{18A8CF88-824E-4BE0-B157-63CF31C2592E}"/>
    <dgm:cxn modelId="{3394BE78-F129-4D25-8632-E43A292C50F1}" type="presOf" srcId="{99902731-9D35-453A-B91A-FA2ED3856694}" destId="{EB5D3824-1B83-411E-BD64-0FF7EB2953FC}" srcOrd="0" destOrd="0" presId="urn:microsoft.com/office/officeart/2005/8/layout/orgChart1"/>
    <dgm:cxn modelId="{997DC79F-9D5D-43C5-946F-1B8E10F566DC}" type="presOf" srcId="{F2AC534E-542E-4E9D-AF5E-30054E077017}" destId="{E2B8D22E-1D75-4490-91F3-65005BFC10BD}" srcOrd="0" destOrd="0" presId="urn:microsoft.com/office/officeart/2005/8/layout/orgChart1"/>
    <dgm:cxn modelId="{346A9088-568C-4E2B-8C08-632169D4E365}" type="presOf" srcId="{21688DFF-4531-4972-8FBE-0B8E9A39AA2A}" destId="{3B0DF2F8-5FA7-4780-BB79-17F60B23DA0E}" srcOrd="0" destOrd="0" presId="urn:microsoft.com/office/officeart/2005/8/layout/orgChart1"/>
    <dgm:cxn modelId="{7DBB800A-F965-4276-9ACD-2784C7CA29E4}" type="presParOf" srcId="{EB5D3824-1B83-411E-BD64-0FF7EB2953FC}" destId="{01450352-54BC-4E48-8BBA-E6DF97106908}" srcOrd="0" destOrd="0" presId="urn:microsoft.com/office/officeart/2005/8/layout/orgChart1"/>
    <dgm:cxn modelId="{CB540BFF-168E-4853-A510-89984071E6F8}" type="presParOf" srcId="{01450352-54BC-4E48-8BBA-E6DF97106908}" destId="{FA577DC3-9D79-4AB6-BEF4-95AD42995B49}" srcOrd="0" destOrd="0" presId="urn:microsoft.com/office/officeart/2005/8/layout/orgChart1"/>
    <dgm:cxn modelId="{8BF0D4F7-D8A5-48F6-B8EC-54CCA21F91D8}" type="presParOf" srcId="{FA577DC3-9D79-4AB6-BEF4-95AD42995B49}" destId="{8393CEC7-D747-41A9-BC68-BEC573129EC0}" srcOrd="0" destOrd="0" presId="urn:microsoft.com/office/officeart/2005/8/layout/orgChart1"/>
    <dgm:cxn modelId="{AD319109-547B-402B-B9A5-A79A885EDFD7}" type="presParOf" srcId="{FA577DC3-9D79-4AB6-BEF4-95AD42995B49}" destId="{DC9F568C-CB5D-4834-9AC2-B0FF341992FC}" srcOrd="1" destOrd="0" presId="urn:microsoft.com/office/officeart/2005/8/layout/orgChart1"/>
    <dgm:cxn modelId="{2E163B6C-9BDB-4A90-A75C-5A0CB6D79BE9}" type="presParOf" srcId="{01450352-54BC-4E48-8BBA-E6DF97106908}" destId="{AB39450E-8FA0-4416-AC88-527F61B37F30}" srcOrd="1" destOrd="0" presId="urn:microsoft.com/office/officeart/2005/8/layout/orgChart1"/>
    <dgm:cxn modelId="{3906FED2-5A07-4F35-8B1A-49E986ABF752}" type="presParOf" srcId="{AB39450E-8FA0-4416-AC88-527F61B37F30}" destId="{C0348D04-B105-40D7-B91C-63FFF2700332}" srcOrd="0" destOrd="0" presId="urn:microsoft.com/office/officeart/2005/8/layout/orgChart1"/>
    <dgm:cxn modelId="{2EF26324-BEB3-4EB1-8451-400C5E655B5F}" type="presParOf" srcId="{AB39450E-8FA0-4416-AC88-527F61B37F30}" destId="{27AE458A-739C-4772-AE01-F608F9C4E3F2}" srcOrd="1" destOrd="0" presId="urn:microsoft.com/office/officeart/2005/8/layout/orgChart1"/>
    <dgm:cxn modelId="{9B4D1567-E6C3-427D-83CF-9AC9D2B90F40}" type="presParOf" srcId="{27AE458A-739C-4772-AE01-F608F9C4E3F2}" destId="{96D0E243-E588-4C38-82F2-5747D4BFACB5}" srcOrd="0" destOrd="0" presId="urn:microsoft.com/office/officeart/2005/8/layout/orgChart1"/>
    <dgm:cxn modelId="{05EE54FC-41A7-477C-A1F2-F8A42AD16ECB}" type="presParOf" srcId="{96D0E243-E588-4C38-82F2-5747D4BFACB5}" destId="{CA76EDB6-EA7C-4607-93B7-7400EA131815}" srcOrd="0" destOrd="0" presId="urn:microsoft.com/office/officeart/2005/8/layout/orgChart1"/>
    <dgm:cxn modelId="{AEE3D979-1D14-487F-9192-6F4A487BBA46}" type="presParOf" srcId="{96D0E243-E588-4C38-82F2-5747D4BFACB5}" destId="{6E1450D8-867D-4403-839A-449B61900297}" srcOrd="1" destOrd="0" presId="urn:microsoft.com/office/officeart/2005/8/layout/orgChart1"/>
    <dgm:cxn modelId="{86EFCEC9-6710-4A9C-AC59-3A54D6E6D79D}" type="presParOf" srcId="{27AE458A-739C-4772-AE01-F608F9C4E3F2}" destId="{516B8C70-DA6D-412A-ABAF-58FC2FEC572A}" srcOrd="1" destOrd="0" presId="urn:microsoft.com/office/officeart/2005/8/layout/orgChart1"/>
    <dgm:cxn modelId="{FE34C631-F998-4797-BB35-E2D9EA17088B}" type="presParOf" srcId="{27AE458A-739C-4772-AE01-F608F9C4E3F2}" destId="{34E5F904-721F-417B-AFC7-72D959F1AF1B}" srcOrd="2" destOrd="0" presId="urn:microsoft.com/office/officeart/2005/8/layout/orgChart1"/>
    <dgm:cxn modelId="{478911D4-922C-49CA-8203-3B53D5400FF5}" type="presParOf" srcId="{AB39450E-8FA0-4416-AC88-527F61B37F30}" destId="{E2B8D22E-1D75-4490-91F3-65005BFC10BD}" srcOrd="2" destOrd="0" presId="urn:microsoft.com/office/officeart/2005/8/layout/orgChart1"/>
    <dgm:cxn modelId="{73695E10-A519-40CD-ACB3-BF0DF4F6A4A4}" type="presParOf" srcId="{AB39450E-8FA0-4416-AC88-527F61B37F30}" destId="{32D903DB-EF93-4821-9B22-5002C8C7A047}" srcOrd="3" destOrd="0" presId="urn:microsoft.com/office/officeart/2005/8/layout/orgChart1"/>
    <dgm:cxn modelId="{FAB0BBF2-32FE-440D-80C9-8EA14DA98861}" type="presParOf" srcId="{32D903DB-EF93-4821-9B22-5002C8C7A047}" destId="{F630280E-E691-45D0-9824-BB85E94A0864}" srcOrd="0" destOrd="0" presId="urn:microsoft.com/office/officeart/2005/8/layout/orgChart1"/>
    <dgm:cxn modelId="{6EA910FD-5576-4B58-A1AD-39D96E3F520F}" type="presParOf" srcId="{F630280E-E691-45D0-9824-BB85E94A0864}" destId="{3B0DF2F8-5FA7-4780-BB79-17F60B23DA0E}" srcOrd="0" destOrd="0" presId="urn:microsoft.com/office/officeart/2005/8/layout/orgChart1"/>
    <dgm:cxn modelId="{386A43F2-D382-480B-BDFD-614A90AB6A37}" type="presParOf" srcId="{F630280E-E691-45D0-9824-BB85E94A0864}" destId="{9786F677-7E17-495B-8E94-82D4FCC13C29}" srcOrd="1" destOrd="0" presId="urn:microsoft.com/office/officeart/2005/8/layout/orgChart1"/>
    <dgm:cxn modelId="{A98686D1-C8DD-4661-BCBE-FBB1EF3E5535}" type="presParOf" srcId="{32D903DB-EF93-4821-9B22-5002C8C7A047}" destId="{E0596A56-A6CC-46D9-B1BD-DA640C8A10E8}" srcOrd="1" destOrd="0" presId="urn:microsoft.com/office/officeart/2005/8/layout/orgChart1"/>
    <dgm:cxn modelId="{07055E16-155C-4EC9-AA5B-2778BF21C155}" type="presParOf" srcId="{32D903DB-EF93-4821-9B22-5002C8C7A047}" destId="{3CE64EE5-C2B3-4454-A43B-E30C2CF210BE}" srcOrd="2" destOrd="0" presId="urn:microsoft.com/office/officeart/2005/8/layout/orgChart1"/>
    <dgm:cxn modelId="{49C49E9F-B403-4C4E-A41A-B101FDC6E43E}" type="presParOf" srcId="{01450352-54BC-4E48-8BBA-E6DF97106908}" destId="{6EFB1C60-0D3B-4B43-A92A-6556A4D298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20836A-DEEF-499A-95F5-5900B9F0C0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4F7108-52D6-4231-B09E-A2246657C5B2}">
      <dgm:prSet phldrT="[Текст]" custT="1"/>
      <dgm:spPr>
        <a:solidFill>
          <a:srgbClr val="8B3C67"/>
        </a:solidFill>
      </dgm:spPr>
      <dgm:t>
        <a:bodyPr/>
        <a:lstStyle/>
        <a:p>
          <a:r>
            <a:rPr lang="ru-RU" sz="1800" b="1" dirty="0" smtClean="0"/>
            <a:t>ОБЛАСТЬ ЖИЗНЕННЫХ КОМПЕТЕНЦИЙ</a:t>
          </a:r>
          <a:endParaRPr lang="ru-RU" sz="1800" b="1" dirty="0"/>
        </a:p>
      </dgm:t>
    </dgm:pt>
    <dgm:pt modelId="{15C63814-58D0-4126-99DF-51E317DE4925}" type="parTrans" cxnId="{B1701FBE-0A76-4882-8194-5AF88C138A46}">
      <dgm:prSet/>
      <dgm:spPr/>
      <dgm:t>
        <a:bodyPr/>
        <a:lstStyle/>
        <a:p>
          <a:endParaRPr lang="ru-RU"/>
        </a:p>
      </dgm:t>
    </dgm:pt>
    <dgm:pt modelId="{B6E8A9C3-6839-4003-B68D-EF7249593497}" type="sibTrans" cxnId="{B1701FBE-0A76-4882-8194-5AF88C138A46}">
      <dgm:prSet/>
      <dgm:spPr/>
      <dgm:t>
        <a:bodyPr/>
        <a:lstStyle/>
        <a:p>
          <a:endParaRPr lang="ru-RU"/>
        </a:p>
      </dgm:t>
    </dgm:pt>
    <dgm:pt modelId="{C815B24D-B75D-4EF4-9C96-C579A339FAD8}">
      <dgm:prSet phldrT="[Текст]" custT="1"/>
      <dgm:spPr>
        <a:solidFill>
          <a:srgbClr val="8B3C67"/>
        </a:solidFill>
      </dgm:spPr>
      <dgm:t>
        <a:bodyPr/>
        <a:lstStyle/>
        <a:p>
          <a:r>
            <a:rPr lang="ru-RU" sz="1400" dirty="0" smtClean="0"/>
            <a:t>ОБЩИЕ УКРУПНЕННЫЕ ГРУППЫ ЖИЗНЕННЫХ КОМПЕТЕНЦИЙ</a:t>
          </a:r>
          <a:endParaRPr lang="ru-RU" sz="1400" dirty="0"/>
        </a:p>
      </dgm:t>
    </dgm:pt>
    <dgm:pt modelId="{703AEC13-270A-451F-AFBF-5622E073D652}" type="parTrans" cxnId="{62122033-4F4A-4BD9-93CF-7DE0C4C75FB6}">
      <dgm:prSet/>
      <dgm:spPr>
        <a:ln>
          <a:solidFill>
            <a:srgbClr val="8B3C67"/>
          </a:solidFill>
        </a:ln>
      </dgm:spPr>
      <dgm:t>
        <a:bodyPr/>
        <a:lstStyle/>
        <a:p>
          <a:endParaRPr lang="ru-RU"/>
        </a:p>
      </dgm:t>
    </dgm:pt>
    <dgm:pt modelId="{482EB81F-77A1-4C6A-A5DA-F7874B5C6A99}" type="sibTrans" cxnId="{62122033-4F4A-4BD9-93CF-7DE0C4C75FB6}">
      <dgm:prSet/>
      <dgm:spPr/>
      <dgm:t>
        <a:bodyPr/>
        <a:lstStyle/>
        <a:p>
          <a:endParaRPr lang="ru-RU"/>
        </a:p>
      </dgm:t>
    </dgm:pt>
    <dgm:pt modelId="{CA218761-4C43-448C-A0A4-5310D213D0FE}">
      <dgm:prSet phldrT="[Текст]" custT="1"/>
      <dgm:spPr>
        <a:solidFill>
          <a:srgbClr val="8B3C67"/>
        </a:solidFill>
      </dgm:spPr>
      <dgm:t>
        <a:bodyPr/>
        <a:lstStyle/>
        <a:p>
          <a:r>
            <a:rPr lang="ru-RU" sz="1400" dirty="0" smtClean="0"/>
            <a:t>СПЕЦИФИЧЕСКИЕ УКРУПНЕННЫЕ ГРУППЫ ЖИЗНЕННЫХ КОМПЕТЕНЦИЙ</a:t>
          </a:r>
          <a:endParaRPr lang="ru-RU" sz="1400" dirty="0"/>
        </a:p>
      </dgm:t>
    </dgm:pt>
    <dgm:pt modelId="{F6871007-0ACA-4898-8DAB-5798CB048966}" type="parTrans" cxnId="{F55D34E4-77F4-4BCE-BBC6-9F90B92DE863}">
      <dgm:prSet/>
      <dgm:spPr>
        <a:ln>
          <a:solidFill>
            <a:srgbClr val="8B3C67"/>
          </a:solidFill>
        </a:ln>
      </dgm:spPr>
      <dgm:t>
        <a:bodyPr/>
        <a:lstStyle/>
        <a:p>
          <a:endParaRPr lang="ru-RU"/>
        </a:p>
      </dgm:t>
    </dgm:pt>
    <dgm:pt modelId="{1E99C244-4504-4B9F-93C2-B16B19FB7CFA}" type="sibTrans" cxnId="{F55D34E4-77F4-4BCE-BBC6-9F90B92DE863}">
      <dgm:prSet/>
      <dgm:spPr/>
      <dgm:t>
        <a:bodyPr/>
        <a:lstStyle/>
        <a:p>
          <a:endParaRPr lang="ru-RU"/>
        </a:p>
      </dgm:t>
    </dgm:pt>
    <dgm:pt modelId="{A72F5466-CB61-428B-A334-73844B1548A1}" type="pres">
      <dgm:prSet presAssocID="{9920836A-DEEF-499A-95F5-5900B9F0C0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B5EFDA-C639-4964-9ABD-D0C18195CA5D}" type="pres">
      <dgm:prSet presAssocID="{524F7108-52D6-4231-B09E-A2246657C5B2}" presName="hierRoot1" presStyleCnt="0">
        <dgm:presLayoutVars>
          <dgm:hierBranch val="init"/>
        </dgm:presLayoutVars>
      </dgm:prSet>
      <dgm:spPr/>
    </dgm:pt>
    <dgm:pt modelId="{B21DBB72-189F-41AA-8EAC-20795F4EF7C7}" type="pres">
      <dgm:prSet presAssocID="{524F7108-52D6-4231-B09E-A2246657C5B2}" presName="rootComposite1" presStyleCnt="0"/>
      <dgm:spPr/>
    </dgm:pt>
    <dgm:pt modelId="{AE61CE9D-F7F6-48C7-A17D-6059A02D759E}" type="pres">
      <dgm:prSet presAssocID="{524F7108-52D6-4231-B09E-A2246657C5B2}" presName="rootText1" presStyleLbl="node0" presStyleIdx="0" presStyleCnt="1" custScaleX="126286" custScaleY="49547" custLinFactNeighborX="-1998" custLinFactNeighborY="-38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45E04A-FA8D-4EEA-94BF-417A0A512A57}" type="pres">
      <dgm:prSet presAssocID="{524F7108-52D6-4231-B09E-A2246657C5B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BDD67A6-798E-4083-BED3-D1AF325A6B24}" type="pres">
      <dgm:prSet presAssocID="{524F7108-52D6-4231-B09E-A2246657C5B2}" presName="hierChild2" presStyleCnt="0"/>
      <dgm:spPr/>
    </dgm:pt>
    <dgm:pt modelId="{77E81F5D-026B-40CF-B945-18FF43E17B06}" type="pres">
      <dgm:prSet presAssocID="{703AEC13-270A-451F-AFBF-5622E073D65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E23324D-3C8A-499F-8292-9C92063712C4}" type="pres">
      <dgm:prSet presAssocID="{C815B24D-B75D-4EF4-9C96-C579A339FAD8}" presName="hierRoot2" presStyleCnt="0">
        <dgm:presLayoutVars>
          <dgm:hierBranch val="init"/>
        </dgm:presLayoutVars>
      </dgm:prSet>
      <dgm:spPr/>
    </dgm:pt>
    <dgm:pt modelId="{5A091F0A-EEA9-4037-863C-522B29B98C50}" type="pres">
      <dgm:prSet presAssocID="{C815B24D-B75D-4EF4-9C96-C579A339FAD8}" presName="rootComposite" presStyleCnt="0"/>
      <dgm:spPr/>
    </dgm:pt>
    <dgm:pt modelId="{754E2084-6279-4839-860F-9444C9969E86}" type="pres">
      <dgm:prSet presAssocID="{C815B24D-B75D-4EF4-9C96-C579A339FAD8}" presName="rootText" presStyleLbl="node2" presStyleIdx="0" presStyleCnt="2" custAng="0" custScaleX="71882" custScaleY="51404" custLinFactNeighborX="14666" custLinFactNeighborY="-57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A3CD93-F64F-482B-9332-207682AA262D}" type="pres">
      <dgm:prSet presAssocID="{C815B24D-B75D-4EF4-9C96-C579A339FAD8}" presName="rootConnector" presStyleLbl="node2" presStyleIdx="0" presStyleCnt="2"/>
      <dgm:spPr/>
      <dgm:t>
        <a:bodyPr/>
        <a:lstStyle/>
        <a:p>
          <a:endParaRPr lang="ru-RU"/>
        </a:p>
      </dgm:t>
    </dgm:pt>
    <dgm:pt modelId="{112174EE-7614-4C3C-B135-DA45095CC310}" type="pres">
      <dgm:prSet presAssocID="{C815B24D-B75D-4EF4-9C96-C579A339FAD8}" presName="hierChild4" presStyleCnt="0"/>
      <dgm:spPr/>
    </dgm:pt>
    <dgm:pt modelId="{A8E518F5-95BE-4555-9BF7-534B98BACE45}" type="pres">
      <dgm:prSet presAssocID="{C815B24D-B75D-4EF4-9C96-C579A339FAD8}" presName="hierChild5" presStyleCnt="0"/>
      <dgm:spPr/>
    </dgm:pt>
    <dgm:pt modelId="{C0F35A2C-2AA3-46F7-9965-1FDED2CE67F2}" type="pres">
      <dgm:prSet presAssocID="{F6871007-0ACA-4898-8DAB-5798CB04896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A1F5DEA-6782-441B-994A-50F03CA2993A}" type="pres">
      <dgm:prSet presAssocID="{CA218761-4C43-448C-A0A4-5310D213D0FE}" presName="hierRoot2" presStyleCnt="0">
        <dgm:presLayoutVars>
          <dgm:hierBranch val="init"/>
        </dgm:presLayoutVars>
      </dgm:prSet>
      <dgm:spPr/>
    </dgm:pt>
    <dgm:pt modelId="{0F82E21D-9EE9-4B62-8E13-1B3CAB8E9FA4}" type="pres">
      <dgm:prSet presAssocID="{CA218761-4C43-448C-A0A4-5310D213D0FE}" presName="rootComposite" presStyleCnt="0"/>
      <dgm:spPr/>
    </dgm:pt>
    <dgm:pt modelId="{0FA44839-2AB8-4FEB-B007-594BF0556600}" type="pres">
      <dgm:prSet presAssocID="{CA218761-4C43-448C-A0A4-5310D213D0FE}" presName="rootText" presStyleLbl="node2" presStyleIdx="1" presStyleCnt="2" custScaleX="68965" custScaleY="51220" custLinFactNeighborX="-5074" custLinFactNeighborY="-57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0F7989-F18A-4137-BCE5-91F64F79AA21}" type="pres">
      <dgm:prSet presAssocID="{CA218761-4C43-448C-A0A4-5310D213D0FE}" presName="rootConnector" presStyleLbl="node2" presStyleIdx="1" presStyleCnt="2"/>
      <dgm:spPr/>
      <dgm:t>
        <a:bodyPr/>
        <a:lstStyle/>
        <a:p>
          <a:endParaRPr lang="ru-RU"/>
        </a:p>
      </dgm:t>
    </dgm:pt>
    <dgm:pt modelId="{86475124-863A-4B78-9B37-006194BD386B}" type="pres">
      <dgm:prSet presAssocID="{CA218761-4C43-448C-A0A4-5310D213D0FE}" presName="hierChild4" presStyleCnt="0"/>
      <dgm:spPr/>
    </dgm:pt>
    <dgm:pt modelId="{BFB59820-6BB9-438E-AC9D-34AADF203010}" type="pres">
      <dgm:prSet presAssocID="{CA218761-4C43-448C-A0A4-5310D213D0FE}" presName="hierChild5" presStyleCnt="0"/>
      <dgm:spPr/>
    </dgm:pt>
    <dgm:pt modelId="{38CF3F9F-70C8-49BB-B1FC-3C102D2D6101}" type="pres">
      <dgm:prSet presAssocID="{524F7108-52D6-4231-B09E-A2246657C5B2}" presName="hierChild3" presStyleCnt="0"/>
      <dgm:spPr/>
    </dgm:pt>
  </dgm:ptLst>
  <dgm:cxnLst>
    <dgm:cxn modelId="{62122033-4F4A-4BD9-93CF-7DE0C4C75FB6}" srcId="{524F7108-52D6-4231-B09E-A2246657C5B2}" destId="{C815B24D-B75D-4EF4-9C96-C579A339FAD8}" srcOrd="0" destOrd="0" parTransId="{703AEC13-270A-451F-AFBF-5622E073D652}" sibTransId="{482EB81F-77A1-4C6A-A5DA-F7874B5C6A99}"/>
    <dgm:cxn modelId="{971FFF61-E726-4AEF-92AB-66E7A168F845}" type="presOf" srcId="{F6871007-0ACA-4898-8DAB-5798CB048966}" destId="{C0F35A2C-2AA3-46F7-9965-1FDED2CE67F2}" srcOrd="0" destOrd="0" presId="urn:microsoft.com/office/officeart/2005/8/layout/orgChart1"/>
    <dgm:cxn modelId="{7ED21D16-ED8B-4B8B-8602-B42C115361DC}" type="presOf" srcId="{CA218761-4C43-448C-A0A4-5310D213D0FE}" destId="{0FA44839-2AB8-4FEB-B007-594BF0556600}" srcOrd="0" destOrd="0" presId="urn:microsoft.com/office/officeart/2005/8/layout/orgChart1"/>
    <dgm:cxn modelId="{78020CAB-C9B4-433A-9770-F713F1CD9360}" type="presOf" srcId="{C815B24D-B75D-4EF4-9C96-C579A339FAD8}" destId="{F6A3CD93-F64F-482B-9332-207682AA262D}" srcOrd="1" destOrd="0" presId="urn:microsoft.com/office/officeart/2005/8/layout/orgChart1"/>
    <dgm:cxn modelId="{5C1FE869-5983-4BF7-B274-9DB5C7C29AA1}" type="presOf" srcId="{9920836A-DEEF-499A-95F5-5900B9F0C036}" destId="{A72F5466-CB61-428B-A334-73844B1548A1}" srcOrd="0" destOrd="0" presId="urn:microsoft.com/office/officeart/2005/8/layout/orgChart1"/>
    <dgm:cxn modelId="{B1701FBE-0A76-4882-8194-5AF88C138A46}" srcId="{9920836A-DEEF-499A-95F5-5900B9F0C036}" destId="{524F7108-52D6-4231-B09E-A2246657C5B2}" srcOrd="0" destOrd="0" parTransId="{15C63814-58D0-4126-99DF-51E317DE4925}" sibTransId="{B6E8A9C3-6839-4003-B68D-EF7249593497}"/>
    <dgm:cxn modelId="{362CC9CF-EABC-46B5-872F-FD2D3A2BBF7E}" type="presOf" srcId="{C815B24D-B75D-4EF4-9C96-C579A339FAD8}" destId="{754E2084-6279-4839-860F-9444C9969E86}" srcOrd="0" destOrd="0" presId="urn:microsoft.com/office/officeart/2005/8/layout/orgChart1"/>
    <dgm:cxn modelId="{A6E7C6B9-E418-4675-B78A-94C87A262589}" type="presOf" srcId="{524F7108-52D6-4231-B09E-A2246657C5B2}" destId="{9545E04A-FA8D-4EEA-94BF-417A0A512A57}" srcOrd="1" destOrd="0" presId="urn:microsoft.com/office/officeart/2005/8/layout/orgChart1"/>
    <dgm:cxn modelId="{B58BAD19-1E26-432D-B077-D8321BD6C612}" type="presOf" srcId="{CA218761-4C43-448C-A0A4-5310D213D0FE}" destId="{9E0F7989-F18A-4137-BCE5-91F64F79AA21}" srcOrd="1" destOrd="0" presId="urn:microsoft.com/office/officeart/2005/8/layout/orgChart1"/>
    <dgm:cxn modelId="{27D3520F-ED4B-4237-BC6E-320EB0138811}" type="presOf" srcId="{703AEC13-270A-451F-AFBF-5622E073D652}" destId="{77E81F5D-026B-40CF-B945-18FF43E17B06}" srcOrd="0" destOrd="0" presId="urn:microsoft.com/office/officeart/2005/8/layout/orgChart1"/>
    <dgm:cxn modelId="{DC57C277-58CC-4DC0-98CF-4193DD715F71}" type="presOf" srcId="{524F7108-52D6-4231-B09E-A2246657C5B2}" destId="{AE61CE9D-F7F6-48C7-A17D-6059A02D759E}" srcOrd="0" destOrd="0" presId="urn:microsoft.com/office/officeart/2005/8/layout/orgChart1"/>
    <dgm:cxn modelId="{F55D34E4-77F4-4BCE-BBC6-9F90B92DE863}" srcId="{524F7108-52D6-4231-B09E-A2246657C5B2}" destId="{CA218761-4C43-448C-A0A4-5310D213D0FE}" srcOrd="1" destOrd="0" parTransId="{F6871007-0ACA-4898-8DAB-5798CB048966}" sibTransId="{1E99C244-4504-4B9F-93C2-B16B19FB7CFA}"/>
    <dgm:cxn modelId="{C1B312A3-CECE-4BEA-AA27-DA2DCBBAD4D6}" type="presParOf" srcId="{A72F5466-CB61-428B-A334-73844B1548A1}" destId="{86B5EFDA-C639-4964-9ABD-D0C18195CA5D}" srcOrd="0" destOrd="0" presId="urn:microsoft.com/office/officeart/2005/8/layout/orgChart1"/>
    <dgm:cxn modelId="{C95DA2BC-79D1-4B1C-A1C7-5417C60ADDDA}" type="presParOf" srcId="{86B5EFDA-C639-4964-9ABD-D0C18195CA5D}" destId="{B21DBB72-189F-41AA-8EAC-20795F4EF7C7}" srcOrd="0" destOrd="0" presId="urn:microsoft.com/office/officeart/2005/8/layout/orgChart1"/>
    <dgm:cxn modelId="{882316F5-41BB-45AD-A741-8F96B0B36430}" type="presParOf" srcId="{B21DBB72-189F-41AA-8EAC-20795F4EF7C7}" destId="{AE61CE9D-F7F6-48C7-A17D-6059A02D759E}" srcOrd="0" destOrd="0" presId="urn:microsoft.com/office/officeart/2005/8/layout/orgChart1"/>
    <dgm:cxn modelId="{D1172BDC-FCE9-4AAB-9598-60A51B85E565}" type="presParOf" srcId="{B21DBB72-189F-41AA-8EAC-20795F4EF7C7}" destId="{9545E04A-FA8D-4EEA-94BF-417A0A512A57}" srcOrd="1" destOrd="0" presId="urn:microsoft.com/office/officeart/2005/8/layout/orgChart1"/>
    <dgm:cxn modelId="{04096D02-AE26-4EDE-BFDA-8C6656334E26}" type="presParOf" srcId="{86B5EFDA-C639-4964-9ABD-D0C18195CA5D}" destId="{DBDD67A6-798E-4083-BED3-D1AF325A6B24}" srcOrd="1" destOrd="0" presId="urn:microsoft.com/office/officeart/2005/8/layout/orgChart1"/>
    <dgm:cxn modelId="{F0347391-1C93-488F-8246-FC10351B93E3}" type="presParOf" srcId="{DBDD67A6-798E-4083-BED3-D1AF325A6B24}" destId="{77E81F5D-026B-40CF-B945-18FF43E17B06}" srcOrd="0" destOrd="0" presId="urn:microsoft.com/office/officeart/2005/8/layout/orgChart1"/>
    <dgm:cxn modelId="{ABEBF839-9BA6-4784-B0A1-FE7DA7A5DD06}" type="presParOf" srcId="{DBDD67A6-798E-4083-BED3-D1AF325A6B24}" destId="{EE23324D-3C8A-499F-8292-9C92063712C4}" srcOrd="1" destOrd="0" presId="urn:microsoft.com/office/officeart/2005/8/layout/orgChart1"/>
    <dgm:cxn modelId="{B180BF7B-7296-48BF-A126-09EE4484B0A9}" type="presParOf" srcId="{EE23324D-3C8A-499F-8292-9C92063712C4}" destId="{5A091F0A-EEA9-4037-863C-522B29B98C50}" srcOrd="0" destOrd="0" presId="urn:microsoft.com/office/officeart/2005/8/layout/orgChart1"/>
    <dgm:cxn modelId="{70733137-D0CF-429F-B8E8-3E868FA1DFB1}" type="presParOf" srcId="{5A091F0A-EEA9-4037-863C-522B29B98C50}" destId="{754E2084-6279-4839-860F-9444C9969E86}" srcOrd="0" destOrd="0" presId="urn:microsoft.com/office/officeart/2005/8/layout/orgChart1"/>
    <dgm:cxn modelId="{2B22A5F8-4E1B-472C-BA1E-BF5331DD016E}" type="presParOf" srcId="{5A091F0A-EEA9-4037-863C-522B29B98C50}" destId="{F6A3CD93-F64F-482B-9332-207682AA262D}" srcOrd="1" destOrd="0" presId="urn:microsoft.com/office/officeart/2005/8/layout/orgChart1"/>
    <dgm:cxn modelId="{702FAF9C-925D-4C89-A607-38D63CDF5752}" type="presParOf" srcId="{EE23324D-3C8A-499F-8292-9C92063712C4}" destId="{112174EE-7614-4C3C-B135-DA45095CC310}" srcOrd="1" destOrd="0" presId="urn:microsoft.com/office/officeart/2005/8/layout/orgChart1"/>
    <dgm:cxn modelId="{6998A881-250F-437E-ABC3-B5EE06C237CB}" type="presParOf" srcId="{EE23324D-3C8A-499F-8292-9C92063712C4}" destId="{A8E518F5-95BE-4555-9BF7-534B98BACE45}" srcOrd="2" destOrd="0" presId="urn:microsoft.com/office/officeart/2005/8/layout/orgChart1"/>
    <dgm:cxn modelId="{5EBD9832-464F-4F61-8B76-0E03FEC0D5D9}" type="presParOf" srcId="{DBDD67A6-798E-4083-BED3-D1AF325A6B24}" destId="{C0F35A2C-2AA3-46F7-9965-1FDED2CE67F2}" srcOrd="2" destOrd="0" presId="urn:microsoft.com/office/officeart/2005/8/layout/orgChart1"/>
    <dgm:cxn modelId="{E56B56A6-BBB8-4521-9D8B-7A51B8D975A4}" type="presParOf" srcId="{DBDD67A6-798E-4083-BED3-D1AF325A6B24}" destId="{AA1F5DEA-6782-441B-994A-50F03CA2993A}" srcOrd="3" destOrd="0" presId="urn:microsoft.com/office/officeart/2005/8/layout/orgChart1"/>
    <dgm:cxn modelId="{6A4EC54E-A316-4A2E-9E27-D1DBB4B02626}" type="presParOf" srcId="{AA1F5DEA-6782-441B-994A-50F03CA2993A}" destId="{0F82E21D-9EE9-4B62-8E13-1B3CAB8E9FA4}" srcOrd="0" destOrd="0" presId="urn:microsoft.com/office/officeart/2005/8/layout/orgChart1"/>
    <dgm:cxn modelId="{40895C18-9569-4B5B-B632-99C438DDD02C}" type="presParOf" srcId="{0F82E21D-9EE9-4B62-8E13-1B3CAB8E9FA4}" destId="{0FA44839-2AB8-4FEB-B007-594BF0556600}" srcOrd="0" destOrd="0" presId="urn:microsoft.com/office/officeart/2005/8/layout/orgChart1"/>
    <dgm:cxn modelId="{88ABA8FF-1E47-4EAE-A49A-CEE79EAC4450}" type="presParOf" srcId="{0F82E21D-9EE9-4B62-8E13-1B3CAB8E9FA4}" destId="{9E0F7989-F18A-4137-BCE5-91F64F79AA21}" srcOrd="1" destOrd="0" presId="urn:microsoft.com/office/officeart/2005/8/layout/orgChart1"/>
    <dgm:cxn modelId="{421C1599-5625-481A-ABA5-F5E64ED12C53}" type="presParOf" srcId="{AA1F5DEA-6782-441B-994A-50F03CA2993A}" destId="{86475124-863A-4B78-9B37-006194BD386B}" srcOrd="1" destOrd="0" presId="urn:microsoft.com/office/officeart/2005/8/layout/orgChart1"/>
    <dgm:cxn modelId="{2D930F43-A34D-49F6-828E-9F43486D2ABD}" type="presParOf" srcId="{AA1F5DEA-6782-441B-994A-50F03CA2993A}" destId="{BFB59820-6BB9-438E-AC9D-34AADF203010}" srcOrd="2" destOrd="0" presId="urn:microsoft.com/office/officeart/2005/8/layout/orgChart1"/>
    <dgm:cxn modelId="{2BA44B3E-F422-41CA-B0F5-5EA4B8FECB16}" type="presParOf" srcId="{86B5EFDA-C639-4964-9ABD-D0C18195CA5D}" destId="{38CF3F9F-70C8-49BB-B1FC-3C102D2D61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8D22E-1D75-4490-91F3-65005BFC10BD}">
      <dsp:nvSpPr>
        <dsp:cNvPr id="0" name=""/>
        <dsp:cNvSpPr/>
      </dsp:nvSpPr>
      <dsp:spPr>
        <a:xfrm>
          <a:off x="2999862" y="832531"/>
          <a:ext cx="1295037" cy="23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5037" y="0"/>
              </a:lnTo>
              <a:lnTo>
                <a:pt x="1295037" y="230061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48D04-B105-40D7-B91C-63FFF2700332}">
      <dsp:nvSpPr>
        <dsp:cNvPr id="0" name=""/>
        <dsp:cNvSpPr/>
      </dsp:nvSpPr>
      <dsp:spPr>
        <a:xfrm>
          <a:off x="1490823" y="832531"/>
          <a:ext cx="1509038" cy="218026"/>
        </a:xfrm>
        <a:custGeom>
          <a:avLst/>
          <a:gdLst/>
          <a:ahLst/>
          <a:cxnLst/>
          <a:rect l="0" t="0" r="0" b="0"/>
          <a:pathLst>
            <a:path>
              <a:moveTo>
                <a:pt x="1509038" y="0"/>
              </a:moveTo>
              <a:lnTo>
                <a:pt x="0" y="0"/>
              </a:lnTo>
              <a:lnTo>
                <a:pt x="0" y="218026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3CEC7-D747-41A9-BC68-BEC573129EC0}">
      <dsp:nvSpPr>
        <dsp:cNvPr id="0" name=""/>
        <dsp:cNvSpPr/>
      </dsp:nvSpPr>
      <dsp:spPr>
        <a:xfrm>
          <a:off x="930440" y="168429"/>
          <a:ext cx="4138842" cy="664102"/>
        </a:xfrm>
        <a:prstGeom prst="rect">
          <a:avLst/>
        </a:prstGeom>
        <a:solidFill>
          <a:srgbClr val="8B3C67"/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Личностные результаты образования</a:t>
          </a:r>
        </a:p>
      </dsp:txBody>
      <dsp:txXfrm>
        <a:off x="930440" y="168429"/>
        <a:ext cx="4138842" cy="664102"/>
      </dsp:txXfrm>
    </dsp:sp>
    <dsp:sp modelId="{CA76EDB6-EA7C-4607-93B7-7400EA131815}">
      <dsp:nvSpPr>
        <dsp:cNvPr id="0" name=""/>
        <dsp:cNvSpPr/>
      </dsp:nvSpPr>
      <dsp:spPr>
        <a:xfrm>
          <a:off x="112302" y="1050558"/>
          <a:ext cx="2757041" cy="754188"/>
        </a:xfrm>
        <a:prstGeom prst="rect">
          <a:avLst/>
        </a:prstGeom>
        <a:solidFill>
          <a:srgbClr val="8B3C67"/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Личностные результаты программы воспитания</a:t>
          </a:r>
          <a:endParaRPr lang="ru-RU" sz="1400" b="1" kern="1200" dirty="0"/>
        </a:p>
      </dsp:txBody>
      <dsp:txXfrm>
        <a:off x="112302" y="1050558"/>
        <a:ext cx="2757041" cy="754188"/>
      </dsp:txXfrm>
    </dsp:sp>
    <dsp:sp modelId="{3B0DF2F8-5FA7-4780-BB79-17F60B23DA0E}">
      <dsp:nvSpPr>
        <dsp:cNvPr id="0" name=""/>
        <dsp:cNvSpPr/>
      </dsp:nvSpPr>
      <dsp:spPr>
        <a:xfrm>
          <a:off x="2916378" y="1062592"/>
          <a:ext cx="2757041" cy="730119"/>
        </a:xfrm>
        <a:prstGeom prst="rect">
          <a:avLst/>
        </a:prstGeom>
        <a:solidFill>
          <a:srgbClr val="8B3C67"/>
        </a:solidFill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сферы жизненной компетенции</a:t>
          </a:r>
          <a:endParaRPr lang="ru-RU" sz="1400" b="1" kern="1200" dirty="0"/>
        </a:p>
      </dsp:txBody>
      <dsp:txXfrm>
        <a:off x="2916378" y="1062592"/>
        <a:ext cx="2757041" cy="730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35A2C-2AA3-46F7-9965-1FDED2CE67F2}">
      <dsp:nvSpPr>
        <dsp:cNvPr id="0" name=""/>
        <dsp:cNvSpPr/>
      </dsp:nvSpPr>
      <dsp:spPr>
        <a:xfrm>
          <a:off x="2972768" y="932809"/>
          <a:ext cx="1632844" cy="390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2844" y="0"/>
              </a:lnTo>
              <a:lnTo>
                <a:pt x="1632844" y="390786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81F5D-026B-40CF-B945-18FF43E17B06}">
      <dsp:nvSpPr>
        <dsp:cNvPr id="0" name=""/>
        <dsp:cNvSpPr/>
      </dsp:nvSpPr>
      <dsp:spPr>
        <a:xfrm>
          <a:off x="1906477" y="932809"/>
          <a:ext cx="1066291" cy="394175"/>
        </a:xfrm>
        <a:custGeom>
          <a:avLst/>
          <a:gdLst/>
          <a:ahLst/>
          <a:cxnLst/>
          <a:rect l="0" t="0" r="0" b="0"/>
          <a:pathLst>
            <a:path>
              <a:moveTo>
                <a:pt x="1066291" y="0"/>
              </a:moveTo>
              <a:lnTo>
                <a:pt x="0" y="0"/>
              </a:lnTo>
              <a:lnTo>
                <a:pt x="0" y="394175"/>
              </a:lnTo>
            </a:path>
          </a:pathLst>
        </a:custGeom>
        <a:noFill/>
        <a:ln w="25400" cap="flat" cmpd="sng" algn="ctr">
          <a:solidFill>
            <a:srgbClr val="8B3C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1CE9D-F7F6-48C7-A17D-6059A02D759E}">
      <dsp:nvSpPr>
        <dsp:cNvPr id="0" name=""/>
        <dsp:cNvSpPr/>
      </dsp:nvSpPr>
      <dsp:spPr>
        <a:xfrm>
          <a:off x="595212" y="0"/>
          <a:ext cx="4755111" cy="932809"/>
        </a:xfrm>
        <a:prstGeom prst="rect">
          <a:avLst/>
        </a:prstGeom>
        <a:solidFill>
          <a:srgbClr val="8B3C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ОБЛАСТЬ ЖИЗНЕННЫХ КОМПЕТЕНЦИЙ</a:t>
          </a:r>
          <a:endParaRPr lang="ru-RU" sz="1800" b="1" kern="1200" dirty="0"/>
        </a:p>
      </dsp:txBody>
      <dsp:txXfrm>
        <a:off x="595212" y="0"/>
        <a:ext cx="4755111" cy="932809"/>
      </dsp:txXfrm>
    </dsp:sp>
    <dsp:sp modelId="{754E2084-6279-4839-860F-9444C9969E86}">
      <dsp:nvSpPr>
        <dsp:cNvPr id="0" name=""/>
        <dsp:cNvSpPr/>
      </dsp:nvSpPr>
      <dsp:spPr>
        <a:xfrm>
          <a:off x="553172" y="1326984"/>
          <a:ext cx="2706610" cy="967770"/>
        </a:xfrm>
        <a:prstGeom prst="rect">
          <a:avLst/>
        </a:prstGeom>
        <a:solidFill>
          <a:srgbClr val="8B3C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ОБЩИЕ УКРУПНЕННЫЕ ГРУППЫ ЖИЗНЕННЫХ КОМПЕТЕНЦИЙ</a:t>
          </a:r>
          <a:endParaRPr lang="ru-RU" sz="1400" kern="1200" dirty="0"/>
        </a:p>
      </dsp:txBody>
      <dsp:txXfrm>
        <a:off x="553172" y="1326984"/>
        <a:ext cx="2706610" cy="967770"/>
      </dsp:txXfrm>
    </dsp:sp>
    <dsp:sp modelId="{0FA44839-2AB8-4FEB-B007-594BF0556600}">
      <dsp:nvSpPr>
        <dsp:cNvPr id="0" name=""/>
        <dsp:cNvSpPr/>
      </dsp:nvSpPr>
      <dsp:spPr>
        <a:xfrm>
          <a:off x="3307225" y="1323596"/>
          <a:ext cx="2596774" cy="964306"/>
        </a:xfrm>
        <a:prstGeom prst="rect">
          <a:avLst/>
        </a:prstGeom>
        <a:solidFill>
          <a:srgbClr val="8B3C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СПЕЦИФИЧЕСКИЕ УКРУПНЕННЫЕ ГРУППЫ ЖИЗНЕННЫХ КОМПЕТЕНЦИЙ</a:t>
          </a:r>
          <a:endParaRPr lang="ru-RU" sz="1400" kern="1200" dirty="0"/>
        </a:p>
      </dsp:txBody>
      <dsp:txXfrm>
        <a:off x="3307225" y="1323596"/>
        <a:ext cx="2596774" cy="964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B355B-9E9E-473F-99DE-7482B31CB0A9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3BFC2-6B5A-4317-B5B1-444E66AB9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7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8270E-CCF8-4C42-B281-FF036F8EFE9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8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8270E-CCF8-4C42-B281-FF036F8EFE9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4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8270E-CCF8-4C42-B281-FF036F8EFE9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9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2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8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1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3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3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4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7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5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5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4EDBE-B3F1-4676-B256-80FBF4275B70}" type="datetimeFigureOut">
              <a:rPr lang="ru-RU" smtClean="0"/>
              <a:pPr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6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98544" y="1126314"/>
            <a:ext cx="621144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АКТУАЛЬНЫЕ ВОПРОСЫ ФОРМИРОВАНИЯ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И ОЦЕНКИ ЛИЧНОСТНЫХ РЕЗУЛЬТАТОВ ОБРАЗОВАНИЯ ОБУЧАЮЩИХСЯ С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ОВЗ: 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от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фундаментальных исследований 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к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практике образования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7304" y="3323936"/>
            <a:ext cx="4687817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Бабкина Наталия Викторовна, </a:t>
            </a:r>
          </a:p>
          <a:p>
            <a:pPr lvl="0"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доктор психол. наук, </a:t>
            </a:r>
            <a:br>
              <a:rPr lang="ru-RU" sz="1100" b="1" dirty="0">
                <a:solidFill>
                  <a:schemeClr val="bg1"/>
                </a:solidFill>
              </a:rPr>
            </a:br>
            <a:r>
              <a:rPr lang="ru-RU" sz="1100" b="1" dirty="0">
                <a:solidFill>
                  <a:schemeClr val="bg1"/>
                </a:solidFill>
              </a:rPr>
              <a:t>зав. лабораторией образования и комплексной </a:t>
            </a:r>
            <a:r>
              <a:rPr lang="ru-RU" sz="1100" b="1" dirty="0" err="1">
                <a:solidFill>
                  <a:schemeClr val="bg1"/>
                </a:solidFill>
              </a:rPr>
              <a:t>абилитации</a:t>
            </a:r>
            <a:r>
              <a:rPr lang="ru-RU" sz="1100" b="1" dirty="0">
                <a:solidFill>
                  <a:schemeClr val="bg1"/>
                </a:solidFill>
              </a:rPr>
              <a:t> детей </a:t>
            </a:r>
          </a:p>
          <a:p>
            <a:pPr lvl="0"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с задержкой психического развития  </a:t>
            </a:r>
          </a:p>
          <a:p>
            <a:pPr lvl="0"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ФГБНУ «Институт коррекционной педагогики</a:t>
            </a:r>
            <a:r>
              <a:rPr lang="ru-RU" sz="1100" b="1" dirty="0" smtClean="0">
                <a:solidFill>
                  <a:schemeClr val="bg1"/>
                </a:solidFill>
              </a:rPr>
              <a:t>»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7" y="250853"/>
            <a:ext cx="690711" cy="6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96252" y="721895"/>
            <a:ext cx="8927432" cy="4421605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8738" y="685800"/>
            <a:ext cx="8838433" cy="13186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23915">
            <a:off x="375750" y="862135"/>
            <a:ext cx="2167420" cy="3059830"/>
          </a:xfrm>
          <a:prstGeom prst="rect">
            <a:avLst/>
          </a:prstGeom>
          <a:ln>
            <a:solidFill>
              <a:srgbClr val="B3438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3450" y="1913024"/>
            <a:ext cx="2147675" cy="3031956"/>
          </a:xfrm>
          <a:prstGeom prst="rect">
            <a:avLst/>
          </a:prstGeom>
          <a:ln>
            <a:solidFill>
              <a:srgbClr val="B3438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08284" y="0"/>
            <a:ext cx="71431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8B3C67"/>
                </a:solidFill>
              </a:rPr>
              <a:t>ОЦЕНКА ЛИЧНОСТНЫХ РЕЗУЛЬТАТОВ В СФЕРЕ ЖИЗНЕННОЙ КОМПЕТЕНЦИИ</a:t>
            </a:r>
            <a:endParaRPr lang="ru-RU" sz="1900" b="1" dirty="0">
              <a:solidFill>
                <a:srgbClr val="8B3C6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983609"/>
            <a:ext cx="2213811" cy="3125324"/>
          </a:xfrm>
          <a:prstGeom prst="rect">
            <a:avLst/>
          </a:prstGeom>
          <a:ln w="9525">
            <a:solidFill>
              <a:srgbClr val="B3438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7326" y="1824397"/>
            <a:ext cx="2175364" cy="3071046"/>
          </a:xfrm>
          <a:prstGeom prst="rect">
            <a:avLst/>
          </a:prstGeom>
          <a:ln>
            <a:solidFill>
              <a:srgbClr val="B3438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9601" y="956142"/>
            <a:ext cx="2169703" cy="3063054"/>
          </a:xfrm>
          <a:prstGeom prst="rect">
            <a:avLst/>
          </a:prstGeom>
          <a:ln w="9525">
            <a:solidFill>
              <a:srgbClr val="B34380"/>
            </a:solidFill>
          </a:ln>
        </p:spPr>
      </p:pic>
    </p:spTree>
    <p:extLst>
      <p:ext uri="{BB962C8B-B14F-4D97-AF65-F5344CB8AC3E}">
        <p14:creationId xmlns:p14="http://schemas.microsoft.com/office/powerpoint/2010/main" val="13973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соседними углами 2"/>
          <p:cNvSpPr/>
          <p:nvPr/>
        </p:nvSpPr>
        <p:spPr>
          <a:xfrm>
            <a:off x="449208" y="2581353"/>
            <a:ext cx="4146855" cy="2255342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8738" y="685800"/>
            <a:ext cx="8838433" cy="13186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825" y="4711716"/>
            <a:ext cx="393056" cy="338554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none" rtlCol="0">
            <a:spAutoFit/>
          </a:bodyPr>
          <a:lstStyle/>
          <a:p>
            <a:pPr>
              <a:buClr>
                <a:srgbClr val="0796A5"/>
              </a:buClr>
              <a:buSzPct val="110000"/>
            </a:pPr>
            <a:r>
              <a:rPr lang="ru-RU" sz="1600" b="1" dirty="0" smtClean="0">
                <a:solidFill>
                  <a:srgbClr val="8B3C67"/>
                </a:solidFill>
              </a:rPr>
              <a:t>11</a:t>
            </a:r>
            <a:endParaRPr lang="ru-RU" sz="1600" b="1" dirty="0">
              <a:solidFill>
                <a:srgbClr val="8B3C6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284" y="0"/>
            <a:ext cx="71431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8B3C67"/>
                </a:solidFill>
              </a:rPr>
              <a:t>ВЫЯВЛЕНИЕ РИСКОВ ФОРМИРОВАНИЯ ЗАВИСИМОГО ПОВЕДЕНИЯ</a:t>
            </a:r>
            <a:endParaRPr lang="ru-RU" sz="1900" b="1" dirty="0">
              <a:solidFill>
                <a:srgbClr val="8B3C67"/>
              </a:solidFill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644575" y="1646926"/>
            <a:ext cx="828285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buClr>
                <a:srgbClr val="0F6165"/>
              </a:buClr>
            </a:pPr>
            <a:r>
              <a:rPr lang="ru-RU" sz="1400" b="1" kern="0" dirty="0" smtClean="0">
                <a:solidFill>
                  <a:srgbClr val="B34380"/>
                </a:solidFill>
              </a:rPr>
              <a:t>Приказ </a:t>
            </a:r>
            <a:r>
              <a:rPr lang="ru-RU" sz="1400" b="1" kern="0" dirty="0">
                <a:solidFill>
                  <a:srgbClr val="B34380"/>
                </a:solidFill>
              </a:rPr>
              <a:t>Министерства просвещения </a:t>
            </a:r>
            <a:r>
              <a:rPr lang="ru-RU" sz="1400" b="1" kern="0" dirty="0" smtClean="0">
                <a:solidFill>
                  <a:srgbClr val="B34380"/>
                </a:solidFill>
              </a:rPr>
              <a:t>Российской Федерации </a:t>
            </a:r>
            <a:r>
              <a:rPr lang="ru-RU" sz="1400" b="1" kern="0" dirty="0">
                <a:solidFill>
                  <a:srgbClr val="B34380"/>
                </a:solidFill>
              </a:rPr>
              <a:t>от 20 февраля 2020 года №</a:t>
            </a:r>
            <a:r>
              <a:rPr lang="ru-RU" sz="1400" b="1" kern="0" dirty="0" smtClean="0">
                <a:solidFill>
                  <a:srgbClr val="B34380"/>
                </a:solidFill>
              </a:rPr>
              <a:t>59 «</a:t>
            </a:r>
            <a:r>
              <a:rPr lang="ru-RU" sz="1400" b="1" kern="0" dirty="0">
                <a:solidFill>
                  <a:srgbClr val="B34380"/>
                </a:solidFill>
              </a:rPr>
              <a:t>Об утверждении Порядка проведения </a:t>
            </a:r>
            <a:r>
              <a:rPr lang="ru-RU" sz="1400" b="1" kern="0" dirty="0" smtClean="0">
                <a:solidFill>
                  <a:srgbClr val="B34380"/>
                </a:solidFill>
              </a:rPr>
              <a:t>социально-психологического </a:t>
            </a:r>
            <a:r>
              <a:rPr lang="ru-RU" sz="1400" b="1" kern="0" dirty="0">
                <a:solidFill>
                  <a:srgbClr val="B34380"/>
                </a:solidFill>
              </a:rPr>
              <a:t>тестирования обучающихся </a:t>
            </a:r>
            <a:r>
              <a:rPr lang="ru-RU" sz="1400" b="1" kern="0" dirty="0" smtClean="0">
                <a:solidFill>
                  <a:srgbClr val="B34380"/>
                </a:solidFill>
              </a:rPr>
              <a:t>в общеобразовательных </a:t>
            </a:r>
            <a:r>
              <a:rPr lang="ru-RU" sz="1400" b="1" kern="0" dirty="0">
                <a:solidFill>
                  <a:srgbClr val="B34380"/>
                </a:solidFill>
              </a:rPr>
              <a:t>организациях </a:t>
            </a:r>
            <a:r>
              <a:rPr lang="ru-RU" sz="1400" b="1" kern="0" dirty="0" smtClean="0">
                <a:solidFill>
                  <a:srgbClr val="B34380"/>
                </a:solidFill>
              </a:rPr>
              <a:t>и профессиональных образовательных организациях</a:t>
            </a:r>
            <a:r>
              <a:rPr lang="ru-RU" sz="1400" b="1" kern="0" dirty="0">
                <a:solidFill>
                  <a:srgbClr val="B34380"/>
                </a:solidFill>
              </a:rPr>
              <a:t>»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B34380"/>
              </a:solidFill>
              <a:effectLst/>
              <a:uLnTx/>
              <a:uFillTx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685618"/>
            <a:ext cx="9139303" cy="932809"/>
            <a:chOff x="-829211" y="-60158"/>
            <a:chExt cx="9139303" cy="93280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829211" y="-60158"/>
              <a:ext cx="9139303" cy="932809"/>
            </a:xfrm>
            <a:prstGeom prst="rect">
              <a:avLst/>
            </a:prstGeom>
            <a:solidFill>
              <a:srgbClr val="8B3C6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38012" y="-60158"/>
              <a:ext cx="7430820" cy="932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ЕДИНАЯ МЕТОДИКА СОЦИАЛЬНО-ПСИХОЛОГИЧЕСКОГО ТЕСТИРОВАНИЯ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(ЕМ СПТ)</a:t>
              </a:r>
              <a:endParaRPr lang="ru-RU" sz="1800" b="1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29392" y="2729030"/>
            <a:ext cx="381400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B34380"/>
                </a:solidFill>
              </a:rPr>
              <a:t>ЕМ СПТ разработана в соответствии с поручением Государственного антинаркотического комитета (протокол от 11 декабря 2017 г. № 35</a:t>
            </a:r>
            <a:r>
              <a:rPr lang="ru-RU" sz="1400" dirty="0" smtClean="0">
                <a:solidFill>
                  <a:srgbClr val="B34380"/>
                </a:solidFill>
              </a:rPr>
              <a:t>).</a:t>
            </a:r>
            <a:endParaRPr lang="ru-RU" sz="1400" dirty="0">
              <a:solidFill>
                <a:srgbClr val="B3438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kern="0" dirty="0">
                <a:solidFill>
                  <a:srgbClr val="B34380"/>
                </a:solidFill>
              </a:rPr>
              <a:t>С 2019 года </a:t>
            </a:r>
            <a:r>
              <a:rPr lang="ru-RU" sz="1400" dirty="0">
                <a:solidFill>
                  <a:srgbClr val="B34380"/>
                </a:solidFill>
              </a:rPr>
              <a:t>ЕМ СПТ </a:t>
            </a:r>
            <a:r>
              <a:rPr lang="ru-RU" sz="1400" kern="0" dirty="0">
                <a:solidFill>
                  <a:srgbClr val="B34380"/>
                </a:solidFill>
              </a:rPr>
              <a:t>является </a:t>
            </a:r>
            <a:r>
              <a:rPr lang="ru-RU" sz="1400" b="1" kern="0" dirty="0">
                <a:solidFill>
                  <a:srgbClr val="B34380"/>
                </a:solidFill>
              </a:rPr>
              <a:t>обязательной</a:t>
            </a:r>
            <a:r>
              <a:rPr lang="ru-RU" sz="1400" kern="0" dirty="0">
                <a:solidFill>
                  <a:srgbClr val="B34380"/>
                </a:solidFill>
              </a:rPr>
              <a:t> для использования в образовательных организациях всех субъектов Российской </a:t>
            </a:r>
            <a:r>
              <a:rPr lang="ru-RU" sz="1400" kern="0" dirty="0" smtClean="0">
                <a:solidFill>
                  <a:srgbClr val="B34380"/>
                </a:solidFill>
              </a:rPr>
              <a:t>Федерации.</a:t>
            </a:r>
            <a:endParaRPr lang="ru-RU" sz="1400" kern="0" dirty="0">
              <a:solidFill>
                <a:srgbClr val="B34380"/>
              </a:solidFill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4932947" y="2418347"/>
            <a:ext cx="4090737" cy="2574757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4"/>
          <p:cNvSpPr txBox="1"/>
          <p:nvPr/>
        </p:nvSpPr>
        <p:spPr>
          <a:xfrm>
            <a:off x="4932947" y="2552860"/>
            <a:ext cx="421105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Научно-исследовательская работа в рамках выполнения государственного </a:t>
            </a:r>
            <a:r>
              <a:rPr lang="ru-RU" b="1" smtClean="0">
                <a:solidFill>
                  <a:schemeClr val="bg1"/>
                </a:solidFill>
              </a:rPr>
              <a:t>задания 2025-2026 гг</a:t>
            </a:r>
            <a:r>
              <a:rPr lang="ru-RU" b="1" dirty="0" smtClean="0">
                <a:solidFill>
                  <a:schemeClr val="bg1"/>
                </a:solidFill>
              </a:rPr>
              <a:t>.:</a:t>
            </a:r>
          </a:p>
          <a:p>
            <a:pPr lvl="0">
              <a:spcBef>
                <a:spcPts val="60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Адаптация процедуры ЕМ СПТ </a:t>
            </a:r>
            <a:r>
              <a:rPr lang="ru-RU" sz="1600" dirty="0">
                <a:solidFill>
                  <a:schemeClr val="bg1"/>
                </a:solidFill>
              </a:rPr>
              <a:t>к особым образовательным потребностям и возможностям обучающихся с интеллектуальными нарушениями, с задержкой психического развития.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duotone>
              <a:srgbClr val="A5A5A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8190199" y="1411478"/>
            <a:ext cx="869580" cy="10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324852" y="926431"/>
            <a:ext cx="4247148" cy="1347537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8738" y="721895"/>
            <a:ext cx="8838433" cy="13186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108283"/>
            <a:ext cx="76881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8B3C67"/>
                </a:solidFill>
              </a:rPr>
              <a:t>НАУЧНО-МЕТОДИЧЕСКОЕ ОБЕСПЕЧЕНИЕ СОЦИАЛИЗАЦИИ И ФОРМИРОВАНИЯ ЖИЗНЕННЫХ КОМПЕТЕНЦИЙ ОБУЧАЮЩИХСЯ С ОВЗ</a:t>
            </a:r>
            <a:endParaRPr lang="ru-RU" sz="1900" b="1" dirty="0">
              <a:solidFill>
                <a:srgbClr val="8B3C67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9C26D07-115B-9998-6A7E-7B5439811D56}"/>
              </a:ext>
            </a:extLst>
          </p:cNvPr>
          <p:cNvSpPr txBox="1"/>
          <p:nvPr/>
        </p:nvSpPr>
        <p:spPr>
          <a:xfrm>
            <a:off x="349591" y="1115151"/>
            <a:ext cx="42464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Рекомендации психологам,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педагогам и родителям по социализации и формированию жизненных компетенций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подростков с ОВЗ</a:t>
            </a:r>
            <a:r>
              <a:rPr lang="ru-RU" sz="1600" b="0" i="0" dirty="0" smtClean="0">
                <a:solidFill>
                  <a:schemeClr val="bg1"/>
                </a:solidFill>
                <a:effectLst/>
                <a:latin typeface="+mj-lt"/>
              </a:rPr>
              <a:t>.</a:t>
            </a:r>
            <a:endParaRPr lang="ru-RU" sz="16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15161C2-1D35-5E32-BC96-5ADB1E1952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8991" y="984307"/>
            <a:ext cx="1800000" cy="23125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92FA202-E91E-2B1E-67CB-B11F21E4F2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8186" y="984307"/>
            <a:ext cx="1800000" cy="23721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625D1DD-F407-A7A5-852A-9B49912DE1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831" y="2672314"/>
            <a:ext cx="1800000" cy="23734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BEF70E7-BD07-B7E3-146D-2EE42928FCA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3462" y="2672314"/>
            <a:ext cx="1800000" cy="2390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015E80B-342B-E101-4BD5-BD589D37F01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4723" y="2672314"/>
            <a:ext cx="1800000" cy="23540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C81C8A54-37A4-228B-6848-3EB2AB13807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14093" y="2672314"/>
            <a:ext cx="1800000" cy="2377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2" r="-1"/>
          <a:stretch/>
        </p:blipFill>
        <p:spPr>
          <a:xfrm>
            <a:off x="1966945" y="1461311"/>
            <a:ext cx="5155061" cy="1038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75" y="3118169"/>
            <a:ext cx="2733331" cy="65784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085358" y="2894503"/>
            <a:ext cx="503664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93275" y="2871762"/>
            <a:ext cx="4172756" cy="2149256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соседними углами 2"/>
          <p:cNvSpPr/>
          <p:nvPr/>
        </p:nvSpPr>
        <p:spPr>
          <a:xfrm>
            <a:off x="5365214" y="1178805"/>
            <a:ext cx="3646584" cy="3613533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5415" y="140376"/>
            <a:ext cx="690384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8B3C67"/>
                </a:solidFill>
              </a:rPr>
              <a:t>МЕТОДИЧЕСКИЙ АППАРАТ ИССЛЕДОВАНИЯ</a:t>
            </a:r>
            <a:endParaRPr lang="ru-RU" sz="1900" b="1" dirty="0">
              <a:solidFill>
                <a:srgbClr val="8B3C67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1961" y="676720"/>
            <a:ext cx="8628845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825" y="4711716"/>
            <a:ext cx="288862" cy="338554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none" rtlCol="0">
            <a:spAutoFit/>
          </a:bodyPr>
          <a:lstStyle/>
          <a:p>
            <a:pPr>
              <a:buClr>
                <a:srgbClr val="0796A5"/>
              </a:buClr>
              <a:buSzPct val="110000"/>
            </a:pPr>
            <a:r>
              <a:rPr lang="ru-RU" sz="1600" b="1" dirty="0">
                <a:solidFill>
                  <a:srgbClr val="8B3C67"/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246" y="1690776"/>
            <a:ext cx="44174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Clr>
                <a:srgbClr val="8B3C67"/>
              </a:buClr>
              <a:buFont typeface="Calibri" pitchFamily="34" charset="0"/>
              <a:buChar char="●"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230" y="656588"/>
            <a:ext cx="4272440" cy="379694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53996" y="3243429"/>
            <a:ext cx="3191269" cy="1494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0796A5"/>
              </a:buClr>
              <a:buSzPct val="110000"/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ЦЕЛЬ ИССЛЕДОВАНИЯ: </a:t>
            </a:r>
            <a:r>
              <a:rPr lang="en-US" sz="1800" b="1" dirty="0">
                <a:solidFill>
                  <a:schemeClr val="bg1"/>
                </a:solidFill>
              </a:rPr>
              <a:t/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определить общие и специальные подходы к оценке личностных результатов (включая результаты формирования сферы жизненной компетенции) детей с ОВЗ с учетом специфики нозологической </a:t>
            </a:r>
            <a:r>
              <a:rPr lang="ru-RU" sz="1400" dirty="0" smtClean="0">
                <a:solidFill>
                  <a:schemeClr val="bg1"/>
                </a:solidFill>
              </a:rPr>
              <a:t>категории.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05850" y="678199"/>
            <a:ext cx="4548646" cy="2083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prstClr val="white"/>
                </a:solidFill>
              </a:rPr>
              <a:t>         МЕТОДОЛОГИЧЕСКАЯ ОСНОВА:</a:t>
            </a:r>
          </a:p>
          <a:p>
            <a:pPr algn="l"/>
            <a:r>
              <a:rPr lang="ru-RU" altLang="ru-RU" sz="1300" b="1" dirty="0" smtClean="0">
                <a:solidFill>
                  <a:srgbClr val="8B3C67"/>
                </a:solidFill>
              </a:rPr>
              <a:t>базовые положения специальной психологии и коррекционной педагогики, основанные на культурно-исторической теории Л.С. Выготского; </a:t>
            </a:r>
          </a:p>
          <a:p>
            <a:pPr algn="l"/>
            <a:r>
              <a:rPr lang="ru-RU" altLang="ru-RU" sz="1300" b="1" dirty="0">
                <a:solidFill>
                  <a:srgbClr val="8B3C67"/>
                </a:solidFill>
              </a:rPr>
              <a:t>научно-методические подходы к определению особых образовательных потребностей обучающихся с </a:t>
            </a:r>
            <a:r>
              <a:rPr lang="ru-RU" altLang="ru-RU" sz="1300" b="1" dirty="0" smtClean="0">
                <a:solidFill>
                  <a:srgbClr val="8B3C67"/>
                </a:solidFill>
              </a:rPr>
              <a:t>ОВЗ;</a:t>
            </a:r>
          </a:p>
          <a:p>
            <a:pPr algn="l"/>
            <a:r>
              <a:rPr lang="ru-RU" altLang="ru-RU" sz="1300" b="1" dirty="0">
                <a:solidFill>
                  <a:srgbClr val="8B3C67"/>
                </a:solidFill>
              </a:rPr>
              <a:t>положение о формировании сферы жизненной компетенции как обязательном содержании образования обучающихся ОВЗ на всех его </a:t>
            </a:r>
            <a:r>
              <a:rPr lang="ru-RU" altLang="ru-RU" sz="1300" b="1" dirty="0" smtClean="0">
                <a:solidFill>
                  <a:srgbClr val="8B3C67"/>
                </a:solidFill>
              </a:rPr>
              <a:t>уровнях</a:t>
            </a:r>
            <a:endParaRPr lang="ru-RU" altLang="ru-RU" sz="1400" b="1" dirty="0" smtClean="0">
              <a:solidFill>
                <a:srgbClr val="8B3C67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1669" y="3001323"/>
            <a:ext cx="734380" cy="770500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349501" y="1579769"/>
            <a:ext cx="3914454" cy="225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000">
              <a:spcBef>
                <a:spcPts val="0"/>
              </a:spcBef>
              <a:buClr>
                <a:srgbClr val="0796A5"/>
              </a:buClr>
              <a:buSzPct val="110000"/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8B3C67"/>
                </a:solidFill>
              </a:rPr>
              <a:t>МЕТОДЫ ИССЛЕДОВАНИЯ: </a:t>
            </a:r>
          </a:p>
          <a:p>
            <a:pPr marL="334350" indent="-285750">
              <a:spcBef>
                <a:spcPts val="600"/>
              </a:spcBef>
              <a:buClr>
                <a:srgbClr val="8B3C67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</a:rPr>
              <a:t>обзор теоретико-методологических и эмпирических статей по проблеме </a:t>
            </a:r>
            <a:r>
              <a:rPr lang="ru-RU" sz="1400" dirty="0" smtClean="0">
                <a:solidFill>
                  <a:prstClr val="black"/>
                </a:solidFill>
              </a:rPr>
              <a:t>формирования и оценки </a:t>
            </a:r>
            <a:r>
              <a:rPr lang="ru-RU" sz="1400" dirty="0">
                <a:solidFill>
                  <a:prstClr val="black"/>
                </a:solidFill>
              </a:rPr>
              <a:t>личностных </a:t>
            </a:r>
            <a:r>
              <a:rPr lang="ru-RU" sz="1400" dirty="0" smtClean="0">
                <a:solidFill>
                  <a:prstClr val="black"/>
                </a:solidFill>
              </a:rPr>
              <a:t>результатов образования;</a:t>
            </a:r>
          </a:p>
          <a:p>
            <a:pPr marL="334350" indent="-285750">
              <a:spcBef>
                <a:spcPts val="600"/>
              </a:spcBef>
              <a:buClr>
                <a:srgbClr val="8B3C67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</a:rPr>
              <a:t>а</a:t>
            </a:r>
            <a:r>
              <a:rPr lang="ru-RU" sz="1400" dirty="0" smtClean="0">
                <a:solidFill>
                  <a:prstClr val="black"/>
                </a:solidFill>
              </a:rPr>
              <a:t>нализ разделов </a:t>
            </a:r>
            <a:r>
              <a:rPr lang="ru-RU" sz="1400" dirty="0">
                <a:solidFill>
                  <a:prstClr val="black"/>
                </a:solidFill>
              </a:rPr>
              <a:t>ФАОП ОВЗ, </a:t>
            </a:r>
            <a:r>
              <a:rPr lang="ru-RU" sz="1400" dirty="0" smtClean="0">
                <a:solidFill>
                  <a:prstClr val="black"/>
                </a:solidFill>
              </a:rPr>
              <a:t>регламентирующих требования </a:t>
            </a:r>
            <a:r>
              <a:rPr lang="ru-RU" sz="1400" dirty="0">
                <a:solidFill>
                  <a:prstClr val="black"/>
                </a:solidFill>
              </a:rPr>
              <a:t>к личностным результатам обучающихся с ОВЗ, в том числе в сфере жизненной </a:t>
            </a:r>
            <a:r>
              <a:rPr lang="ru-RU" sz="1400" dirty="0" smtClean="0">
                <a:solidFill>
                  <a:prstClr val="black"/>
                </a:solidFill>
              </a:rPr>
              <a:t>компетенции;</a:t>
            </a:r>
          </a:p>
          <a:p>
            <a:pPr marL="334350" indent="-285750">
              <a:spcBef>
                <a:spcPts val="600"/>
              </a:spcBef>
              <a:buClr>
                <a:srgbClr val="8B3C67"/>
              </a:buClr>
              <a:buSzPct val="11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</a:rPr>
              <a:t>обобщение </a:t>
            </a:r>
            <a:r>
              <a:rPr lang="ru-RU" sz="1400" dirty="0">
                <a:solidFill>
                  <a:prstClr val="black"/>
                </a:solidFill>
              </a:rPr>
              <a:t>и </a:t>
            </a:r>
            <a:r>
              <a:rPr lang="ru-RU" sz="1400" dirty="0" smtClean="0">
                <a:solidFill>
                  <a:prstClr val="black"/>
                </a:solidFill>
              </a:rPr>
              <a:t>систематизация практического опыта образовательных организаций: </a:t>
            </a:r>
            <a:r>
              <a:rPr lang="ru-RU" sz="1600" b="1" dirty="0" smtClean="0">
                <a:solidFill>
                  <a:srgbClr val="8B3C67"/>
                </a:solidFill>
              </a:rPr>
              <a:t>72</a:t>
            </a:r>
            <a:r>
              <a:rPr lang="ru-RU" sz="1400" dirty="0" smtClean="0">
                <a:solidFill>
                  <a:prstClr val="black"/>
                </a:solidFill>
              </a:rPr>
              <a:t> организации из </a:t>
            </a:r>
            <a:r>
              <a:rPr lang="ru-RU" sz="1600" b="1" dirty="0">
                <a:solidFill>
                  <a:srgbClr val="8B3C67"/>
                </a:solidFill>
              </a:rPr>
              <a:t>18 </a:t>
            </a:r>
            <a:r>
              <a:rPr lang="ru-RU" sz="1400" dirty="0" smtClean="0">
                <a:solidFill>
                  <a:prstClr val="black"/>
                </a:solidFill>
              </a:rPr>
              <a:t>регионов РФ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AutoShape 2" descr="Исследование – Бесплатные иконки: маркет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989"/>
                    </a14:imgEffect>
                    <a14:imgEffect>
                      <a14:saturation sat="2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30" y="991867"/>
            <a:ext cx="803883" cy="8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188945" y="1013825"/>
            <a:ext cx="3955055" cy="1931593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соседними углами 2"/>
          <p:cNvSpPr/>
          <p:nvPr/>
        </p:nvSpPr>
        <p:spPr>
          <a:xfrm>
            <a:off x="649996" y="3316076"/>
            <a:ext cx="7557570" cy="1729647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8738" y="685800"/>
            <a:ext cx="8838433" cy="13186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9968" y="0"/>
            <a:ext cx="66254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8B3C67"/>
                </a:solidFill>
              </a:rPr>
              <a:t>РЕЗУЛЬТАТЫ АНАЛИЗА ИССЛЕДОВАНИЙ</a:t>
            </a:r>
          </a:p>
          <a:p>
            <a:r>
              <a:rPr lang="ru-RU" sz="1900" b="1" dirty="0" smtClean="0">
                <a:solidFill>
                  <a:srgbClr val="8B3C67"/>
                </a:solidFill>
              </a:rPr>
              <a:t>И ПРАКТИКИ ОЦЕНИВАНИЯ ЛИЧНОСТНЫХ РЕЗУЛЬТАТОВ </a:t>
            </a:r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862926" y="1339894"/>
            <a:ext cx="3281074" cy="1425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796A5"/>
              </a:buClr>
              <a:buSzPct val="110000"/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bg1"/>
                </a:solidFill>
              </a:rPr>
              <a:t>ПРОТИВОРЕЧИЕ: </a:t>
            </a:r>
            <a:r>
              <a:rPr lang="ru-RU" sz="1400" dirty="0">
                <a:solidFill>
                  <a:schemeClr val="bg1"/>
                </a:solidFill>
              </a:rPr>
              <a:t>между заложенными в образовательных стандартах требованиями к планируемым результатам образования в части личностных результатов и </a:t>
            </a:r>
            <a:r>
              <a:rPr lang="ru-RU" sz="1400" b="1" dirty="0">
                <a:solidFill>
                  <a:schemeClr val="bg1"/>
                </a:solidFill>
              </a:rPr>
              <a:t>отсутствием единых измерителей</a:t>
            </a:r>
            <a:r>
              <a:rPr lang="ru-RU" sz="1400" dirty="0">
                <a:solidFill>
                  <a:schemeClr val="bg1"/>
                </a:solidFill>
              </a:rPr>
              <a:t> личностных достижений учащихся. 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3486" y="1255246"/>
            <a:ext cx="4935557" cy="1425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796A5"/>
              </a:buClr>
              <a:buSzPct val="110000"/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8B3C67"/>
                </a:solidFill>
              </a:rPr>
              <a:t>МЕТОДЫ ОЦЕНИВАНИЯ ЛИЧНОСТНЫХ ДОСТИЖЕНИЙ: </a:t>
            </a:r>
          </a:p>
          <a:p>
            <a:pPr>
              <a:spcBef>
                <a:spcPts val="0"/>
              </a:spcBef>
              <a:buClr>
                <a:srgbClr val="8B3C67"/>
              </a:buClr>
              <a:buSzPct val="110000"/>
            </a:pPr>
            <a:r>
              <a:rPr lang="ru-RU" sz="1400" dirty="0" smtClean="0">
                <a:solidFill>
                  <a:srgbClr val="8B3C67"/>
                </a:solidFill>
              </a:rPr>
              <a:t>наблюдение;</a:t>
            </a:r>
          </a:p>
          <a:p>
            <a:pPr>
              <a:spcBef>
                <a:spcPts val="0"/>
              </a:spcBef>
              <a:buClr>
                <a:srgbClr val="8B3C67"/>
              </a:buClr>
              <a:buSzPct val="110000"/>
            </a:pPr>
            <a:r>
              <a:rPr lang="ru-RU" sz="1400" dirty="0" smtClean="0">
                <a:solidFill>
                  <a:srgbClr val="8B3C67"/>
                </a:solidFill>
              </a:rPr>
              <a:t>психологическая диагностика;</a:t>
            </a:r>
          </a:p>
          <a:p>
            <a:pPr>
              <a:spcBef>
                <a:spcPts val="0"/>
              </a:spcBef>
              <a:buClr>
                <a:srgbClr val="8B3C67"/>
              </a:buClr>
              <a:buSzPct val="110000"/>
            </a:pPr>
            <a:r>
              <a:rPr lang="ru-RU" sz="1400" dirty="0" smtClean="0">
                <a:solidFill>
                  <a:srgbClr val="8B3C67"/>
                </a:solidFill>
              </a:rPr>
              <a:t>портфолио;</a:t>
            </a:r>
          </a:p>
          <a:p>
            <a:pPr>
              <a:spcBef>
                <a:spcPts val="0"/>
              </a:spcBef>
              <a:buClr>
                <a:srgbClr val="8B3C67"/>
              </a:buClr>
              <a:buSzPct val="110000"/>
            </a:pPr>
            <a:r>
              <a:rPr lang="ru-RU" sz="1400" dirty="0">
                <a:solidFill>
                  <a:srgbClr val="8B3C67"/>
                </a:solidFill>
              </a:rPr>
              <a:t>а</a:t>
            </a:r>
            <a:r>
              <a:rPr lang="ru-RU" sz="1400" dirty="0" smtClean="0">
                <a:solidFill>
                  <a:srgbClr val="8B3C67"/>
                </a:solidFill>
              </a:rPr>
              <a:t>нкетирование педагогов и родителей;</a:t>
            </a:r>
          </a:p>
          <a:p>
            <a:pPr>
              <a:spcBef>
                <a:spcPts val="0"/>
              </a:spcBef>
              <a:buClr>
                <a:srgbClr val="8B3C67"/>
              </a:buClr>
              <a:buSzPct val="110000"/>
            </a:pPr>
            <a:r>
              <a:rPr lang="ru-RU" sz="1400" dirty="0" smtClean="0">
                <a:solidFill>
                  <a:srgbClr val="8B3C67"/>
                </a:solidFill>
              </a:rPr>
              <a:t>мониторинг уровня воспитанности, мотивации достижений, творческого потенциала.</a:t>
            </a:r>
          </a:p>
          <a:p>
            <a:pPr marL="0" indent="0">
              <a:spcBef>
                <a:spcPts val="0"/>
              </a:spcBef>
              <a:buClr>
                <a:srgbClr val="0796A5"/>
              </a:buClr>
              <a:buSzPct val="110000"/>
              <a:buFont typeface="Arial" panose="020B0604020202020204" pitchFamily="34" charset="0"/>
              <a:buNone/>
            </a:pPr>
            <a:endParaRPr lang="ru-RU" sz="1400" b="1" dirty="0" smtClean="0">
              <a:solidFill>
                <a:srgbClr val="8B3C67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75059" y="3408385"/>
            <a:ext cx="7332508" cy="1615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796A5"/>
              </a:buClr>
              <a:buSzPct val="110000"/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rgbClr val="8B3C67"/>
                </a:solidFill>
              </a:rPr>
              <a:t>ВЫЯВЛЕННЫЕ НЕДОСТАТКИ</a:t>
            </a:r>
            <a:r>
              <a:rPr lang="ru-RU" sz="1400" dirty="0" smtClean="0">
                <a:solidFill>
                  <a:prstClr val="black"/>
                </a:solidFill>
              </a:rPr>
              <a:t>: </a:t>
            </a:r>
            <a:endParaRPr lang="ru-RU" sz="1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8B3C67"/>
              </a:buClr>
              <a:buSzPct val="110000"/>
            </a:pPr>
            <a:r>
              <a:rPr lang="ru-RU" sz="1400" dirty="0">
                <a:solidFill>
                  <a:prstClr val="black"/>
                </a:solidFill>
              </a:rPr>
              <a:t>инструментарий не адаптирован к изучаемой категории школьников с ОВЗ, не учитывает их когнитивные возможности, нуждается в психометрической проверке;</a:t>
            </a:r>
          </a:p>
          <a:p>
            <a:pPr>
              <a:spcBef>
                <a:spcPts val="600"/>
              </a:spcBef>
              <a:buClr>
                <a:srgbClr val="8B3C67"/>
              </a:buClr>
              <a:buSzPct val="110000"/>
            </a:pPr>
            <a:r>
              <a:rPr lang="ru-RU" sz="1400" dirty="0">
                <a:solidFill>
                  <a:prstClr val="black"/>
                </a:solidFill>
              </a:rPr>
              <a:t>направленность предлагаемых критериев на оценку лишь небольшой, произвольно выбираемой части всех требований ФАОП к личностным результатам;</a:t>
            </a:r>
          </a:p>
          <a:p>
            <a:pPr>
              <a:spcBef>
                <a:spcPts val="600"/>
              </a:spcBef>
              <a:buClr>
                <a:srgbClr val="8B3C67"/>
              </a:buClr>
              <a:buSzPct val="110000"/>
            </a:pPr>
            <a:r>
              <a:rPr lang="ru-RU" sz="1400" dirty="0" smtClean="0">
                <a:solidFill>
                  <a:prstClr val="black"/>
                </a:solidFill>
              </a:rPr>
              <a:t>выход оцениваемых характеристик </a:t>
            </a:r>
            <a:r>
              <a:rPr lang="ru-RU" sz="1400" dirty="0">
                <a:solidFill>
                  <a:prstClr val="black"/>
                </a:solidFill>
              </a:rPr>
              <a:t>за пределы требований ФАОП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7961" y="4101465"/>
            <a:ext cx="627992" cy="81206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98738" y="698986"/>
            <a:ext cx="4263712" cy="5864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0" y="696731"/>
            <a:ext cx="5089793" cy="550203"/>
            <a:chOff x="90761" y="1062590"/>
            <a:chExt cx="2778582" cy="75418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12302" y="1062590"/>
              <a:ext cx="2757041" cy="754188"/>
            </a:xfrm>
            <a:prstGeom prst="rect">
              <a:avLst/>
            </a:prstGeom>
            <a:solidFill>
              <a:srgbClr val="8B3C67"/>
            </a:solidFill>
            <a:ln>
              <a:solidFill>
                <a:srgbClr val="8B3C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90761" y="1186470"/>
              <a:ext cx="2757041" cy="47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prstClr val="white"/>
                  </a:solidFill>
                </a:rPr>
                <a:t>72</a:t>
              </a:r>
              <a:r>
                <a:rPr lang="ru-RU" sz="1600" b="1" dirty="0" smtClean="0">
                  <a:solidFill>
                    <a:prstClr val="white"/>
                  </a:solidFill>
                </a:rPr>
                <a:t> образовательные организации из </a:t>
              </a:r>
              <a:r>
                <a:rPr lang="ru-RU" sz="2000" b="1" dirty="0" smtClean="0">
                  <a:solidFill>
                    <a:prstClr val="white"/>
                  </a:solidFill>
                </a:rPr>
                <a:t>18</a:t>
              </a:r>
              <a:r>
                <a:rPr lang="ru-RU" sz="1600" b="1" dirty="0" smtClean="0">
                  <a:solidFill>
                    <a:prstClr val="white"/>
                  </a:solidFill>
                </a:rPr>
                <a:t> регионов РФ</a:t>
              </a:r>
              <a:endParaRPr lang="ru-RU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8825" y="4711716"/>
            <a:ext cx="288862" cy="338554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none" rtlCol="0">
            <a:spAutoFit/>
          </a:bodyPr>
          <a:lstStyle/>
          <a:p>
            <a:pPr>
              <a:buClr>
                <a:srgbClr val="0796A5"/>
              </a:buClr>
              <a:buSzPct val="110000"/>
            </a:pPr>
            <a:r>
              <a:rPr lang="ru-RU" sz="1600" b="1" dirty="0" smtClean="0">
                <a:solidFill>
                  <a:srgbClr val="8B3C67"/>
                </a:solidFill>
              </a:rPr>
              <a:t>3</a:t>
            </a:r>
            <a:endParaRPr lang="ru-RU" sz="1600" b="1" dirty="0">
              <a:solidFill>
                <a:srgbClr val="8B3C67"/>
              </a:solidFill>
            </a:endParaRPr>
          </a:p>
        </p:txBody>
      </p:sp>
      <p:pic>
        <p:nvPicPr>
          <p:cNvPr id="16" name="Picture 2" descr="Стрелки 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91" y="1430661"/>
            <a:ext cx="596442" cy="5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98738" y="685800"/>
            <a:ext cx="8838433" cy="13186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6917" y="0"/>
            <a:ext cx="67065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8B3C67"/>
                </a:solidFill>
              </a:rPr>
              <a:t>ТРЕБОВАНИЯ К ЛИЧНОСТНЫМ РЕЗУЛЬТАТАМ ОБРАЗОВАНИЯ</a:t>
            </a:r>
          </a:p>
          <a:p>
            <a:r>
              <a:rPr lang="ru-RU" sz="1900" b="1" dirty="0">
                <a:solidFill>
                  <a:srgbClr val="8B3C67"/>
                </a:solidFill>
              </a:rPr>
              <a:t>в</a:t>
            </a:r>
            <a:r>
              <a:rPr lang="ru-RU" sz="1900" b="1" dirty="0" smtClean="0">
                <a:solidFill>
                  <a:srgbClr val="8B3C67"/>
                </a:solidFill>
              </a:rPr>
              <a:t> ФАОП НОО и ФАОП ООО</a:t>
            </a:r>
            <a:endParaRPr lang="ru-RU" sz="1900" dirty="0">
              <a:solidFill>
                <a:prstClr val="white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71954572"/>
              </p:ext>
            </p:extLst>
          </p:nvPr>
        </p:nvGraphicFramePr>
        <p:xfrm>
          <a:off x="852755" y="523372"/>
          <a:ext cx="6096000" cy="462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99423" y="2441676"/>
            <a:ext cx="2546072" cy="2602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1040" y="2414617"/>
            <a:ext cx="2679032" cy="2602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64078" y="2580481"/>
            <a:ext cx="2748677" cy="225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>
                <a:solidFill>
                  <a:prstClr val="black"/>
                </a:solidFill>
              </a:rPr>
              <a:t>гражданско-патриотическое воспитание; </a:t>
            </a:r>
            <a:endParaRPr lang="ru-RU" sz="1200" dirty="0" smtClean="0">
              <a:solidFill>
                <a:prstClr val="black"/>
              </a:solidFill>
            </a:endParaRPr>
          </a:p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 smtClean="0">
                <a:solidFill>
                  <a:prstClr val="black"/>
                </a:solidFill>
              </a:rPr>
              <a:t>духовно-нравственное </a:t>
            </a:r>
            <a:r>
              <a:rPr lang="ru-RU" sz="1200" dirty="0">
                <a:solidFill>
                  <a:prstClr val="black"/>
                </a:solidFill>
              </a:rPr>
              <a:t>воспитание; </a:t>
            </a:r>
            <a:endParaRPr lang="ru-RU" sz="1200" dirty="0" smtClean="0">
              <a:solidFill>
                <a:prstClr val="black"/>
              </a:solidFill>
            </a:endParaRPr>
          </a:p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 smtClean="0">
                <a:solidFill>
                  <a:prstClr val="black"/>
                </a:solidFill>
              </a:rPr>
              <a:t>эстетическое </a:t>
            </a:r>
            <a:r>
              <a:rPr lang="ru-RU" sz="1200" dirty="0">
                <a:solidFill>
                  <a:prstClr val="black"/>
                </a:solidFill>
              </a:rPr>
              <a:t>воспитание; </a:t>
            </a:r>
            <a:endParaRPr lang="ru-RU" sz="1200" dirty="0" smtClean="0">
              <a:solidFill>
                <a:prstClr val="black"/>
              </a:solidFill>
            </a:endParaRPr>
          </a:p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 smtClean="0">
                <a:solidFill>
                  <a:prstClr val="black"/>
                </a:solidFill>
              </a:rPr>
              <a:t>физическое </a:t>
            </a:r>
            <a:r>
              <a:rPr lang="ru-RU" sz="1200" dirty="0">
                <a:solidFill>
                  <a:prstClr val="black"/>
                </a:solidFill>
              </a:rPr>
              <a:t>воспитание, </a:t>
            </a:r>
            <a:endParaRPr lang="ru-RU" sz="1200" dirty="0" smtClean="0">
              <a:solidFill>
                <a:prstClr val="black"/>
              </a:solidFill>
            </a:endParaRPr>
          </a:p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 smtClean="0">
                <a:solidFill>
                  <a:prstClr val="black"/>
                </a:solidFill>
              </a:rPr>
              <a:t>формирование </a:t>
            </a:r>
            <a:r>
              <a:rPr lang="ru-RU" sz="1200" dirty="0">
                <a:solidFill>
                  <a:prstClr val="black"/>
                </a:solidFill>
              </a:rPr>
              <a:t>культуры здоровья и эмоционального благополучия; </a:t>
            </a:r>
            <a:endParaRPr lang="ru-RU" sz="1200" dirty="0" smtClean="0">
              <a:solidFill>
                <a:prstClr val="black"/>
              </a:solidFill>
            </a:endParaRPr>
          </a:p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 smtClean="0">
                <a:solidFill>
                  <a:prstClr val="black"/>
                </a:solidFill>
              </a:rPr>
              <a:t>трудовое </a:t>
            </a:r>
            <a:r>
              <a:rPr lang="ru-RU" sz="1200" dirty="0">
                <a:solidFill>
                  <a:prstClr val="black"/>
                </a:solidFill>
              </a:rPr>
              <a:t>воспитание; </a:t>
            </a:r>
            <a:endParaRPr lang="ru-RU" sz="1200" dirty="0" smtClean="0">
              <a:solidFill>
                <a:prstClr val="black"/>
              </a:solidFill>
            </a:endParaRPr>
          </a:p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 smtClean="0">
                <a:solidFill>
                  <a:prstClr val="black"/>
                </a:solidFill>
              </a:rPr>
              <a:t>экологическое </a:t>
            </a:r>
            <a:r>
              <a:rPr lang="ru-RU" sz="1200" dirty="0">
                <a:solidFill>
                  <a:prstClr val="black"/>
                </a:solidFill>
              </a:rPr>
              <a:t>воспитание; </a:t>
            </a:r>
            <a:endParaRPr lang="ru-RU" sz="1200" dirty="0" smtClean="0">
              <a:solidFill>
                <a:prstClr val="black"/>
              </a:solidFill>
            </a:endParaRPr>
          </a:p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 smtClean="0">
                <a:solidFill>
                  <a:prstClr val="black"/>
                </a:solidFill>
              </a:rPr>
              <a:t>ценности </a:t>
            </a:r>
            <a:r>
              <a:rPr lang="ru-RU" sz="1200" dirty="0">
                <a:solidFill>
                  <a:prstClr val="black"/>
                </a:solidFill>
              </a:rPr>
              <a:t>научного познания. 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727330" y="2480218"/>
            <a:ext cx="2909099" cy="2504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600" indent="0" algn="ctr">
              <a:spcBef>
                <a:spcPts val="600"/>
              </a:spcBef>
              <a:buClr>
                <a:srgbClr val="8B3C67"/>
              </a:buClr>
              <a:buSzPct val="120000"/>
              <a:buFont typeface="Arial" panose="020B0604020202020204" pitchFamily="34" charset="0"/>
              <a:buNone/>
            </a:pPr>
            <a:r>
              <a:rPr lang="ru-RU" sz="1200" b="1" dirty="0" smtClean="0">
                <a:solidFill>
                  <a:srgbClr val="8B3C67"/>
                </a:solidFill>
              </a:rPr>
              <a:t>5 областей сферы жизненной компетенции:</a:t>
            </a:r>
          </a:p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 smtClean="0">
                <a:solidFill>
                  <a:prstClr val="black"/>
                </a:solidFill>
              </a:rPr>
              <a:t>развитие адекватных </a:t>
            </a:r>
            <a:r>
              <a:rPr lang="ru-RU" sz="1200" dirty="0">
                <a:solidFill>
                  <a:prstClr val="black"/>
                </a:solidFill>
              </a:rPr>
              <a:t>представлений </a:t>
            </a:r>
            <a:r>
              <a:rPr lang="ru-RU" sz="1200" dirty="0" smtClean="0">
                <a:solidFill>
                  <a:prstClr val="black"/>
                </a:solidFill>
              </a:rPr>
              <a:t>о </a:t>
            </a:r>
            <a:r>
              <a:rPr lang="ru-RU" sz="1200" dirty="0">
                <a:solidFill>
                  <a:prstClr val="black"/>
                </a:solidFill>
              </a:rPr>
              <a:t>возможностях и ограничениях;</a:t>
            </a:r>
          </a:p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 smtClean="0">
                <a:solidFill>
                  <a:prstClr val="black"/>
                </a:solidFill>
              </a:rPr>
              <a:t>овладение </a:t>
            </a:r>
            <a:r>
              <a:rPr lang="ru-RU" sz="1200" dirty="0">
                <a:solidFill>
                  <a:prstClr val="black"/>
                </a:solidFill>
              </a:rPr>
              <a:t>социально-бытовыми </a:t>
            </a:r>
            <a:r>
              <a:rPr lang="ru-RU" sz="1200" dirty="0" smtClean="0">
                <a:solidFill>
                  <a:prstClr val="black"/>
                </a:solidFill>
              </a:rPr>
              <a:t>умениями;</a:t>
            </a:r>
            <a:endParaRPr lang="ru-RU" sz="1200" dirty="0">
              <a:solidFill>
                <a:prstClr val="black"/>
              </a:solidFill>
            </a:endParaRPr>
          </a:p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 smtClean="0">
                <a:solidFill>
                  <a:prstClr val="black"/>
                </a:solidFill>
              </a:rPr>
              <a:t>овладение </a:t>
            </a:r>
            <a:r>
              <a:rPr lang="ru-RU" sz="1200" dirty="0">
                <a:solidFill>
                  <a:prstClr val="black"/>
                </a:solidFill>
              </a:rPr>
              <a:t>навыками коммуникации;</a:t>
            </a:r>
          </a:p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 smtClean="0">
                <a:solidFill>
                  <a:prstClr val="black"/>
                </a:solidFill>
              </a:rPr>
              <a:t>дифференциация </a:t>
            </a:r>
            <a:r>
              <a:rPr lang="ru-RU" sz="1200" dirty="0">
                <a:solidFill>
                  <a:prstClr val="black"/>
                </a:solidFill>
              </a:rPr>
              <a:t>и осмысление картины </a:t>
            </a:r>
            <a:r>
              <a:rPr lang="ru-RU" sz="1200" dirty="0" smtClean="0">
                <a:solidFill>
                  <a:prstClr val="black"/>
                </a:solidFill>
              </a:rPr>
              <a:t>мира;</a:t>
            </a:r>
            <a:endParaRPr lang="ru-RU" sz="1200" dirty="0">
              <a:solidFill>
                <a:prstClr val="black"/>
              </a:solidFill>
            </a:endParaRPr>
          </a:p>
          <a:p>
            <a:pPr indent="-180000">
              <a:spcBef>
                <a:spcPts val="600"/>
              </a:spcBef>
              <a:buClr>
                <a:srgbClr val="8B3C67"/>
              </a:buClr>
              <a:buSzPct val="120000"/>
            </a:pPr>
            <a:r>
              <a:rPr lang="ru-RU" sz="1200" dirty="0" smtClean="0">
                <a:solidFill>
                  <a:prstClr val="black"/>
                </a:solidFill>
              </a:rPr>
              <a:t>осмысление </a:t>
            </a:r>
            <a:r>
              <a:rPr lang="ru-RU" sz="1200" dirty="0">
                <a:solidFill>
                  <a:prstClr val="black"/>
                </a:solidFill>
              </a:rPr>
              <a:t>своего социального </a:t>
            </a:r>
            <a:r>
              <a:rPr lang="ru-RU" sz="1200" dirty="0" smtClean="0">
                <a:solidFill>
                  <a:prstClr val="black"/>
                </a:solidFill>
              </a:rPr>
              <a:t>окружения, системы </a:t>
            </a:r>
            <a:r>
              <a:rPr lang="ru-RU" sz="1200" dirty="0">
                <a:solidFill>
                  <a:prstClr val="black"/>
                </a:solidFill>
              </a:rPr>
              <a:t>ценностей и социальных ролей.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69685" y="2981483"/>
            <a:ext cx="1376444" cy="19463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58419" y="845201"/>
            <a:ext cx="1378021" cy="19486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8825" y="4711716"/>
            <a:ext cx="288862" cy="338554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none" rtlCol="0">
            <a:spAutoFit/>
          </a:bodyPr>
          <a:lstStyle/>
          <a:p>
            <a:pPr>
              <a:buClr>
                <a:srgbClr val="0796A5"/>
              </a:buClr>
              <a:buSzPct val="110000"/>
            </a:pPr>
            <a:r>
              <a:rPr lang="ru-RU" sz="1600" b="1" dirty="0" smtClean="0">
                <a:solidFill>
                  <a:srgbClr val="8B3C67"/>
                </a:solidFill>
              </a:rPr>
              <a:t>4</a:t>
            </a:r>
            <a:endParaRPr lang="ru-RU" sz="1600" b="1" dirty="0">
              <a:solidFill>
                <a:srgbClr val="8B3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соседними углами 2"/>
          <p:cNvSpPr/>
          <p:nvPr/>
        </p:nvSpPr>
        <p:spPr>
          <a:xfrm>
            <a:off x="4726235" y="3470312"/>
            <a:ext cx="3888953" cy="1476261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8738" y="685800"/>
            <a:ext cx="8838433" cy="13186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163787"/>
            <a:ext cx="71431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8B3C67"/>
                </a:solidFill>
              </a:rPr>
              <a:t>ОЦЕНКА ЛИЧНОСТНЫХ РЕЗУЛЬТАТОВ ПРОГРАММЫ ВОСПИТАНИЯ</a:t>
            </a:r>
            <a:endParaRPr lang="ru-RU" sz="1900" b="1" dirty="0">
              <a:solidFill>
                <a:srgbClr val="8B3C67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15502" y="708358"/>
            <a:ext cx="8331997" cy="793526"/>
            <a:chOff x="74391" y="1011220"/>
            <a:chExt cx="2794952" cy="79352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4391" y="1011220"/>
              <a:ext cx="2757041" cy="754188"/>
            </a:xfrm>
            <a:prstGeom prst="rect">
              <a:avLst/>
            </a:prstGeom>
            <a:solidFill>
              <a:srgbClr val="8B3C67"/>
            </a:solidFill>
            <a:ln>
              <a:solidFill>
                <a:srgbClr val="8B3C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12302" y="1050558"/>
              <a:ext cx="2757041" cy="754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white"/>
                  </a:solidFill>
                </a:rPr>
                <a:t>Личностные результаты федеральной программы воспитания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42371" y="1872867"/>
            <a:ext cx="3029638" cy="167456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white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44164" y="2006120"/>
            <a:ext cx="2850728" cy="159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600" indent="0">
              <a:spcBef>
                <a:spcPts val="0"/>
              </a:spcBef>
              <a:buClr>
                <a:srgbClr val="8B3C67"/>
              </a:buClr>
              <a:buSzPct val="120000"/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8B3C67"/>
                </a:solidFill>
              </a:rPr>
              <a:t>УРОВНИ ВОЗРАСТНОЙ СОЦИАЛИЗИРОВАННОСТИ: </a:t>
            </a:r>
          </a:p>
          <a:p>
            <a:pPr marL="334350" indent="-285750">
              <a:spcBef>
                <a:spcPts val="300"/>
              </a:spcBef>
              <a:buClr>
                <a:srgbClr val="8B3C67"/>
              </a:buClr>
              <a:buSzPct val="120000"/>
            </a:pPr>
            <a:r>
              <a:rPr lang="ru-RU" sz="1400" dirty="0" smtClean="0">
                <a:solidFill>
                  <a:prstClr val="black"/>
                </a:solidFill>
              </a:rPr>
              <a:t>«</a:t>
            </a:r>
            <a:r>
              <a:rPr lang="ru-RU" sz="1400" dirty="0">
                <a:solidFill>
                  <a:prstClr val="black"/>
                </a:solidFill>
              </a:rPr>
              <a:t>достаточный</a:t>
            </a:r>
            <a:r>
              <a:rPr lang="ru-RU" sz="1400" dirty="0" smtClean="0">
                <a:solidFill>
                  <a:prstClr val="black"/>
                </a:solidFill>
              </a:rPr>
              <a:t>»,</a:t>
            </a:r>
          </a:p>
          <a:p>
            <a:pPr marL="334350" indent="-285750">
              <a:spcBef>
                <a:spcPts val="300"/>
              </a:spcBef>
              <a:buClr>
                <a:srgbClr val="8B3C67"/>
              </a:buClr>
              <a:buSzPct val="120000"/>
            </a:pPr>
            <a:r>
              <a:rPr lang="ru-RU" sz="1400" dirty="0" smtClean="0">
                <a:solidFill>
                  <a:prstClr val="black"/>
                </a:solidFill>
              </a:rPr>
              <a:t>«</a:t>
            </a:r>
            <a:r>
              <a:rPr lang="ru-RU" sz="1400" dirty="0">
                <a:solidFill>
                  <a:prstClr val="black"/>
                </a:solidFill>
              </a:rPr>
              <a:t>условно-достаточный</a:t>
            </a:r>
            <a:r>
              <a:rPr lang="ru-RU" sz="1400" dirty="0" smtClean="0">
                <a:solidFill>
                  <a:prstClr val="black"/>
                </a:solidFill>
              </a:rPr>
              <a:t>»,</a:t>
            </a:r>
          </a:p>
          <a:p>
            <a:pPr marL="334350" indent="-285750">
              <a:spcBef>
                <a:spcPts val="300"/>
              </a:spcBef>
              <a:buClr>
                <a:srgbClr val="8B3C67"/>
              </a:buClr>
              <a:buSzPct val="120000"/>
            </a:pPr>
            <a:r>
              <a:rPr lang="ru-RU" sz="1400" dirty="0" smtClean="0">
                <a:solidFill>
                  <a:prstClr val="black"/>
                </a:solidFill>
              </a:rPr>
              <a:t>«</a:t>
            </a:r>
            <a:r>
              <a:rPr lang="ru-RU" sz="1400" dirty="0">
                <a:solidFill>
                  <a:prstClr val="black"/>
                </a:solidFill>
              </a:rPr>
              <a:t>недостаточный»,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334350" indent="-285750">
              <a:spcBef>
                <a:spcPts val="300"/>
              </a:spcBef>
              <a:buClr>
                <a:srgbClr val="8B3C67"/>
              </a:buClr>
              <a:buSzPct val="120000"/>
            </a:pPr>
            <a:r>
              <a:rPr lang="ru-RU" sz="1400" dirty="0" smtClean="0">
                <a:solidFill>
                  <a:prstClr val="black"/>
                </a:solidFill>
              </a:rPr>
              <a:t>«</a:t>
            </a:r>
            <a:r>
              <a:rPr lang="ru-RU" sz="1400" dirty="0">
                <a:solidFill>
                  <a:prstClr val="black"/>
                </a:solidFill>
              </a:rPr>
              <a:t>низкий</a:t>
            </a:r>
            <a:r>
              <a:rPr lang="ru-RU" sz="1400" dirty="0" smtClean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657599" y="2224621"/>
            <a:ext cx="5343181" cy="1025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600" indent="0">
              <a:spcBef>
                <a:spcPts val="0"/>
              </a:spcBef>
              <a:buClr>
                <a:srgbClr val="8B3C67"/>
              </a:buClr>
              <a:buSzPct val="120000"/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8B3C67"/>
                </a:solidFill>
              </a:rPr>
              <a:t>Конкретные </a:t>
            </a:r>
            <a:r>
              <a:rPr lang="ru-RU" sz="1400" dirty="0">
                <a:solidFill>
                  <a:srgbClr val="8B3C67"/>
                </a:solidFill>
              </a:rPr>
              <a:t>достижения на каждом уровне определяются исходя из психологических возможностей обучающихся с ОВЗ и требований социокультурного норматива к социально-значимым умениям в разные периоды онтогенетической социализации. </a:t>
            </a:r>
            <a:endParaRPr lang="ru-RU" sz="1400" dirty="0" smtClean="0">
              <a:solidFill>
                <a:srgbClr val="8B3C67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rgbClr val="A5A5A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 rot="16200000">
            <a:off x="3191278" y="2432490"/>
            <a:ext cx="559558" cy="478655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5113248" y="3655911"/>
            <a:ext cx="3469509" cy="1102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600" indent="0">
              <a:spcBef>
                <a:spcPts val="0"/>
              </a:spcBef>
              <a:buClr>
                <a:srgbClr val="8B3C67"/>
              </a:buClr>
              <a:buSzPct val="120000"/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8B3C67"/>
                </a:solidFill>
              </a:rPr>
              <a:t>ИНСТРУМЕНТАРИЙ включает: </a:t>
            </a:r>
          </a:p>
          <a:p>
            <a:pPr marL="334350" indent="-285750">
              <a:spcBef>
                <a:spcPts val="300"/>
              </a:spcBef>
              <a:buClr>
                <a:srgbClr val="8B3C67"/>
              </a:buClr>
              <a:buSzPct val="120000"/>
            </a:pPr>
            <a:r>
              <a:rPr lang="ru-RU" sz="1400" dirty="0" smtClean="0">
                <a:solidFill>
                  <a:prstClr val="black"/>
                </a:solidFill>
              </a:rPr>
              <a:t>психологическую диагностику;</a:t>
            </a:r>
          </a:p>
          <a:p>
            <a:pPr marL="334350" indent="-285750">
              <a:spcBef>
                <a:spcPts val="300"/>
              </a:spcBef>
              <a:buClr>
                <a:srgbClr val="8B3C67"/>
              </a:buClr>
              <a:buSzPct val="120000"/>
            </a:pPr>
            <a:r>
              <a:rPr lang="ru-RU" sz="1400" dirty="0" smtClean="0">
                <a:solidFill>
                  <a:prstClr val="black"/>
                </a:solidFill>
              </a:rPr>
              <a:t>экспертную педагогическую оценку;</a:t>
            </a:r>
          </a:p>
          <a:p>
            <a:pPr marL="334350" indent="-285750">
              <a:spcBef>
                <a:spcPts val="300"/>
              </a:spcBef>
              <a:buClr>
                <a:srgbClr val="8B3C67"/>
              </a:buClr>
              <a:buSzPct val="120000"/>
            </a:pPr>
            <a:r>
              <a:rPr lang="ru-RU" sz="1400" dirty="0" smtClean="0">
                <a:solidFill>
                  <a:prstClr val="black"/>
                </a:solidFill>
              </a:rPr>
              <a:t>экспертную родительскую оценку</a:t>
            </a:r>
          </a:p>
          <a:p>
            <a:pPr marL="334350" indent="-285750">
              <a:spcBef>
                <a:spcPts val="300"/>
              </a:spcBef>
              <a:buClr>
                <a:srgbClr val="8B3C67"/>
              </a:buClr>
              <a:buSzPct val="120000"/>
            </a:pP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25" y="4711716"/>
            <a:ext cx="288862" cy="338554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none" rtlCol="0">
            <a:spAutoFit/>
          </a:bodyPr>
          <a:lstStyle/>
          <a:p>
            <a:pPr>
              <a:buClr>
                <a:srgbClr val="0796A5"/>
              </a:buClr>
              <a:buSzPct val="110000"/>
            </a:pPr>
            <a:r>
              <a:rPr lang="ru-RU" sz="1600" b="1" dirty="0">
                <a:solidFill>
                  <a:srgbClr val="8B3C67"/>
                </a:solidFill>
              </a:rPr>
              <a:t>5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1397" y="3491943"/>
            <a:ext cx="820394" cy="6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7066" y="819439"/>
            <a:ext cx="2660873" cy="3548024"/>
          </a:xfrm>
          <a:prstGeom prst="rect">
            <a:avLst/>
          </a:prstGeom>
          <a:ln w="19050">
            <a:solidFill>
              <a:srgbClr val="B3438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rcRect l="22500" t="16357" r="45527" b="10624"/>
          <a:stretch/>
        </p:blipFill>
        <p:spPr>
          <a:xfrm>
            <a:off x="4932948" y="685801"/>
            <a:ext cx="2863516" cy="37538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498432" y="2562727"/>
            <a:ext cx="3645568" cy="2346158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8738" y="685800"/>
            <a:ext cx="8838433" cy="13186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163787"/>
            <a:ext cx="71431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8B3C67"/>
                </a:solidFill>
              </a:rPr>
              <a:t>ОЦЕНКА ЛИЧНОСТНЫХ РЕЗУЛЬТАТОВ ПРОГРАММЫ ВОСПИТАНИЯ</a:t>
            </a:r>
            <a:endParaRPr lang="ru-RU" sz="1900" b="1" dirty="0">
              <a:solidFill>
                <a:srgbClr val="8B3C6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/>
          <a:srcRect r="1724"/>
          <a:stretch/>
        </p:blipFill>
        <p:spPr>
          <a:xfrm>
            <a:off x="168441" y="1262963"/>
            <a:ext cx="2627843" cy="3477480"/>
          </a:xfrm>
          <a:prstGeom prst="rect">
            <a:avLst/>
          </a:prstGeom>
          <a:ln w="19050">
            <a:solidFill>
              <a:srgbClr val="B3438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594685" y="2956051"/>
            <a:ext cx="3453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«Диагностический инструментарий не имеет аналогов и представляется конкурентоспособным для трансляции не только в Российской Федерации, но и за ее пределами»</a:t>
            </a: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Вице-президент РАН </a:t>
            </a:r>
            <a:endParaRPr lang="ru-RU" sz="1600" i="1" dirty="0" smtClean="0">
              <a:solidFill>
                <a:schemeClr val="bg1"/>
              </a:solidFill>
            </a:endParaRPr>
          </a:p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Калмыков Степан Николаевич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825" y="4711716"/>
            <a:ext cx="288862" cy="338554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none" rtlCol="0">
            <a:spAutoFit/>
          </a:bodyPr>
          <a:lstStyle/>
          <a:p>
            <a:pPr>
              <a:buClr>
                <a:srgbClr val="0796A5"/>
              </a:buClr>
              <a:buSzPct val="110000"/>
            </a:pPr>
            <a:r>
              <a:rPr lang="ru-RU" sz="1600" b="1" dirty="0" smtClean="0">
                <a:solidFill>
                  <a:srgbClr val="8B3C67"/>
                </a:solidFill>
              </a:rPr>
              <a:t>6</a:t>
            </a:r>
            <a:endParaRPr lang="ru-RU" sz="1600" b="1" dirty="0">
              <a:solidFill>
                <a:srgbClr val="8B3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соседними углами 2"/>
          <p:cNvSpPr/>
          <p:nvPr/>
        </p:nvSpPr>
        <p:spPr>
          <a:xfrm>
            <a:off x="5177927" y="3272009"/>
            <a:ext cx="3888953" cy="1707615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718851"/>
            <a:ext cx="8838433" cy="13186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294559" y="3532945"/>
            <a:ext cx="3849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B3C67"/>
                </a:solidFill>
              </a:rPr>
              <a:t>ИНСТРУМЕНТАРИЙ включает:</a:t>
            </a:r>
          </a:p>
          <a:p>
            <a:pPr marL="285750" indent="-28575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экспертную оценку;</a:t>
            </a:r>
          </a:p>
          <a:p>
            <a:pPr marL="285750" indent="-28575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л</a:t>
            </a:r>
            <a:r>
              <a:rPr lang="ru-RU" sz="1400" dirty="0" smtClean="0">
                <a:solidFill>
                  <a:prstClr val="black"/>
                </a:solidFill>
              </a:rPr>
              <a:t>исты мониторинга;</a:t>
            </a:r>
          </a:p>
          <a:p>
            <a:pPr marL="285750" indent="-28575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н</a:t>
            </a:r>
            <a:r>
              <a:rPr lang="ru-RU" sz="1400" dirty="0" smtClean="0">
                <a:solidFill>
                  <a:prstClr val="black"/>
                </a:solidFill>
              </a:rPr>
              <a:t>аблюдение в смоделированной ситуации;</a:t>
            </a:r>
          </a:p>
          <a:p>
            <a:pPr marL="285750" indent="-28575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т</a:t>
            </a:r>
            <a:r>
              <a:rPr lang="ru-RU" sz="1400" dirty="0" smtClean="0">
                <a:solidFill>
                  <a:prstClr val="black"/>
                </a:solidFill>
              </a:rPr>
              <a:t>естовые задания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186" y="141753"/>
            <a:ext cx="714319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8B3C67"/>
                </a:solidFill>
              </a:rPr>
              <a:t>ОЦЕНКА СФЕРЫ ЖИЗНЕННОЙ КОМПЕТЕНЦИИ</a:t>
            </a:r>
            <a:endParaRPr lang="ru-RU" sz="1900" b="1" dirty="0">
              <a:solidFill>
                <a:srgbClr val="8B3C67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-90185" y="6926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492148" y="3307845"/>
            <a:ext cx="4436112" cy="935795"/>
            <a:chOff x="129963" y="2074378"/>
            <a:chExt cx="3520525" cy="75418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29963" y="2074378"/>
              <a:ext cx="3520525" cy="754188"/>
            </a:xfrm>
            <a:prstGeom prst="rect">
              <a:avLst/>
            </a:prstGeom>
            <a:solidFill>
              <a:srgbClr val="8B3C67"/>
            </a:solidFill>
            <a:ln>
              <a:solidFill>
                <a:srgbClr val="8B3C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311724" y="2217582"/>
              <a:ext cx="3225672" cy="470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white"/>
                  </a:solidFill>
                </a:rPr>
                <a:t>Конкретизация навыков из области жизненной компетенции для каждой нозологической группы</a:t>
              </a:r>
              <a:r>
                <a:rPr lang="ru-RU" sz="2000" b="1" dirty="0" smtClean="0">
                  <a:solidFill>
                    <a:prstClr val="white"/>
                  </a:solidFill>
                </a:rPr>
                <a:t> </a:t>
              </a:r>
              <a:endParaRPr lang="ru-RU" sz="1600" b="1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>
            <a:off x="1832379" y="3021627"/>
            <a:ext cx="154234" cy="253387"/>
          </a:xfrm>
          <a:prstGeom prst="straightConnector1">
            <a:avLst/>
          </a:prstGeom>
          <a:ln w="19050">
            <a:solidFill>
              <a:srgbClr val="8B3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43340" y="3154192"/>
            <a:ext cx="820394" cy="6216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825" y="4711716"/>
            <a:ext cx="288862" cy="338554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none" rtlCol="0">
            <a:spAutoFit/>
          </a:bodyPr>
          <a:lstStyle/>
          <a:p>
            <a:pPr>
              <a:buClr>
                <a:srgbClr val="0796A5"/>
              </a:buClr>
              <a:buSzPct val="110000"/>
            </a:pPr>
            <a:r>
              <a:rPr lang="ru-RU" sz="1600" b="1" dirty="0" smtClean="0">
                <a:solidFill>
                  <a:srgbClr val="8B3C67"/>
                </a:solidFill>
              </a:rPr>
              <a:t>7</a:t>
            </a:r>
            <a:endParaRPr lang="ru-RU" sz="1600" b="1" dirty="0">
              <a:solidFill>
                <a:srgbClr val="8B3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2986375"/>
            <a:ext cx="7153217" cy="119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77012" y="831124"/>
            <a:ext cx="8838433" cy="13186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852492" y="0"/>
            <a:ext cx="2126255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900" b="1" dirty="0" smtClean="0">
              <a:solidFill>
                <a:srgbClr val="8B3C67"/>
              </a:solidFill>
            </a:endParaRPr>
          </a:p>
          <a:p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014" y="105255"/>
            <a:ext cx="89346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B3C67"/>
                </a:solidFill>
              </a:rPr>
              <a:t>ОЖК 5:</a:t>
            </a:r>
            <a:r>
              <a:rPr lang="ru-RU" sz="1600" b="1" dirty="0" smtClean="0">
                <a:solidFill>
                  <a:srgbClr val="8B3C67"/>
                </a:solidFill>
              </a:rPr>
              <a:t> «</a:t>
            </a:r>
            <a:r>
              <a:rPr lang="ru-RU" sz="1600" b="1" cap="all" dirty="0" smtClean="0">
                <a:solidFill>
                  <a:srgbClr val="8B3C67"/>
                </a:solidFill>
              </a:rPr>
              <a:t>Развитие способности </a:t>
            </a:r>
            <a:r>
              <a:rPr lang="ru-RU" sz="1600" b="1" cap="all" dirty="0">
                <a:solidFill>
                  <a:srgbClr val="8B3C67"/>
                </a:solidFill>
              </a:rPr>
              <a:t>к осмыслению социального окружения, своего места в нем, принятие соответствующих возрасту ценностей и социальных </a:t>
            </a:r>
            <a:r>
              <a:rPr lang="ru-RU" sz="1600" b="1" cap="all" dirty="0" smtClean="0">
                <a:solidFill>
                  <a:srgbClr val="8B3C67"/>
                </a:solidFill>
              </a:rPr>
              <a:t>ролей</a:t>
            </a:r>
            <a:r>
              <a:rPr lang="ru-RU" sz="1600" b="1" dirty="0" smtClean="0">
                <a:solidFill>
                  <a:srgbClr val="8B3C67"/>
                </a:solidFill>
              </a:rPr>
              <a:t>»</a:t>
            </a:r>
            <a:endParaRPr lang="ru-RU" sz="1600" b="1" dirty="0">
              <a:solidFill>
                <a:srgbClr val="8B3C67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9641" y="2296511"/>
            <a:ext cx="8838433" cy="13186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2043" y="3144810"/>
            <a:ext cx="8838433" cy="13186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19861" y="999797"/>
            <a:ext cx="3922005" cy="338554"/>
          </a:xfrm>
          <a:prstGeom prst="rect">
            <a:avLst/>
          </a:prstGeom>
          <a:solidFill>
            <a:srgbClr val="8B3C67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prstClr val="white"/>
                </a:solidFill>
              </a:rPr>
              <a:t>ОБЩИЕ УКРУПНЕННЫЕ НАВЫКИ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087" y="2348841"/>
            <a:ext cx="8685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B3C67"/>
                </a:solidFill>
              </a:rPr>
              <a:t>ЖК 5.2: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Осознание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своего социального окружения, понимание своей социальной роли в различных жизненных ситуациях (ученик,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покупатель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 сын/дочь и т.п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.)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829" y="1462066"/>
            <a:ext cx="8355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B3C67"/>
                </a:solidFill>
              </a:rPr>
              <a:t>ЖК 5.1: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Освоение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правил поведения в разных социальных ситуациях и с людьми разного социального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статуса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6783" y="3269844"/>
            <a:ext cx="808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B3C67"/>
                </a:solidFill>
              </a:rPr>
              <a:t>ЖК 5.3: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Освоение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возможностей и допустимых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границ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социальных контактов, определение адекватной дистанции в зависимости от ситуации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общения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25" y="4711716"/>
            <a:ext cx="288862" cy="338554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none" rtlCol="0">
            <a:spAutoFit/>
          </a:bodyPr>
          <a:lstStyle/>
          <a:p>
            <a:pPr>
              <a:buClr>
                <a:srgbClr val="0796A5"/>
              </a:buClr>
              <a:buSzPct val="110000"/>
            </a:pPr>
            <a:r>
              <a:rPr lang="ru-RU" sz="1600" b="1" dirty="0" smtClean="0">
                <a:solidFill>
                  <a:srgbClr val="8B3C67"/>
                </a:solidFill>
              </a:rPr>
              <a:t>8</a:t>
            </a:r>
            <a:endParaRPr lang="ru-RU" sz="1600" b="1" dirty="0">
              <a:solidFill>
                <a:srgbClr val="8B3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3236359"/>
            <a:ext cx="8743307" cy="1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2492" y="0"/>
            <a:ext cx="2126255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900" b="1" dirty="0" smtClean="0">
              <a:solidFill>
                <a:srgbClr val="8B3C67"/>
              </a:solidFill>
            </a:endParaRPr>
          </a:p>
          <a:p>
            <a:endParaRPr lang="ru-RU" sz="1900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4386" y="2010880"/>
            <a:ext cx="8835528" cy="18947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12063" y="747186"/>
            <a:ext cx="89346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B3C67"/>
                </a:solidFill>
              </a:rPr>
              <a:t>Обучающиеся </a:t>
            </a:r>
            <a:r>
              <a:rPr lang="ru-RU" b="1" dirty="0">
                <a:solidFill>
                  <a:srgbClr val="8B3C67"/>
                </a:solidFill>
              </a:rPr>
              <a:t>с ЗПР: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понимание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принятие социально одобряемых общественных </a:t>
            </a: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норм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знание о неодобряемых формах поведения в обществе; </a:t>
            </a:r>
          </a:p>
          <a:p>
            <a:pPr marL="285750" indent="-28575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умение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соблюдать правила и использовать социально одобряемые формы поведения (в соответствии с возрастом</a:t>
            </a: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ru-RU" sz="15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8B3C67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ЖК 5.1: Освоение </a:t>
            </a:r>
            <a:r>
              <a:rPr lang="ru-RU" b="1" dirty="0">
                <a:solidFill>
                  <a:prstClr val="white"/>
                </a:solidFill>
              </a:rPr>
              <a:t>правил поведения в разных социальных ситуациях и с людьми разного социального </a:t>
            </a:r>
            <a:r>
              <a:rPr lang="ru-RU" b="1" dirty="0" smtClean="0">
                <a:solidFill>
                  <a:prstClr val="white"/>
                </a:solidFill>
              </a:rPr>
              <a:t>статуса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2064" y="2009936"/>
            <a:ext cx="862645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B3C67"/>
                </a:solidFill>
              </a:rPr>
              <a:t>Обучающиеся </a:t>
            </a:r>
            <a:r>
              <a:rPr lang="ru-RU" b="1" dirty="0">
                <a:solidFill>
                  <a:srgbClr val="8B3C67"/>
                </a:solidFill>
              </a:rPr>
              <a:t>с </a:t>
            </a:r>
            <a:r>
              <a:rPr lang="ru-RU" b="1" dirty="0" smtClean="0">
                <a:solidFill>
                  <a:srgbClr val="8B3C67"/>
                </a:solidFill>
              </a:rPr>
              <a:t>РАС:</a:t>
            </a:r>
            <a:endParaRPr lang="ru-RU" b="1" dirty="0">
              <a:solidFill>
                <a:srgbClr val="8B3C67"/>
              </a:solidFill>
            </a:endParaRPr>
          </a:p>
          <a:p>
            <a:pPr marL="285750" indent="-28575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представление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 общественных нормах, социально одобряемых и неодобряемых формах поведения в </a:t>
            </a: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обществе;</a:t>
            </a:r>
            <a:endParaRPr lang="ru-RU" sz="15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самостоятельное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соблюдение доступных правил поведения в </a:t>
            </a: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обществе;</a:t>
            </a:r>
            <a:endParaRPr lang="ru-RU" sz="15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умение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соблюдать и удерживать корректное поведение в рамках общественных норм и социальных </a:t>
            </a: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правил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8120" y="3465873"/>
            <a:ext cx="82016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B3C67"/>
                </a:solidFill>
              </a:rPr>
              <a:t>Обучающиеся </a:t>
            </a:r>
            <a:r>
              <a:rPr lang="ru-RU" b="1" dirty="0">
                <a:solidFill>
                  <a:srgbClr val="8B3C67"/>
                </a:solidFill>
              </a:rPr>
              <a:t>с </a:t>
            </a:r>
            <a:r>
              <a:rPr lang="ru-RU" b="1" dirty="0" smtClean="0">
                <a:solidFill>
                  <a:srgbClr val="8B3C67"/>
                </a:solidFill>
              </a:rPr>
              <a:t>легкой умственной отсталостью:</a:t>
            </a:r>
            <a:endParaRPr lang="ru-RU" b="1" dirty="0">
              <a:solidFill>
                <a:srgbClr val="8B3C67"/>
              </a:solidFill>
            </a:endParaRPr>
          </a:p>
          <a:p>
            <a:pPr marL="285750" indent="-28575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знание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примеров (образцов) распространенных общественных норм;</a:t>
            </a:r>
          </a:p>
          <a:p>
            <a:pPr marL="285750" indent="-28575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знание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примеров социально одобряемых и неодобряемых форм поведения в обществе;</a:t>
            </a:r>
          </a:p>
          <a:p>
            <a:pPr marL="285750" indent="-28575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соблюдение отработанных стереотипов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одобряемого поведения в социуме;</a:t>
            </a:r>
          </a:p>
          <a:p>
            <a:pPr marL="285750" indent="-285750">
              <a:buClr>
                <a:srgbClr val="8B3C67"/>
              </a:buClr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самостоятельное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соблюдение доступных (элементарных) правил поведения в </a:t>
            </a: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обществе</a:t>
            </a:r>
            <a:endParaRPr lang="ru-RU" sz="15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825" y="4711716"/>
            <a:ext cx="288862" cy="338554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none" rtlCol="0">
            <a:spAutoFit/>
          </a:bodyPr>
          <a:lstStyle/>
          <a:p>
            <a:pPr>
              <a:buClr>
                <a:srgbClr val="0796A5"/>
              </a:buClr>
              <a:buSzPct val="110000"/>
            </a:pPr>
            <a:r>
              <a:rPr lang="ru-RU" sz="1600" b="1" dirty="0" smtClean="0">
                <a:solidFill>
                  <a:srgbClr val="8B3C67"/>
                </a:solidFill>
              </a:rPr>
              <a:t>9</a:t>
            </a:r>
            <a:endParaRPr lang="ru-RU" sz="1600" b="1" dirty="0">
              <a:solidFill>
                <a:srgbClr val="8B3C67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05482" y="3469810"/>
            <a:ext cx="8835528" cy="18947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857</Words>
  <Application>Microsoft Office PowerPoint</Application>
  <PresentationFormat>Экран (16:9)</PresentationFormat>
  <Paragraphs>120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Учетная запись Майкрософт</cp:lastModifiedBy>
  <cp:revision>132</cp:revision>
  <dcterms:created xsi:type="dcterms:W3CDTF">2024-12-28T09:29:11Z</dcterms:created>
  <dcterms:modified xsi:type="dcterms:W3CDTF">2025-04-19T13:57:05Z</dcterms:modified>
</cp:coreProperties>
</file>