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645" r:id="rId3"/>
    <p:sldId id="667" r:id="rId4"/>
    <p:sldId id="697" r:id="rId5"/>
    <p:sldId id="644" r:id="rId6"/>
    <p:sldId id="699" r:id="rId7"/>
    <p:sldId id="671" r:id="rId8"/>
    <p:sldId id="692" r:id="rId9"/>
    <p:sldId id="693" r:id="rId10"/>
    <p:sldId id="694" r:id="rId11"/>
    <p:sldId id="670" r:id="rId12"/>
    <p:sldId id="695" r:id="rId13"/>
    <p:sldId id="646" r:id="rId14"/>
    <p:sldId id="675" r:id="rId15"/>
    <p:sldId id="676" r:id="rId16"/>
    <p:sldId id="678" r:id="rId17"/>
    <p:sldId id="647" r:id="rId18"/>
    <p:sldId id="258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C4FB-0120-48D1-AC14-CAE5D80055C5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038B-611A-4875-9BFE-F49F2A3CE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3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119D-2886-47E8-B877-34A12C938FDA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D8024-7873-43F3-B3F4-5C2AF4412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0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8024-7873-43F3-B3F4-5C2AF4412E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EF6F-6D80-4A9C-9283-377D4B2D9D99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AEE3-967C-4B9F-881B-BC886963450E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CABA-3AB1-4C93-95CF-75EE802D1611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52D-846C-40BD-AB49-61F837567990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3FDB-683F-471D-9389-E59DFFE758B9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D044-E3B6-463D-89AE-671EAB709FD6}" type="datetime1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E729-CD18-4874-B1C2-C3DD91137303}" type="datetime1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E1CC-DE43-4831-B6A0-B4A2C833211B}" type="datetime1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35A8-4E66-4BC8-95B4-A7C1364D6FAE}" type="datetime1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5E1E-4EBE-4F99-8F05-5FBB41781D3F}" type="datetime1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DC7-29AC-411C-93F9-789651349EB1}" type="datetime1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94F7-F003-4B74-AD0D-1F732D1A7E0C}" type="datetime1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2269" y="3413900"/>
            <a:ext cx="437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Бабкина Наталия Викторовна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психол. наук,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лабораторией образования и комплексной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задержкой психического развития 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ИКП»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819" y="2267792"/>
            <a:ext cx="8289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образования детей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здоровья: перспективы обновления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06586" y="3283455"/>
            <a:ext cx="68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" y="855939"/>
            <a:ext cx="552715" cy="51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3" y="846837"/>
            <a:ext cx="1219202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14852" y="1200213"/>
            <a:ext cx="7863079" cy="45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1886" y="92528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 </a:t>
            </a:r>
            <a:endParaRPr lang="ru-RU">
              <a:solidFill>
                <a:sysClr val="windowText" lastClr="000000">
                  <a:lumMod val="85000"/>
                  <a:lumOff val="1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7AA17-366B-CB2A-3779-B0A49AC0FBE0}"/>
              </a:ext>
            </a:extLst>
          </p:cNvPr>
          <p:cNvSpPr txBox="1"/>
          <p:nvPr/>
        </p:nvSpPr>
        <p:spPr>
          <a:xfrm>
            <a:off x="395985" y="168448"/>
            <a:ext cx="6984529" cy="646331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ФГОС НОО ОВЗ. Приложение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7. Требования к АООП НОО для </a:t>
            </a:r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обучающихся с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задержкой психического развития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363327" y="975954"/>
            <a:ext cx="4056273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r>
              <a:rPr lang="ru-RU" altLang="ru-RU" b="1" kern="0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     Пример корректировки:</a:t>
            </a: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endParaRPr lang="ru-RU" altLang="ru-RU" sz="1313" b="1" i="1" kern="0" dirty="0" smtClean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5347" y="1392310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395986" y="1008428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defTabSz="342900">
              <a:defRPr/>
            </a:pPr>
            <a:r>
              <a:rPr lang="ru-RU" sz="1200" kern="0" dirty="0" smtClean="0">
                <a:solidFill>
                  <a:srgbClr val="FFFFFF"/>
                </a:solidFill>
                <a:latin typeface="Muller Regular" pitchFamily="50" charset="-52"/>
              </a:rPr>
              <a:t>НОО</a:t>
            </a:r>
            <a:endParaRPr lang="en-US" sz="1200" kern="0" dirty="0" smtClean="0">
              <a:solidFill>
                <a:srgbClr val="FFFFFF"/>
              </a:solidFill>
              <a:latin typeface="Muller Regular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F7C05A3-F699-FFDF-791C-D4E457DB37F5}"/>
              </a:ext>
            </a:extLst>
          </p:cNvPr>
          <p:cNvSpPr/>
          <p:nvPr/>
        </p:nvSpPr>
        <p:spPr>
          <a:xfrm>
            <a:off x="0" y="1673621"/>
            <a:ext cx="9144000" cy="3177534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/>
            <a:endParaRPr lang="ru-RU" sz="1350" kern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1514" y="1831098"/>
            <a:ext cx="114299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lvl1pPr>
          </a:lstStyle>
          <a:p>
            <a:pPr defTabSz="342900"/>
            <a:r>
              <a:rPr lang="ru-RU" sz="1400" b="1" kern="0" dirty="0" smtClean="0">
                <a:solidFill>
                  <a:srgbClr val="8B3C67"/>
                </a:solidFill>
              </a:rPr>
              <a:t>Варианты </a:t>
            </a:r>
          </a:p>
          <a:p>
            <a:pPr defTabSz="342900"/>
            <a:r>
              <a:rPr lang="ru-RU" sz="1400" b="1" kern="0" dirty="0" smtClean="0">
                <a:solidFill>
                  <a:srgbClr val="8B3C67"/>
                </a:solidFill>
              </a:rPr>
              <a:t>7.1 и 7.2</a:t>
            </a:r>
          </a:p>
          <a:p>
            <a:pPr defTabSz="342900"/>
            <a:r>
              <a:rPr lang="ru-RU" sz="1400" b="1" kern="0" dirty="0" smtClean="0">
                <a:solidFill>
                  <a:srgbClr val="8B3C67"/>
                </a:solidFill>
              </a:rPr>
              <a:t>(п. 44) </a:t>
            </a:r>
            <a:endParaRPr lang="ru-RU" sz="1400" b="1" kern="0" dirty="0">
              <a:solidFill>
                <a:srgbClr val="8B3C6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9CB033-4E17-D823-325D-66374E0D731A}"/>
              </a:ext>
            </a:extLst>
          </p:cNvPr>
          <p:cNvSpPr txBox="1"/>
          <p:nvPr/>
        </p:nvSpPr>
        <p:spPr>
          <a:xfrm>
            <a:off x="2473361" y="1333832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Было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E527ED-A1ED-A58A-530C-4FA941426339}"/>
              </a:ext>
            </a:extLst>
          </p:cNvPr>
          <p:cNvSpPr txBox="1"/>
          <p:nvPr/>
        </p:nvSpPr>
        <p:spPr>
          <a:xfrm>
            <a:off x="6183746" y="136750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Стало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1208316" y="1688885"/>
            <a:ext cx="32439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500" dirty="0">
                <a:solidFill>
                  <a:prstClr val="black"/>
                </a:solidFill>
              </a:rPr>
              <a:t>Итоговая аттестация на уровне начального общего образования должна проводиться с учетом возможных специфических трудностей обучающегося с ЗПР в овладении письмом, чтением или счетом. Вывод об успешности овладения </a:t>
            </a:r>
            <a:r>
              <a:rPr lang="ru-RU" sz="1500" dirty="0">
                <a:solidFill>
                  <a:srgbClr val="FF0000"/>
                </a:solidFill>
              </a:rPr>
              <a:t>содержанием АООП НОО </a:t>
            </a:r>
            <a:r>
              <a:rPr lang="ru-RU" sz="1500" dirty="0">
                <a:solidFill>
                  <a:prstClr val="black"/>
                </a:solidFill>
              </a:rPr>
              <a:t>для обучающихся с ЗПР должен делаться на основании положительной индивидуальной динамики</a:t>
            </a:r>
            <a:r>
              <a:rPr lang="ru-RU" sz="1500" dirty="0" smtClean="0">
                <a:solidFill>
                  <a:prstClr val="black"/>
                </a:solidFill>
              </a:rPr>
              <a:t>.</a:t>
            </a:r>
            <a:endParaRPr lang="ru-RU" sz="15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99E0E3C-69FC-0D99-90BD-1E86DBC6A714}"/>
              </a:ext>
            </a:extLst>
          </p:cNvPr>
          <p:cNvCxnSpPr/>
          <p:nvPr/>
        </p:nvCxnSpPr>
        <p:spPr>
          <a:xfrm>
            <a:off x="1169219" y="1876628"/>
            <a:ext cx="0" cy="2996297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F05BF014-ECD7-8630-34E2-3366BB3B9792}"/>
              </a:ext>
            </a:extLst>
          </p:cNvPr>
          <p:cNvCxnSpPr/>
          <p:nvPr/>
        </p:nvCxnSpPr>
        <p:spPr>
          <a:xfrm>
            <a:off x="4526738" y="1729472"/>
            <a:ext cx="0" cy="3023709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4550228" y="1699771"/>
            <a:ext cx="4441371" cy="338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500" dirty="0">
                <a:solidFill>
                  <a:prstClr val="black"/>
                </a:solidFill>
              </a:rPr>
              <a:t>Итоговая аттестация на уровне начального общего образования должна проводиться с учетом возможных специфических трудностей обучающегося с ЗПР в овладении письмом, чтением или счетом. </a:t>
            </a:r>
            <a:r>
              <a:rPr lang="ru-RU" sz="1500" b="1" dirty="0">
                <a:solidFill>
                  <a:schemeClr val="tx2"/>
                </a:solidFill>
              </a:rPr>
              <a:t>Процедура проведения итоговой аттестации предусматривает обеспечение специальных условий (эмоциональную </a:t>
            </a:r>
            <a:r>
              <a:rPr lang="ru-RU" sz="1500" b="1" dirty="0" smtClean="0">
                <a:solidFill>
                  <a:schemeClr val="tx2"/>
                </a:solidFill>
              </a:rPr>
              <a:t>поддержку, </a:t>
            </a:r>
            <a:r>
              <a:rPr lang="ru-RU" sz="1500" b="1" dirty="0">
                <a:solidFill>
                  <a:schemeClr val="tx2"/>
                </a:solidFill>
              </a:rPr>
              <a:t>возможность увеличения времени на выполнение работ, адаптацию инструкций к заданию, допустимые виды </a:t>
            </a:r>
            <a:r>
              <a:rPr lang="ru-RU" sz="1500" b="1" dirty="0" smtClean="0">
                <a:solidFill>
                  <a:schemeClr val="tx2"/>
                </a:solidFill>
              </a:rPr>
              <a:t>помощи. </a:t>
            </a:r>
            <a:endParaRPr lang="ru-RU" sz="1500" b="1" dirty="0">
              <a:solidFill>
                <a:schemeClr val="tx2"/>
              </a:solidFill>
            </a:endParaRPr>
          </a:p>
          <a:p>
            <a:pPr algn="just" defTabSz="342900">
              <a:spcAft>
                <a:spcPts val="450"/>
              </a:spcAft>
            </a:pPr>
            <a:r>
              <a:rPr lang="ru-RU" sz="1500" dirty="0">
                <a:solidFill>
                  <a:prstClr val="black"/>
                </a:solidFill>
              </a:rPr>
              <a:t>Вывод об успешности освоения </a:t>
            </a:r>
            <a:r>
              <a:rPr lang="ru-RU" sz="1500" b="1" dirty="0">
                <a:solidFill>
                  <a:schemeClr val="tx2"/>
                </a:solidFill>
              </a:rPr>
              <a:t>коррекционных курсов </a:t>
            </a:r>
            <a:r>
              <a:rPr lang="ru-RU" sz="1500" dirty="0">
                <a:solidFill>
                  <a:prstClr val="black"/>
                </a:solidFill>
              </a:rPr>
              <a:t>обучающимися с ЗПР должен делаться на основании положительной индивидуальной динамики</a:t>
            </a:r>
            <a:r>
              <a:rPr lang="ru-RU" sz="1500" dirty="0" smtClean="0">
                <a:solidFill>
                  <a:prstClr val="black"/>
                </a:solidFill>
              </a:rPr>
              <a:t>.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462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36384" y="80203"/>
            <a:ext cx="7318302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Федеральная адаптированная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образовательная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программа начального общего образования для обучающихся с ОВЗ (ФАОП НОО ОВЗ)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470004" y="1058666"/>
            <a:ext cx="3535432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   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Вносятся уточнения:</a:t>
            </a:r>
          </a:p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endParaRPr kumimoji="0" lang="ru-RU" altLang="ru-RU" sz="1313" b="1" i="1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98" y="1746615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447727" y="1058274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НОО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85" y="1709011"/>
            <a:ext cx="8976542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внесение </a:t>
            </a:r>
            <a:r>
              <a:rPr lang="ru-RU" sz="1400" b="1" dirty="0">
                <a:solidFill>
                  <a:srgbClr val="8B3C67"/>
                </a:solidFill>
                <a:cs typeface="Arial" panose="020B0604020202020204" pitchFamily="34" charset="0"/>
              </a:rPr>
              <a:t>видов помощи в итоговые требования к предметным результатам </a:t>
            </a:r>
            <a:r>
              <a:rPr lang="ru-RU" sz="1400" dirty="0">
                <a:cs typeface="Arial" panose="020B0604020202020204" pitchFamily="34" charset="0"/>
              </a:rPr>
              <a:t>на основе отбора обязательного минимума содержания образования  и в соответствии с особыми образовательными потребностями обучающихся с ЗПР;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корректировка Содержательного раздела ФАОП НОО (вариант 7.2.) в части </a:t>
            </a:r>
            <a:r>
              <a:rPr lang="ru-RU" sz="14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федеральных рабочих программ учебных предметов непосредственного применения</a:t>
            </a:r>
            <a:r>
              <a:rPr lang="ru-RU" sz="1400" dirty="0" smtClean="0">
                <a:cs typeface="Arial" panose="020B0604020202020204" pitchFamily="34" charset="0"/>
              </a:rPr>
              <a:t>; </a:t>
            </a:r>
            <a:endParaRPr lang="ru-RU" sz="1400" dirty="0">
              <a:cs typeface="Arial" panose="020B06040202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внесении </a:t>
            </a:r>
            <a:r>
              <a:rPr lang="ru-RU" sz="1400" dirty="0">
                <a:cs typeface="Arial" panose="020B0604020202020204" pitchFamily="34" charset="0"/>
              </a:rPr>
              <a:t>необходимых изменений в </a:t>
            </a:r>
            <a:r>
              <a:rPr lang="ru-RU" sz="1400" dirty="0" smtClean="0">
                <a:cs typeface="Arial" panose="020B0604020202020204" pitchFamily="34" charset="0"/>
              </a:rPr>
              <a:t>раздел </a:t>
            </a:r>
            <a:r>
              <a:rPr lang="ru-RU" sz="14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«Программа воспитания»</a:t>
            </a:r>
            <a:r>
              <a:rPr lang="ru-RU" sz="1400" dirty="0" smtClean="0">
                <a:cs typeface="Arial" panose="020B0604020202020204" pitchFamily="34" charset="0"/>
              </a:rPr>
              <a:t>,</a:t>
            </a:r>
            <a:r>
              <a:rPr lang="ru-RU" sz="14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приведение ее в </a:t>
            </a:r>
            <a:r>
              <a:rPr lang="ru-RU" sz="1400" dirty="0">
                <a:cs typeface="Arial" panose="020B0604020202020204" pitchFamily="34" charset="0"/>
              </a:rPr>
              <a:t>соответствие </a:t>
            </a:r>
            <a:r>
              <a:rPr lang="ru-RU" sz="1400" dirty="0" smtClean="0">
                <a:cs typeface="Arial" panose="020B0604020202020204" pitchFamily="34" charset="0"/>
              </a:rPr>
              <a:t>с </a:t>
            </a:r>
            <a:r>
              <a:rPr lang="ru-RU" sz="1400" dirty="0">
                <a:cs typeface="Arial" panose="020B0604020202020204" pitchFamily="34" charset="0"/>
              </a:rPr>
              <a:t>федеральными нормативными </a:t>
            </a:r>
            <a:r>
              <a:rPr lang="ru-RU" sz="1400" dirty="0" smtClean="0">
                <a:cs typeface="Arial" panose="020B0604020202020204" pitchFamily="34" charset="0"/>
              </a:rPr>
              <a:t>документами;</a:t>
            </a:r>
            <a:endParaRPr lang="ru-RU" sz="1400" dirty="0">
              <a:cs typeface="Arial" panose="020B06040202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уточнение содержания раздела </a:t>
            </a:r>
            <a:r>
              <a:rPr lang="ru-RU" sz="14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«Программа коррекционной работы»;</a:t>
            </a:r>
            <a:endParaRPr lang="ru-RU" sz="1400" b="1" dirty="0">
              <a:solidFill>
                <a:srgbClr val="8B3C67"/>
              </a:solidFill>
              <a:cs typeface="Arial" panose="020B06040202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внесение требований к </a:t>
            </a:r>
            <a:r>
              <a:rPr lang="ru-RU" sz="1400" b="1" dirty="0">
                <a:solidFill>
                  <a:srgbClr val="8B3C67"/>
                </a:solidFill>
                <a:cs typeface="Arial" panose="020B0604020202020204" pitchFamily="34" charset="0"/>
              </a:rPr>
              <a:t>единому календарному учебному графику </a:t>
            </a:r>
            <a:r>
              <a:rPr lang="ru-RU" sz="1400" dirty="0"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8B3C67"/>
                </a:solidFill>
                <a:cs typeface="Arial" panose="020B0604020202020204" pitchFamily="34" charset="0"/>
              </a:rPr>
              <a:t>календарному плану воспитательной работы</a:t>
            </a:r>
            <a:r>
              <a:rPr lang="ru-RU" sz="1400" dirty="0">
                <a:cs typeface="Arial" panose="020B0604020202020204" pitchFamily="34" charset="0"/>
              </a:rPr>
              <a:t>;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Arial" panose="020B0604020202020204" pitchFamily="34" charset="0"/>
              </a:rPr>
              <a:t>внесение </a:t>
            </a:r>
            <a:r>
              <a:rPr lang="ru-RU" sz="1400" b="1" dirty="0">
                <a:solidFill>
                  <a:srgbClr val="8B3C67"/>
                </a:solidFill>
                <a:cs typeface="Arial" panose="020B0604020202020204" pitchFamily="34" charset="0"/>
              </a:rPr>
              <a:t>изменений в учебный план </a:t>
            </a:r>
            <a:r>
              <a:rPr lang="ru-RU" sz="1400" dirty="0">
                <a:cs typeface="Arial" panose="020B0604020202020204" pitchFamily="34" charset="0"/>
              </a:rPr>
              <a:t>по приведению в соответствие с нормативными требованиями количества часов на изучение учебного предмета Русский язык и Литературное чтение, Адаптивная физическая культура;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внесение изменений, касающихся изучения учебного предмета </a:t>
            </a:r>
            <a:r>
              <a:rPr lang="ru-RU" sz="1400" b="1" dirty="0">
                <a:solidFill>
                  <a:srgbClr val="8B3C67"/>
                </a:solidFill>
                <a:cs typeface="Arial" panose="020B0604020202020204" pitchFamily="34" charset="0"/>
              </a:rPr>
              <a:t>Английский </a:t>
            </a:r>
            <a:r>
              <a:rPr lang="ru-RU" sz="14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язык </a:t>
            </a:r>
            <a:r>
              <a:rPr lang="ru-RU" sz="1400" dirty="0" smtClean="0">
                <a:cs typeface="Arial" panose="020B0604020202020204" pitchFamily="34" charset="0"/>
              </a:rPr>
              <a:t>(вариант 7.2): </a:t>
            </a:r>
            <a:r>
              <a:rPr lang="ru-RU" sz="1400" dirty="0">
                <a:cs typeface="Arial" panose="020B0604020202020204" pitchFamily="34" charset="0"/>
              </a:rPr>
              <a:t>начало изучения английского языка во втором классе (третий год обучения)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48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36384" y="80203"/>
            <a:ext cx="7318302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Федеральная адаптированная </a:t>
            </a:r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образовательная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программа начального общего образования для обучающихся с ОВЗ (ФАОП НОО ОВЗ)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470004" y="1058666"/>
            <a:ext cx="3535432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r>
              <a:rPr lang="ru-RU" altLang="ru-RU" b="1" kern="0" dirty="0" smtClean="0">
                <a:solidFill>
                  <a:srgbClr val="01277F"/>
                </a:solidFill>
                <a:latin typeface="Tahoma "/>
                <a:cs typeface="Arial" panose="020B0604020202020204" pitchFamily="34" charset="0"/>
              </a:rPr>
              <a:t>    </a:t>
            </a:r>
            <a:r>
              <a:rPr lang="ru-RU" altLang="ru-RU" b="1" kern="0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Пример корректировки:</a:t>
            </a: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endParaRPr lang="ru-RU" altLang="ru-RU" sz="1313" b="1" i="1" kern="0" dirty="0" smtClean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98" y="1746615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447727" y="1058274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defTabSz="342900">
              <a:defRPr/>
            </a:pPr>
            <a:r>
              <a:rPr lang="ru-RU" sz="1200" kern="0" dirty="0" smtClean="0">
                <a:solidFill>
                  <a:srgbClr val="FFFFFF"/>
                </a:solidFill>
                <a:latin typeface="Muller Regular" pitchFamily="50" charset="-52"/>
              </a:rPr>
              <a:t>НОО</a:t>
            </a:r>
            <a:endParaRPr lang="en-US" sz="1200" kern="0" dirty="0" smtClean="0">
              <a:solidFill>
                <a:srgbClr val="FFFFFF"/>
              </a:solidFill>
              <a:latin typeface="Muller Regular" pitchFamily="50" charset="-5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60198"/>
              </p:ext>
            </p:extLst>
          </p:nvPr>
        </p:nvGraphicFramePr>
        <p:xfrm>
          <a:off x="304800" y="1517201"/>
          <a:ext cx="8501742" cy="3375224"/>
        </p:xfrm>
        <a:graphic>
          <a:graphicData uri="http://schemas.openxmlformats.org/drawingml/2006/table">
            <a:tbl>
              <a:tblPr/>
              <a:tblGrid>
                <a:gridCol w="147438"/>
                <a:gridCol w="5445578"/>
                <a:gridCol w="424189"/>
                <a:gridCol w="424189"/>
                <a:gridCol w="424189"/>
                <a:gridCol w="424189"/>
                <a:gridCol w="605985"/>
                <a:gridCol w="605985"/>
              </a:tblGrid>
              <a:tr h="139477">
                <a:tc rowSpan="1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доп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(английский)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Адаптивная физическая культура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образовательного процесса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допустимая недельная нагрузка (при 5-дневной учебной неделе)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(включая коррекционно-развивающую область):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791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Коррекционные курсы: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«Коррекционно-развивающие занятия: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психокоррекционные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(психологические и дефектологические)»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Коррекционный курс: «Логопедические занятия»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«Ритмика»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внеурочной деятельности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4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58659" marR="58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81818" y="4748194"/>
            <a:ext cx="514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1939" y="1883023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355" y="1061702"/>
            <a:ext cx="8976645" cy="3893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На основании Приказа </a:t>
            </a:r>
            <a:r>
              <a:rPr lang="ru-RU" sz="1300" b="1" dirty="0" err="1">
                <a:solidFill>
                  <a:srgbClr val="8B3C67"/>
                </a:solidFill>
                <a:cs typeface="Arial" panose="020B0604020202020204" pitchFamily="34" charset="0"/>
              </a:rPr>
              <a:t>Минпросвещения</a:t>
            </a: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 России от 9 октября 2024 г. № 704</a:t>
            </a:r>
          </a:p>
          <a:p>
            <a:pPr defTabSz="342900"/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и Приказа </a:t>
            </a:r>
            <a:r>
              <a:rPr lang="ru-RU" sz="1300" b="1" dirty="0" err="1">
                <a:solidFill>
                  <a:srgbClr val="8B3C67"/>
                </a:solidFill>
                <a:cs typeface="Arial" panose="020B0604020202020204" pitchFamily="34" charset="0"/>
              </a:rPr>
              <a:t>Минпросвещения</a:t>
            </a: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 России от 20 февраля 2025 г. № 127 </a:t>
            </a:r>
          </a:p>
          <a:p>
            <a:pPr defTabSz="342900"/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вносятся изменения в ФАОП НОО ОВЗ в части образования обучающихся с ЗПР: 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исключение предметных областей</a:t>
            </a:r>
            <a:r>
              <a:rPr lang="ru-RU" sz="1300" dirty="0">
                <a:cs typeface="Arial" panose="020B0604020202020204" pitchFamily="34" charset="0"/>
              </a:rPr>
              <a:t>, которые в настоящий момент не несут смысловой нагрузки и являются избыточными при разработке образовательными организациями основных общеобразовательных программ;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замена терминов </a:t>
            </a:r>
            <a:r>
              <a:rPr lang="ru-RU" sz="1300" dirty="0">
                <a:cs typeface="Arial" panose="020B0604020202020204" pitchFamily="34" charset="0"/>
              </a:rPr>
              <a:t>«гендерный», «толерантность», «</a:t>
            </a:r>
            <a:r>
              <a:rPr lang="ru-RU" sz="1300" dirty="0" err="1">
                <a:cs typeface="Arial" panose="020B0604020202020204" pitchFamily="34" charset="0"/>
              </a:rPr>
              <a:t>буллинг</a:t>
            </a:r>
            <a:r>
              <a:rPr lang="ru-RU" sz="1300" dirty="0">
                <a:cs typeface="Arial" panose="020B0604020202020204" pitchFamily="34" charset="0"/>
              </a:rPr>
              <a:t>», «семейное насилие» на понятные и нейтральные формулировки, доступные для понимания обучающимися; 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дополнение </a:t>
            </a:r>
            <a:r>
              <a:rPr lang="ru-RU" sz="1300" dirty="0">
                <a:cs typeface="Arial" panose="020B0604020202020204" pitchFamily="34" charset="0"/>
              </a:rPr>
              <a:t>программ перечнем (кодификатором) </a:t>
            </a: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проверяемых требований к </a:t>
            </a:r>
            <a:r>
              <a:rPr lang="ru-RU" sz="1300" b="1" dirty="0" err="1">
                <a:solidFill>
                  <a:srgbClr val="8B3C67"/>
                </a:solidFill>
                <a:cs typeface="Arial" panose="020B0604020202020204" pitchFamily="34" charset="0"/>
              </a:rPr>
              <a:t>метапредметным</a:t>
            </a: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 результатам </a:t>
            </a:r>
            <a:r>
              <a:rPr lang="ru-RU" sz="1300" dirty="0">
                <a:cs typeface="Arial" panose="020B0604020202020204" pitchFamily="34" charset="0"/>
              </a:rPr>
              <a:t>освоения программы начального общего </a:t>
            </a:r>
            <a:r>
              <a:rPr lang="ru-RU" sz="1300" dirty="0" smtClean="0">
                <a:cs typeface="Arial" panose="020B0604020202020204" pitchFamily="34" charset="0"/>
              </a:rPr>
              <a:t>образования;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дополнение</a:t>
            </a:r>
            <a:r>
              <a:rPr lang="ru-RU" sz="1300" dirty="0" smtClean="0">
                <a:cs typeface="Arial" panose="020B0604020202020204" pitchFamily="34" charset="0"/>
              </a:rPr>
              <a:t> </a:t>
            </a:r>
            <a:r>
              <a:rPr lang="ru-RU" sz="1300" dirty="0">
                <a:cs typeface="Arial" panose="020B0604020202020204" pitchFamily="34" charset="0"/>
              </a:rPr>
              <a:t>программ </a:t>
            </a:r>
            <a:r>
              <a:rPr lang="ru-RU" sz="1300" dirty="0" smtClean="0">
                <a:cs typeface="Arial" panose="020B0604020202020204" pitchFamily="34" charset="0"/>
              </a:rPr>
              <a:t>перечнями </a:t>
            </a:r>
            <a:r>
              <a:rPr lang="ru-RU" sz="1300" dirty="0">
                <a:cs typeface="Arial" panose="020B0604020202020204" pitchFamily="34" charset="0"/>
              </a:rPr>
              <a:t>(кодификаторами) распределенных по классам </a:t>
            </a:r>
            <a:r>
              <a:rPr lang="ru-RU" sz="1300" b="1" dirty="0">
                <a:solidFill>
                  <a:srgbClr val="8B3C67"/>
                </a:solidFill>
                <a:cs typeface="Arial" panose="020B0604020202020204" pitchFamily="34" charset="0"/>
              </a:rPr>
              <a:t>проверяемых требований к результатам</a:t>
            </a:r>
            <a:r>
              <a:rPr lang="ru-RU" sz="1300" dirty="0">
                <a:cs typeface="Arial" panose="020B0604020202020204" pitchFamily="34" charset="0"/>
              </a:rPr>
              <a:t> освоения программ и элементов </a:t>
            </a:r>
            <a:r>
              <a:rPr lang="ru-RU" sz="1300" dirty="0" smtClean="0">
                <a:cs typeface="Arial" panose="020B0604020202020204" pitchFamily="34" charset="0"/>
              </a:rPr>
              <a:t>содержания.</a:t>
            </a:r>
            <a:endParaRPr lang="ru-RU" sz="1300" dirty="0">
              <a:cs typeface="Arial" panose="020B0604020202020204" pitchFamily="34" charset="0"/>
            </a:endParaRPr>
          </a:p>
          <a:p>
            <a:pPr defTabSz="342900"/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Изменения </a:t>
            </a: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в части дополнения программ для обучающихся с ЗПР: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поурочным планированием по предметам  непосредственного </a:t>
            </a:r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применения </a:t>
            </a:r>
            <a:endParaRPr lang="ru-RU" sz="13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342900"/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представляются </a:t>
            </a: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нецелесообразными </a:t>
            </a:r>
            <a:r>
              <a:rPr lang="ru-RU" sz="1300" dirty="0">
                <a:solidFill>
                  <a:srgbClr val="FF0000"/>
                </a:solidFill>
                <a:cs typeface="Arial" panose="020B0604020202020204" pitchFamily="34" charset="0"/>
              </a:rPr>
              <a:t>в связи со значимостью применения дифференцированного подхода, основанного на учете различий состояний при задержке психического развития и необходимостью определения планирования и распределения тем по учебному предмету в соответствии с контингентом обучающихся класса. Учитель в границах требований, заданных ФАОП и рабочими программами, планирует изучение тем учебного предмета в соответствии с особыми образовательными потребностями обучающихся класса. Введение единого поурочного планирования для обучающихся по варианту 7.2. может привести к снижению качества образования этой категории обучающихся.</a:t>
            </a:r>
            <a:endParaRPr lang="ru-RU" sz="1300" dirty="0">
              <a:solidFill>
                <a:srgbClr val="01277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36384" y="80203"/>
            <a:ext cx="7318302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Федеральная адаптированная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образовательная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программа начального общего образования для обучающихся с ОВЗ (ФАОП НОО ОВЗ)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0" y="4774133"/>
            <a:ext cx="50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91849" y="1057466"/>
            <a:ext cx="79271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500" b="1" dirty="0">
                <a:solidFill>
                  <a:srgbClr val="8B3C67"/>
                </a:solidFill>
                <a:cs typeface="Arial" panose="020B0604020202020204" pitchFamily="34" charset="0"/>
              </a:rPr>
              <a:t>На основании Приказа Минпросвещения России от 20 февраля 2025 г. № 127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и основного общего образования»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960" y="2427874"/>
            <a:ext cx="84045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ru-RU" sz="2100" dirty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379" y="2347620"/>
            <a:ext cx="8387603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изменения в ФАОП ООО в части образования обучающихся с ЗПР вносятся в части: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исключения предметных областей</a:t>
            </a:r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, которые в настоящий момент не несут смысловой нагрузки и являются избыточными при разработке образовательными организациями основных общеобразовательных программ;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изменений в учебный предмет </a:t>
            </a:r>
            <a:r>
              <a:rPr lang="ru-RU" sz="15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«Обществознание» </a:t>
            </a:r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с целью формирования личности, ответственной за свою судьбу и за судьбу своего Отечества, разделяющей цели и ценности современного российского общества, способной на самоопределение и эффективное участие в различных видах деятельности в разных сферах жизни общества в рамках реализации образовательных программ основного общего </a:t>
            </a:r>
            <a:r>
              <a:rPr lang="ru-RU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образования;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зменения в учебном предмете </a:t>
            </a:r>
            <a:r>
              <a:rPr lang="ru-RU" sz="1500" b="1" dirty="0" smtClean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«История»</a:t>
            </a:r>
            <a:r>
              <a:rPr lang="ru-RU" sz="1500" dirty="0" smtClean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500" dirty="0">
              <a:solidFill>
                <a:srgbClr val="8B3C6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36384" y="80203"/>
            <a:ext cx="7318302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Федеральная адаптированная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образовательная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программа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основного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общего образования для обучающихся с ОВЗ (ФАОП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ОВЗ)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48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15359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36384" y="80203"/>
            <a:ext cx="7318302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Федеральная адаптированная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образовательная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программа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основного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общего образования для обучающихся с ОВЗ (ФАОП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ОВЗ)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225865" y="1058012"/>
            <a:ext cx="891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200" b="1" dirty="0">
                <a:solidFill>
                  <a:srgbClr val="8B3C67"/>
                </a:solidFill>
                <a:cs typeface="Arial" panose="020B0604020202020204" pitchFamily="34" charset="0"/>
              </a:rPr>
              <a:t>На основании Приказа Минпросвещения России от 9 октября 2024 г. № 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960" y="2427874"/>
            <a:ext cx="84045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ru-RU" sz="2100" dirty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992" y="1647578"/>
            <a:ext cx="8806418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1300" dirty="0">
                <a:cs typeface="Arial" panose="020B0604020202020204" pitchFamily="34" charset="0"/>
              </a:rPr>
              <a:t>изменения в ФАОП ООО в части образования обучающихся с ЗПР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вносятся в части: 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замены терминов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«гендерный», «толерантность», «</a:t>
            </a:r>
            <a:r>
              <a:rPr lang="ru-RU" sz="1300" dirty="0" err="1">
                <a:ea typeface="Tahoma" panose="020B0604030504040204" pitchFamily="34" charset="0"/>
                <a:cs typeface="Tahoma" panose="020B0604030504040204" pitchFamily="34" charset="0"/>
              </a:rPr>
              <a:t>буллинг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», «семейное насилие» на понятные и нейтральные формулировки, доступные для понимания обучающимися;  </a:t>
            </a:r>
          </a:p>
          <a:p>
            <a:pPr defTabSz="342900"/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в части дополнения программ:</a:t>
            </a:r>
          </a:p>
          <a:p>
            <a:pPr marL="214313" indent="-214313" defTabSz="34290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перечнем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(кодификатором) проверяемых </a:t>
            </a:r>
            <a:r>
              <a:rPr lang="ru-RU" sz="13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требований к </a:t>
            </a:r>
            <a:r>
              <a:rPr lang="ru-RU" sz="1300" b="1" dirty="0" err="1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метапредметным</a:t>
            </a:r>
            <a:r>
              <a:rPr lang="ru-RU" sz="13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результатам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освоения адаптированной образовательной программы основного общего </a:t>
            </a:r>
            <a:r>
              <a:rPr lang="ru-RU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образования;</a:t>
            </a:r>
          </a:p>
          <a:p>
            <a:pPr marL="285750" indent="-285750" defTabSz="34290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перечнями</a:t>
            </a:r>
            <a:r>
              <a:rPr lang="ru-RU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(кодификаторами) распределенных по классам </a:t>
            </a:r>
            <a:r>
              <a:rPr lang="ru-RU" sz="1300" b="1" dirty="0">
                <a:solidFill>
                  <a:srgbClr val="8B3C6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проверяемых требований к результатам </a:t>
            </a:r>
            <a:r>
              <a:rPr lang="ru-RU" sz="1300" dirty="0">
                <a:ea typeface="Tahoma" panose="020B0604030504040204" pitchFamily="34" charset="0"/>
                <a:cs typeface="Tahoma" panose="020B0604030504040204" pitchFamily="34" charset="0"/>
              </a:rPr>
              <a:t>освоения программ и элементов </a:t>
            </a:r>
            <a:r>
              <a:rPr lang="ru-RU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содержания.</a:t>
            </a:r>
            <a:endParaRPr 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42900"/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Изменения </a:t>
            </a: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в части дополнения программ для обучающихся с ЗПР: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поурочным планированием по предметам  непосредственного </a:t>
            </a:r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применения </a:t>
            </a:r>
            <a:endParaRPr lang="ru-RU" sz="13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342900"/>
            <a:r>
              <a:rPr lang="ru-RU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представляются </a:t>
            </a: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нецелесообразными </a:t>
            </a:r>
            <a:r>
              <a:rPr lang="ru-RU" sz="1300" dirty="0">
                <a:solidFill>
                  <a:srgbClr val="FF0000"/>
                </a:solidFill>
                <a:cs typeface="Arial" panose="020B0604020202020204" pitchFamily="34" charset="0"/>
              </a:rPr>
              <a:t>в связи со значимостью применения дифференцированного подхода, основанного на учете различий состояний при задержке психического развития и необходимостью определения планирования и распределения тем по учебному предмету в соответствии с контингентом обучающихся класса. Учитель в границах требований, заданных ФАОП и рабочими программами, планирует изучение тем учебного предмета в соответствии с особыми образовательными потребностями обучающихся класса. Введение единого поурочного планирования для обучающихся по варианту 7 может привести к снижению качества образования этой категории обучающихся.</a:t>
            </a:r>
            <a:endParaRPr lang="ru-RU" sz="13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07758" y="4767648"/>
            <a:ext cx="5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551564" y="1585082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900" y="2693000"/>
            <a:ext cx="8480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ru-RU" sz="2100" dirty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9CAB16-72E1-FBD5-C88C-1C607669747B}"/>
              </a:ext>
            </a:extLst>
          </p:cNvPr>
          <p:cNvSpPr txBox="1"/>
          <p:nvPr/>
        </p:nvSpPr>
        <p:spPr>
          <a:xfrm>
            <a:off x="395986" y="21840"/>
            <a:ext cx="7089336" cy="92333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Федеральная адаптированная образовательная программа дошкольного образования для обучающихся с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ОВЗ </a:t>
            </a:r>
          </a:p>
          <a:p>
            <a:pPr defTabSz="342900"/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(ФАОП ДО ОВЗ)</a:t>
            </a:r>
            <a:endParaRPr lang="ru-RU" b="1" u="sng" dirty="0">
              <a:solidFill>
                <a:schemeClr val="bg1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310925" y="1066907"/>
            <a:ext cx="4363288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 Предлагается корректировка:</a:t>
            </a:r>
          </a:p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endParaRPr kumimoji="0" lang="ru-RU" altLang="ru-RU" sz="1313" b="1" i="1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0287" y="1769074"/>
            <a:ext cx="6908278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310926" y="1077611"/>
            <a:ext cx="692041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ДО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1" y="1615124"/>
            <a:ext cx="8920839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Изменить </a:t>
            </a:r>
            <a:r>
              <a:rPr lang="ru-RU" sz="1500" b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структуру ФАОП ДО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со структурой ФАОП НОО, структурировать разделы в соответствии с нозологическими категориями.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Уточнить </a:t>
            </a:r>
            <a:r>
              <a:rPr lang="ru-RU" sz="1500" b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базовое содержание образовательных областей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 учетом возрастных и индивидуальных особенностей обучающихся с ЗПР в различных видах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деятельности, дать дифференциацию по 3-м вариантам развития.</a:t>
            </a:r>
            <a:endParaRPr lang="ru-R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Внести уточнения </a:t>
            </a:r>
            <a:r>
              <a:rPr lang="ru-RU" sz="1500" b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планируемые результаты (целевые ориентиры)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реализации Программы для обучающихся с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ЗПР, дать дифференциацию по 3-м вариантам развития.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Акцентировать задачу </a:t>
            </a:r>
            <a:r>
              <a:rPr lang="ru-RU" sz="15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обучения игре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специальное направление деятельности.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Прописать </a:t>
            </a:r>
            <a:r>
              <a:rPr lang="ru-RU" sz="15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программу коррекционной работы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(по аналогии с ФАОП НОО и ФАОП ООО).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Содержание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раздела </a:t>
            </a:r>
            <a:r>
              <a:rPr lang="ru-RU" sz="1500" b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«Кадровое обеспечение»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соотнести с действующими профессиональными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стандартами; расширить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перечень специалистов, осуществляющих коррекционную помощь дошкольникам с ЗПР.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Исправить </a:t>
            </a:r>
            <a:r>
              <a:rPr lang="ru-RU" sz="1500" b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опечатки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, в частности заменить термин «педагогический работник» словом «взрослый» по отношению роли взрослых людей в играх и жизни детей.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44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124" y="2467602"/>
            <a:ext cx="43714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Бабкина Наталия Викторовна</a:t>
            </a:r>
          </a:p>
          <a:p>
            <a:pPr algn="ctr"/>
            <a:r>
              <a:rPr lang="ru-RU" sz="1100" b="1" dirty="0" smtClean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психол. наук, </a:t>
            </a:r>
            <a:endParaRPr lang="ru-RU" sz="1100" b="1" dirty="0">
              <a:solidFill>
                <a:srgbClr val="8B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лабораторией образования и комплексной </a:t>
            </a:r>
            <a:r>
              <a:rPr lang="ru-RU" sz="1100" b="1" dirty="0" err="1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100" b="1" dirty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задержкой психического развития </a:t>
            </a:r>
            <a:r>
              <a:rPr lang="ru-RU" sz="1100" b="1" dirty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</a:t>
            </a:r>
            <a:r>
              <a:rPr lang="ru-RU" sz="1100" b="1" dirty="0" smtClean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ИКП»</a:t>
            </a:r>
          </a:p>
          <a:p>
            <a:pPr algn="ctr"/>
            <a:r>
              <a:rPr lang="en-US" sz="1600" b="1" dirty="0" err="1" smtClean="0">
                <a:solidFill>
                  <a:srgbClr val="8B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babkina@ikp.email</a:t>
            </a:r>
            <a:endParaRPr lang="ru-RU" sz="1600" b="1" dirty="0">
              <a:solidFill>
                <a:srgbClr val="8B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071" y="483310"/>
            <a:ext cx="8524875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Приказ </a:t>
            </a:r>
            <a:r>
              <a:rPr lang="ru-RU" sz="1600" b="1" dirty="0" err="1">
                <a:solidFill>
                  <a:srgbClr val="8B3C67"/>
                </a:solidFill>
                <a:ea typeface="Calibri"/>
                <a:cs typeface="Calibri"/>
              </a:rPr>
              <a:t>Минпросвещения</a:t>
            </a:r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 России от 9 октября 2024 г. № 704 «О внесении изменений в некоторые приказы Министерства просвещения Российской Федерации, касающиеся </a:t>
            </a:r>
            <a:r>
              <a:rPr lang="ru-RU" sz="1600" b="1" u="sng" dirty="0">
                <a:solidFill>
                  <a:srgbClr val="8B3C67"/>
                </a:solidFill>
                <a:ea typeface="Calibri"/>
                <a:cs typeface="Calibri"/>
              </a:rPr>
              <a:t>федеральных образовательных программ</a:t>
            </a:r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 начального общего образования, основного общего образования и среднего общего образования» (зарегистрирован Минюстом России 11 февраля 2025 г., регистрационный № 81220) </a:t>
            </a:r>
            <a:endParaRPr lang="ru-RU" sz="1600" b="1" dirty="0" smtClean="0">
              <a:solidFill>
                <a:srgbClr val="8B3C67"/>
              </a:solidFill>
              <a:ea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8B3C67"/>
                </a:solidFill>
                <a:ea typeface="Calibri"/>
                <a:cs typeface="Calibri"/>
              </a:rPr>
              <a:t>Начало </a:t>
            </a:r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действия документа </a:t>
            </a:r>
            <a:r>
              <a:rPr lang="ru-RU" sz="1600" b="1" dirty="0" smtClean="0">
                <a:solidFill>
                  <a:srgbClr val="8B3C67"/>
                </a:solidFill>
                <a:ea typeface="Calibri"/>
                <a:cs typeface="Calibri"/>
              </a:rPr>
              <a:t>– </a:t>
            </a:r>
            <a:r>
              <a:rPr lang="ru-RU" sz="1600" b="1" dirty="0">
                <a:solidFill>
                  <a:srgbClr val="0070C0"/>
                </a:solidFill>
                <a:ea typeface="Calibri"/>
                <a:cs typeface="Calibri"/>
              </a:rPr>
              <a:t>01.09.2025 </a:t>
            </a:r>
            <a:endParaRPr lang="ru-RU" sz="1600" b="1" dirty="0" smtClean="0">
              <a:solidFill>
                <a:srgbClr val="0070C0"/>
              </a:solidFill>
              <a:ea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/>
              <a:t>Изменения </a:t>
            </a:r>
            <a:r>
              <a:rPr lang="ru-RU" dirty="0"/>
              <a:t>вносятся в </a:t>
            </a:r>
            <a:r>
              <a:rPr lang="ru-RU" dirty="0" smtClean="0"/>
              <a:t>части:  </a:t>
            </a:r>
          </a:p>
          <a:p>
            <a:pPr marL="285750" indent="-285750" algn="just">
              <a:buClr>
                <a:srgbClr val="8B3C67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в части дополнения программ: </a:t>
            </a:r>
          </a:p>
          <a:p>
            <a:pPr marL="271463" algn="just"/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b="1" dirty="0">
                <a:solidFill>
                  <a:srgbClr val="8B3C67"/>
                </a:solidFill>
              </a:rPr>
              <a:t>поурочным планированием </a:t>
            </a:r>
            <a:r>
              <a:rPr lang="ru-RU" dirty="0">
                <a:solidFill>
                  <a:prstClr val="black"/>
                </a:solidFill>
              </a:rPr>
              <a:t>по предметам  непосредственного применения; </a:t>
            </a:r>
            <a:endParaRPr lang="ru-RU" sz="2000" b="1" dirty="0">
              <a:solidFill>
                <a:srgbClr val="FF0000"/>
              </a:solidFill>
            </a:endParaRPr>
          </a:p>
          <a:p>
            <a:pPr marL="271463" algn="just"/>
            <a:r>
              <a:rPr lang="ru-RU" dirty="0">
                <a:solidFill>
                  <a:prstClr val="black"/>
                </a:solidFill>
              </a:rPr>
              <a:t>– перечнями (кодификаторами) распределенных по классам проверяемых требований к </a:t>
            </a:r>
            <a:r>
              <a:rPr lang="ru-RU" b="1" dirty="0">
                <a:solidFill>
                  <a:srgbClr val="8B3C67"/>
                </a:solidFill>
              </a:rPr>
              <a:t>результатам освоения программ </a:t>
            </a:r>
            <a:r>
              <a:rPr lang="ru-RU" dirty="0">
                <a:solidFill>
                  <a:prstClr val="black"/>
                </a:solidFill>
              </a:rPr>
              <a:t>и элементов содержания;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pPr marL="271463" algn="just"/>
            <a:r>
              <a:rPr lang="ru-RU" dirty="0">
                <a:solidFill>
                  <a:prstClr val="black"/>
                </a:solidFill>
              </a:rPr>
              <a:t>– перечнем (кодификатором) проверяемых требований к </a:t>
            </a:r>
            <a:r>
              <a:rPr lang="ru-RU" b="1" dirty="0" err="1">
                <a:solidFill>
                  <a:srgbClr val="8B3C67"/>
                </a:solidFill>
              </a:rPr>
              <a:t>метапредметным</a:t>
            </a:r>
            <a:r>
              <a:rPr lang="ru-RU" b="1" dirty="0">
                <a:solidFill>
                  <a:srgbClr val="8B3C67"/>
                </a:solidFill>
              </a:rPr>
              <a:t> результатам</a:t>
            </a:r>
            <a:r>
              <a:rPr lang="ru-RU" dirty="0">
                <a:solidFill>
                  <a:prstClr val="black"/>
                </a:solidFill>
              </a:rPr>
              <a:t> освоения основных образовательных </a:t>
            </a:r>
            <a:r>
              <a:rPr lang="ru-RU" dirty="0" smtClean="0">
                <a:solidFill>
                  <a:prstClr val="black"/>
                </a:solidFill>
              </a:rPr>
              <a:t>программ; </a:t>
            </a:r>
            <a:endParaRPr lang="ru-RU" sz="2000" b="1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8B3C67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8B3C67"/>
                </a:solidFill>
              </a:rPr>
              <a:t>замены терминов </a:t>
            </a:r>
            <a:r>
              <a:rPr lang="ru-RU" dirty="0">
                <a:solidFill>
                  <a:prstClr val="black"/>
                </a:solidFill>
              </a:rPr>
              <a:t>«гендерный», «толерантность», «</a:t>
            </a:r>
            <a:r>
              <a:rPr lang="ru-RU" dirty="0" err="1">
                <a:solidFill>
                  <a:prstClr val="black"/>
                </a:solidFill>
              </a:rPr>
              <a:t>буллинг</a:t>
            </a:r>
            <a:r>
              <a:rPr lang="ru-RU" dirty="0">
                <a:solidFill>
                  <a:prstClr val="black"/>
                </a:solidFill>
              </a:rPr>
              <a:t>», «семейное насилие» </a:t>
            </a: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понятные и нейтральные формулировки, доступные для понимания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обучающимися</a:t>
            </a:r>
            <a:r>
              <a:rPr lang="ru-RU" dirty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29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374" y="391447"/>
            <a:ext cx="8696325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Приказ </a:t>
            </a:r>
            <a:r>
              <a:rPr lang="ru-RU" sz="1600" b="1" dirty="0" err="1">
                <a:solidFill>
                  <a:srgbClr val="8B3C67"/>
                </a:solidFill>
                <a:ea typeface="Calibri"/>
                <a:cs typeface="Calibri"/>
              </a:rPr>
              <a:t>Минпросвещения</a:t>
            </a:r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 России от 20 февраля 2025 г. № 127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</a:t>
            </a:r>
            <a:r>
              <a:rPr lang="ru-RU" sz="1600" b="1" u="sng" dirty="0">
                <a:solidFill>
                  <a:srgbClr val="8B3C67"/>
                </a:solidFill>
                <a:ea typeface="Calibri"/>
                <a:cs typeface="Calibri"/>
              </a:rPr>
              <a:t>федеральных государственных образовательных стандартов</a:t>
            </a:r>
            <a:r>
              <a:rPr lang="ru-RU" sz="1600" b="1" dirty="0">
                <a:solidFill>
                  <a:srgbClr val="8B3C67"/>
                </a:solidFill>
                <a:ea typeface="Calibri"/>
                <a:cs typeface="Calibri"/>
              </a:rPr>
              <a:t> начального общего и основного общего образования» (направлен на регистрацию в Минюст России 26 февраля 2025 г.).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8B3C67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8B3C67"/>
                </a:solidFill>
              </a:rPr>
              <a:t>Исключены </a:t>
            </a:r>
            <a:r>
              <a:rPr lang="ru-RU" b="1" dirty="0">
                <a:solidFill>
                  <a:srgbClr val="8B3C67"/>
                </a:solidFill>
              </a:rPr>
              <a:t>предметные области</a:t>
            </a:r>
            <a:r>
              <a:rPr lang="ru-RU" dirty="0">
                <a:solidFill>
                  <a:prstClr val="black"/>
                </a:solidFill>
              </a:rPr>
              <a:t>, которые в настоящий момент не несут смысловой нагрузки и являются избыточными при разработке образовательными организациями основных общеобразовательных </a:t>
            </a:r>
            <a:r>
              <a:rPr lang="ru-RU" dirty="0" smtClean="0">
                <a:solidFill>
                  <a:prstClr val="black"/>
                </a:solidFill>
              </a:rPr>
              <a:t>программ.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8B3C67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Внесены изменения </a:t>
            </a:r>
            <a:r>
              <a:rPr lang="ru-RU" dirty="0">
                <a:solidFill>
                  <a:prstClr val="black"/>
                </a:solidFill>
              </a:rPr>
              <a:t>в учебный предмет </a:t>
            </a:r>
            <a:r>
              <a:rPr lang="ru-RU" b="1" dirty="0">
                <a:solidFill>
                  <a:srgbClr val="8B3C67"/>
                </a:solidFill>
              </a:rPr>
              <a:t>«Обществознание» </a:t>
            </a:r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целью формирования личности, ответственной за свою судьбу и за судьбу своего Отечества, разделяющей цели и ценности современного российского общества, способной на самоопределение и эффективное участие в различных видах деятельности в разных сферах жизни общества в рамках реализации образовательных программ основного общего образования.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0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141515" y="152400"/>
            <a:ext cx="7108371" cy="553998"/>
          </a:xfrm>
          <a:prstGeom prst="rect">
            <a:avLst/>
          </a:prstGeom>
          <a:solidFill>
            <a:srgbClr val="8B3C67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ru-RU" sz="1500" b="1" kern="0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Программно-методическое обеспечение общего образования обучающихся с ОВЗ (на примере НОДА)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98014" y="899771"/>
            <a:ext cx="1511021" cy="50783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Дошкольное образование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98014" y="1523267"/>
            <a:ext cx="1511021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Начальное общее образование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98014" y="2578135"/>
            <a:ext cx="1511021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Основное общее образование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98014" y="3740476"/>
            <a:ext cx="1511021" cy="50783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Среднее общее  образование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 rot="5400000">
            <a:off x="6657761" y="2801548"/>
            <a:ext cx="4060658" cy="300082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Общее образование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452724" y="900683"/>
            <a:ext cx="5552574" cy="300082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ДО           ФАОП ДО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(АОП ДО НОДА)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401840" y="1039183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448128" y="1523267"/>
            <a:ext cx="2465054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НОО ОВЗ       ФАОП НОО ОВЗ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(АООП НОО НОДА, вар. 6.1-6.4)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988700" y="1646980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5329418" y="1523267"/>
            <a:ext cx="2893595" cy="923330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УО (ИН)       ФАООП УО (ИН), 1 этап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2 варианта для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обучающихся с УО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776216" y="1646980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448128" y="2561380"/>
            <a:ext cx="2460458" cy="923330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ООО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ФАОП ООО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(АООП ООО НОДА,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вар. 6.1-6.2)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223316" y="2693727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>
            <a:off x="6776216" y="3097718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452723" y="3740475"/>
            <a:ext cx="1335506" cy="923330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СОО            ФОП СОО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(АООП СОО НОДА)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589534" y="3874712"/>
            <a:ext cx="182243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3932608" y="3728933"/>
            <a:ext cx="975977" cy="923330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СПО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Проф. обучение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29418" y="2578134"/>
            <a:ext cx="2893594" cy="2062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ФГОС УО (ИН)       ФАООП УО (ИН), 2 , 3 этапы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(АООП образования обучающихся с  НОДА с УО, вар.1 и 2)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2452724" y="4843418"/>
            <a:ext cx="2460458" cy="300082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СПО, ВО, Проф. обучение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5329418" y="4843418"/>
            <a:ext cx="2893595" cy="300082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Проф. обучение</a:t>
            </a:r>
          </a:p>
        </p:txBody>
      </p:sp>
      <p:cxnSp>
        <p:nvCxnSpPr>
          <p:cNvPr id="44" name="Прямая соединительная линия 43"/>
          <p:cNvCxnSpPr>
            <a:endCxn id="29" idx="1"/>
          </p:cNvCxnSpPr>
          <p:nvPr/>
        </p:nvCxnSpPr>
        <p:spPr>
          <a:xfrm>
            <a:off x="1809035" y="1039184"/>
            <a:ext cx="643689" cy="11540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45" name="Прямая соединительная линия 44"/>
          <p:cNvCxnSpPr>
            <a:stCxn id="25" idx="3"/>
            <a:endCxn id="31" idx="1"/>
          </p:cNvCxnSpPr>
          <p:nvPr/>
        </p:nvCxnSpPr>
        <p:spPr>
          <a:xfrm>
            <a:off x="1809035" y="1881058"/>
            <a:ext cx="639093" cy="0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46" name="Прямая соединительная линия 45"/>
          <p:cNvCxnSpPr>
            <a:stCxn id="26" idx="3"/>
          </p:cNvCxnSpPr>
          <p:nvPr/>
        </p:nvCxnSpPr>
        <p:spPr>
          <a:xfrm flipV="1">
            <a:off x="1809035" y="2924383"/>
            <a:ext cx="643689" cy="11543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>
            <a:stCxn id="27" idx="3"/>
          </p:cNvCxnSpPr>
          <p:nvPr/>
        </p:nvCxnSpPr>
        <p:spPr>
          <a:xfrm flipV="1">
            <a:off x="1809035" y="3982850"/>
            <a:ext cx="643689" cy="11542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48" name="Прямая со стрелкой 47"/>
          <p:cNvCxnSpPr/>
          <p:nvPr/>
        </p:nvCxnSpPr>
        <p:spPr>
          <a:xfrm flipH="1">
            <a:off x="4034877" y="1177683"/>
            <a:ext cx="385720" cy="345584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49" name="Прямая со стрелкой 48"/>
          <p:cNvCxnSpPr>
            <a:stCxn id="29" idx="2"/>
          </p:cNvCxnSpPr>
          <p:nvPr/>
        </p:nvCxnSpPr>
        <p:spPr>
          <a:xfrm>
            <a:off x="5229011" y="1200765"/>
            <a:ext cx="646697" cy="322502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0" name="Прямая со стрелкой 49"/>
          <p:cNvCxnSpPr>
            <a:stCxn id="31" idx="2"/>
          </p:cNvCxnSpPr>
          <p:nvPr/>
        </p:nvCxnSpPr>
        <p:spPr>
          <a:xfrm>
            <a:off x="3680655" y="2238848"/>
            <a:ext cx="2298" cy="322532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1" name="Прямая со стрелкой 50"/>
          <p:cNvCxnSpPr>
            <a:stCxn id="31" idx="2"/>
          </p:cNvCxnSpPr>
          <p:nvPr/>
        </p:nvCxnSpPr>
        <p:spPr>
          <a:xfrm>
            <a:off x="3680655" y="2238848"/>
            <a:ext cx="1871704" cy="322532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3" idx="2"/>
            <a:endCxn id="41" idx="0"/>
          </p:cNvCxnSpPr>
          <p:nvPr/>
        </p:nvCxnSpPr>
        <p:spPr>
          <a:xfrm flipH="1">
            <a:off x="6776215" y="2446597"/>
            <a:ext cx="1" cy="131537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3" name="Прямая со стрелкой 52"/>
          <p:cNvCxnSpPr>
            <a:endCxn id="38" idx="0"/>
          </p:cNvCxnSpPr>
          <p:nvPr/>
        </p:nvCxnSpPr>
        <p:spPr>
          <a:xfrm>
            <a:off x="3120476" y="3461626"/>
            <a:ext cx="0" cy="278849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4" name="Прямая со стрелкой 53"/>
          <p:cNvCxnSpPr>
            <a:endCxn id="40" idx="0"/>
          </p:cNvCxnSpPr>
          <p:nvPr/>
        </p:nvCxnSpPr>
        <p:spPr>
          <a:xfrm>
            <a:off x="4420596" y="3461627"/>
            <a:ext cx="1" cy="267306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8" idx="2"/>
          </p:cNvCxnSpPr>
          <p:nvPr/>
        </p:nvCxnSpPr>
        <p:spPr>
          <a:xfrm>
            <a:off x="3120476" y="4663805"/>
            <a:ext cx="0" cy="179614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40" idx="2"/>
          </p:cNvCxnSpPr>
          <p:nvPr/>
        </p:nvCxnSpPr>
        <p:spPr>
          <a:xfrm>
            <a:off x="4420597" y="4652263"/>
            <a:ext cx="0" cy="191156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1" idx="2"/>
            <a:endCxn id="43" idx="0"/>
          </p:cNvCxnSpPr>
          <p:nvPr/>
        </p:nvCxnSpPr>
        <p:spPr>
          <a:xfrm>
            <a:off x="6776215" y="4640722"/>
            <a:ext cx="1" cy="202696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58" name="Прямая соединительная линия 57"/>
          <p:cNvCxnSpPr>
            <a:endCxn id="33" idx="3"/>
          </p:cNvCxnSpPr>
          <p:nvPr/>
        </p:nvCxnSpPr>
        <p:spPr>
          <a:xfrm flipH="1" flipV="1">
            <a:off x="8223013" y="1984932"/>
            <a:ext cx="278730" cy="7154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59" name="Прямая соединительная линия 58"/>
          <p:cNvCxnSpPr>
            <a:stCxn id="41" idx="3"/>
          </p:cNvCxnSpPr>
          <p:nvPr/>
        </p:nvCxnSpPr>
        <p:spPr>
          <a:xfrm>
            <a:off x="8223012" y="3609428"/>
            <a:ext cx="267845" cy="4629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61" name="Прямая со стрелкой 60"/>
          <p:cNvCxnSpPr/>
          <p:nvPr/>
        </p:nvCxnSpPr>
        <p:spPr>
          <a:xfrm flipV="1">
            <a:off x="4942115" y="2231571"/>
            <a:ext cx="794656" cy="1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AE2C588-3A25-8123-7CE4-40F3B0BD9E04}"/>
              </a:ext>
            </a:extLst>
          </p:cNvPr>
          <p:cNvSpPr txBox="1"/>
          <p:nvPr/>
        </p:nvSpPr>
        <p:spPr>
          <a:xfrm>
            <a:off x="4745013" y="1828066"/>
            <a:ext cx="1307444" cy="30008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вар. 6.3-6.4)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00043" y="728656"/>
            <a:ext cx="8290814" cy="323165"/>
          </a:xfrm>
          <a:prstGeom prst="rect">
            <a:avLst/>
          </a:prstGeom>
          <a:solidFill>
            <a:srgbClr val="8B3C67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Программно-методическое обеспечение общего образования обучающихся с ЗПР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54471" y="1297473"/>
            <a:ext cx="1511021" cy="50783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Дошкольное образование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54471" y="1920969"/>
            <a:ext cx="1511021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Начальное общее образование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54471" y="2905239"/>
            <a:ext cx="1511021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Основное общее образование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 rot="5400000">
            <a:off x="7041079" y="2913583"/>
            <a:ext cx="2521134" cy="300082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Общее 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449522" y="1389153"/>
            <a:ext cx="5552574" cy="300082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ДО           ФАОП ДО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(АОП ДО ЗПР)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19661" y="1527653"/>
            <a:ext cx="234616" cy="0"/>
          </a:xfrm>
          <a:prstGeom prst="straightConnector1">
            <a:avLst/>
          </a:prstGeom>
          <a:noFill/>
          <a:ln w="317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3144494" y="1931053"/>
            <a:ext cx="3288963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НОО ОВЗ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 ФАОП НОО ОВЗ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(АООП НОО ЗПР, варианты 7.1, 7.2)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3302177" y="2989338"/>
            <a:ext cx="3010898" cy="715581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ФГОС ООО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ФАОП ООО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(АООП ООО ЗПР, вариант 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3878980" y="3945099"/>
            <a:ext cx="1879403" cy="923330"/>
          </a:xfrm>
          <a:prstGeom prst="rect">
            <a:avLst/>
          </a:prstGeom>
          <a:solidFill>
            <a:schemeClr val="bg1"/>
          </a:solidFill>
          <a:ln>
            <a:solidFill>
              <a:srgbClr val="4A66AC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cs typeface="Arial" panose="020B0604020202020204" pitchFamily="34" charset="0"/>
              </a:rPr>
              <a:t>Среднее профессиональное образование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endCxn id="9" idx="1"/>
          </p:cNvCxnSpPr>
          <p:nvPr/>
        </p:nvCxnSpPr>
        <p:spPr>
          <a:xfrm>
            <a:off x="1805833" y="1527654"/>
            <a:ext cx="643689" cy="11540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15" name="Прямая соединительная линия 14"/>
          <p:cNvCxnSpPr>
            <a:stCxn id="6" idx="3"/>
            <a:endCxn id="11" idx="1"/>
          </p:cNvCxnSpPr>
          <p:nvPr/>
        </p:nvCxnSpPr>
        <p:spPr>
          <a:xfrm flipV="1">
            <a:off x="1765492" y="2275818"/>
            <a:ext cx="1379002" cy="2942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94863" y="3365842"/>
            <a:ext cx="1497229" cy="10331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H="1">
            <a:off x="4669971" y="1695131"/>
            <a:ext cx="9765" cy="242526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11" idx="2"/>
            <a:endCxn id="12" idx="0"/>
          </p:cNvCxnSpPr>
          <p:nvPr/>
        </p:nvCxnSpPr>
        <p:spPr>
          <a:xfrm>
            <a:off x="4788976" y="2646635"/>
            <a:ext cx="18650" cy="342703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2" idx="2"/>
            <a:endCxn id="13" idx="0"/>
          </p:cNvCxnSpPr>
          <p:nvPr/>
        </p:nvCxnSpPr>
        <p:spPr>
          <a:xfrm>
            <a:off x="4807626" y="3704919"/>
            <a:ext cx="11056" cy="240180"/>
          </a:xfrm>
          <a:prstGeom prst="straightConnector1">
            <a:avLst/>
          </a:prstGeom>
          <a:noFill/>
          <a:ln w="6350" cap="flat" cmpd="sng" algn="ctr">
            <a:solidFill>
              <a:srgbClr val="4A66AC"/>
            </a:solidFill>
            <a:prstDash val="solid"/>
            <a:tailEnd type="arrow"/>
          </a:ln>
          <a:effectLst/>
        </p:spPr>
      </p:cxnSp>
      <p:cxnSp>
        <p:nvCxnSpPr>
          <p:cNvPr id="20" name="Прямая соединительная линия 19"/>
          <p:cNvCxnSpPr>
            <a:endCxn id="11" idx="3"/>
          </p:cNvCxnSpPr>
          <p:nvPr/>
        </p:nvCxnSpPr>
        <p:spPr>
          <a:xfrm flipH="1" flipV="1">
            <a:off x="6433457" y="2275818"/>
            <a:ext cx="1567544" cy="11145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302990" y="3366088"/>
            <a:ext cx="1825438" cy="9841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01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91052" y="1330842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476514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cs typeface="Calibri" panose="020F0502020204030204" pitchFamily="34" charset="0"/>
              </a:rPr>
              <a:t>6</a:t>
            </a:r>
            <a:endParaRPr lang="ru-RU" sz="1200" b="1" i="1" dirty="0">
              <a:solidFill>
                <a:srgbClr val="8B3C67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FF6D11-A356-92E1-2025-8E6ACFBBCEAA}"/>
              </a:ext>
            </a:extLst>
          </p:cNvPr>
          <p:cNvSpPr/>
          <p:nvPr/>
        </p:nvSpPr>
        <p:spPr>
          <a:xfrm>
            <a:off x="459311" y="1170787"/>
            <a:ext cx="8021930" cy="788069"/>
          </a:xfrm>
          <a:prstGeom prst="rect">
            <a:avLst/>
          </a:prstGeom>
          <a:solidFill>
            <a:schemeClr val="accent2">
              <a:lumMod val="20000"/>
              <a:lumOff val="80000"/>
              <a:alpha val="52236"/>
            </a:schemeClr>
          </a:solidFill>
          <a:ln w="12700" cap="flat" cmpd="sng" algn="ctr">
            <a:solidFill>
              <a:srgbClr val="8B3C67"/>
            </a:solidFill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9525">
              <a:spcAft>
                <a:spcPts val="900"/>
              </a:spcAft>
              <a:buClr>
                <a:srgbClr val="C00000"/>
              </a:buClr>
              <a:buSzPct val="110000"/>
              <a:tabLst>
                <a:tab pos="269081" algn="l"/>
                <a:tab pos="269558" algn="l"/>
              </a:tabLst>
            </a:pPr>
            <a:r>
              <a:rPr lang="ru-RU" altLang="ru-RU" sz="15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 с 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ФГОС НОО, с ФГОС ООО в части структуры, общих положений, подходов к формулированию предметных, </a:t>
            </a:r>
            <a:r>
              <a:rPr lang="ru-RU" altLang="ru-RU" sz="1500" b="1" dirty="0" err="1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метапредметных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и личностных  </a:t>
            </a:r>
            <a:r>
              <a:rPr lang="ru-RU" altLang="ru-RU" sz="15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результатов</a:t>
            </a:r>
          </a:p>
          <a:p>
            <a:pPr marL="9525">
              <a:spcAft>
                <a:spcPts val="900"/>
              </a:spcAft>
              <a:buClr>
                <a:srgbClr val="C00000"/>
              </a:buClr>
              <a:buSzPct val="110000"/>
              <a:tabLst>
                <a:tab pos="269081" algn="l"/>
                <a:tab pos="269558" algn="l"/>
              </a:tabLst>
            </a:pPr>
            <a:endParaRPr lang="ru-RU" altLang="ru-RU" sz="1400" b="1" dirty="0">
              <a:solidFill>
                <a:srgbClr val="8B3C67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8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459313" y="1203445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solidFill>
              <a:srgbClr val="8B3C67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1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.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459310" y="2085191"/>
            <a:ext cx="8021930" cy="1347536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solidFill>
              <a:srgbClr val="8B3C67"/>
            </a:solidFill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</a:pPr>
            <a:r>
              <a:rPr lang="ru-RU" altLang="ru-RU" sz="1350" b="1" i="1" kern="0" dirty="0">
                <a:solidFill>
                  <a:srgbClr val="01277F"/>
                </a:solidFill>
                <a:latin typeface="Tahoma "/>
                <a:cs typeface="Arial" panose="020B0604020202020204" pitchFamily="34" charset="0"/>
              </a:rPr>
              <a:t> </a:t>
            </a:r>
            <a:r>
              <a:rPr lang="ru-RU" altLang="ru-RU" sz="1350" b="1" i="1" kern="0" dirty="0" smtClean="0">
                <a:solidFill>
                  <a:srgbClr val="01277F"/>
                </a:solidFill>
                <a:latin typeface="Tahoma "/>
                <a:cs typeface="Arial" panose="020B0604020202020204" pitchFamily="34" charset="0"/>
              </a:rPr>
              <a:t>    </a:t>
            </a:r>
            <a:r>
              <a:rPr lang="ru-RU" altLang="ru-RU" sz="14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  с </a:t>
            </a:r>
            <a:r>
              <a:rPr lang="ru-RU" altLang="ru-RU" sz="15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Приказом </a:t>
            </a:r>
            <a:r>
              <a:rPr lang="ru-RU" altLang="ru-RU" sz="1500" b="1" dirty="0" err="1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Минпросвещения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России от 20 февраля 2025 г. № 127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</a:t>
            </a:r>
            <a:r>
              <a:rPr lang="ru-RU" altLang="ru-RU" sz="1500" b="1" u="sng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федеральных государственных образовательных стандартов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начального общего и основного общего образования»</a:t>
            </a:r>
            <a:endParaRPr lang="ru-RU" altLang="ru-RU" sz="1500" b="1" dirty="0">
              <a:solidFill>
                <a:schemeClr val="tx1">
                  <a:lumMod val="65000"/>
                  <a:lumOff val="35000"/>
                </a:schemeClr>
              </a:solidFill>
              <a:cs typeface="Tahoma"/>
            </a:endParaRP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</a:pPr>
            <a:r>
              <a:rPr lang="ru-RU" altLang="ru-RU" sz="14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8B3C67"/>
              </a:solidFill>
              <a:latin typeface="Tahoma "/>
              <a:cs typeface="Arial" panose="020B0604020202020204" pitchFamily="34" charset="0"/>
            </a:endParaRPr>
          </a:p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endParaRPr kumimoji="0" lang="ru-RU" altLang="ru-RU" sz="1350" b="1" i="1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iagonal Stripe 12">
            <a:extLst>
              <a:ext uri="{FF2B5EF4-FFF2-40B4-BE49-F238E27FC236}">
                <a16:creationId xmlns="" xmlns:a16="http://schemas.microsoft.com/office/drawing/2014/main" id="{FD3440B6-E7AB-F3EB-26A7-BC291FD40E98}"/>
              </a:ext>
            </a:extLst>
          </p:cNvPr>
          <p:cNvSpPr/>
          <p:nvPr/>
        </p:nvSpPr>
        <p:spPr>
          <a:xfrm>
            <a:off x="459313" y="2085191"/>
            <a:ext cx="685800" cy="487276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solidFill>
              <a:srgbClr val="8B3C67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2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.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459312" y="3586130"/>
            <a:ext cx="8021930" cy="1236242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solidFill>
              <a:srgbClr val="8B3C67"/>
            </a:solidFill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</a:pPr>
            <a:r>
              <a:rPr lang="ru-RU" altLang="ru-RU" sz="1500" b="1" i="1" kern="0" dirty="0">
                <a:solidFill>
                  <a:srgbClr val="01277F"/>
                </a:solidFill>
                <a:latin typeface="Tahoma "/>
                <a:cs typeface="Arial" panose="020B0604020202020204" pitchFamily="34" charset="0"/>
              </a:rPr>
              <a:t> </a:t>
            </a:r>
            <a:r>
              <a:rPr lang="ru-RU" altLang="ru-RU" sz="1500" b="1" i="1" kern="0" dirty="0" smtClean="0">
                <a:solidFill>
                  <a:srgbClr val="01277F"/>
                </a:solidFill>
                <a:latin typeface="Tahoma "/>
                <a:cs typeface="Arial" panose="020B0604020202020204" pitchFamily="34" charset="0"/>
              </a:rPr>
              <a:t>         </a:t>
            </a:r>
            <a:r>
              <a:rPr lang="ru-RU" altLang="ru-RU" sz="15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с 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Приказом </a:t>
            </a:r>
            <a:r>
              <a:rPr lang="ru-RU" altLang="ru-RU" sz="1500" b="1" dirty="0" err="1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Минпросвещения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России от 9 октября 2024 г. № 704 «О внесении изменений в некоторые приказы Министерства просвещения Российской Федерации, касающиеся </a:t>
            </a:r>
            <a:r>
              <a:rPr lang="ru-RU" altLang="ru-RU" sz="1500" b="1" u="sng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федеральных образовательных программ</a:t>
            </a:r>
            <a:r>
              <a:rPr lang="ru-RU" altLang="ru-RU" sz="1500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начального общего образования, основного общего образования и среднего общего образования</a:t>
            </a:r>
            <a:r>
              <a:rPr lang="ru-RU" altLang="ru-RU" sz="1500" b="1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»</a:t>
            </a: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</a:pPr>
            <a:endParaRPr lang="ru-RU" altLang="ru-RU" sz="1500" b="1" dirty="0">
              <a:solidFill>
                <a:srgbClr val="8B3C67"/>
              </a:solidFill>
              <a:latin typeface="Tahoma "/>
              <a:cs typeface="Arial" panose="020B0604020202020204" pitchFamily="34" charset="0"/>
            </a:endParaRPr>
          </a:p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endParaRPr kumimoji="0" lang="ru-RU" altLang="ru-RU" sz="1313" b="1" i="1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iagonal Stripe 14">
            <a:extLst>
              <a:ext uri="{FF2B5EF4-FFF2-40B4-BE49-F238E27FC236}">
                <a16:creationId xmlns="" xmlns:a16="http://schemas.microsoft.com/office/drawing/2014/main" id="{0ABAA46D-0EFC-E33A-61C4-CD1C2ED0D80D}"/>
              </a:ext>
            </a:extLst>
          </p:cNvPr>
          <p:cNvSpPr/>
          <p:nvPr/>
        </p:nvSpPr>
        <p:spPr>
          <a:xfrm>
            <a:off x="459313" y="3586130"/>
            <a:ext cx="685800" cy="460205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solidFill>
              <a:srgbClr val="8B3C67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3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71385"/>
            <a:ext cx="7206344" cy="646331"/>
          </a:xfrm>
          <a:prstGeom prst="rect">
            <a:avLst/>
          </a:prstGeom>
          <a:solidFill>
            <a:srgbClr val="8B3C67"/>
          </a:solidFill>
        </p:spPr>
        <p:txBody>
          <a:bodyPr wrap="square">
            <a:spAutoFit/>
          </a:bodyPr>
          <a:lstStyle/>
          <a:p>
            <a:pPr marL="9525" lvl="0">
              <a:spcAft>
                <a:spcPts val="900"/>
              </a:spcAft>
              <a:buClr>
                <a:srgbClr val="C00000"/>
              </a:buClr>
              <a:buSzPct val="110000"/>
              <a:tabLst>
                <a:tab pos="269081" algn="l"/>
                <a:tab pos="269558" algn="l"/>
              </a:tabLst>
            </a:pPr>
            <a:r>
              <a:rPr lang="ru-RU" alt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Приведение программно-методического обеспечения образования детей с ОВЗ в </a:t>
            </a:r>
            <a:r>
              <a:rPr lang="ru-RU" alt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соответствие</a:t>
            </a:r>
            <a:endParaRPr lang="ru-RU" altLang="ru-RU" b="1" dirty="0">
              <a:solidFill>
                <a:schemeClr val="bg1"/>
              </a:solidFill>
              <a:latin typeface="Tahoma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1886" y="92528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7AA17-366B-CB2A-3779-B0A49AC0FBE0}"/>
              </a:ext>
            </a:extLst>
          </p:cNvPr>
          <p:cNvSpPr txBox="1"/>
          <p:nvPr/>
        </p:nvSpPr>
        <p:spPr>
          <a:xfrm>
            <a:off x="395985" y="168448"/>
            <a:ext cx="6984529" cy="646331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ФГОС НОО ОВЗ. Приложение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7. Требования к АООП НОО для </a:t>
            </a:r>
            <a:r>
              <a:rPr lang="ru-RU" b="1" dirty="0" smtClean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обучающихся с </a:t>
            </a:r>
            <a:r>
              <a:rPr lang="ru-RU" b="1" dirty="0">
                <a:solidFill>
                  <a:schemeClr val="bg1"/>
                </a:solidFill>
                <a:latin typeface="Tahoma "/>
                <a:cs typeface="Arial" panose="020B0604020202020204" pitchFamily="34" charset="0"/>
              </a:rPr>
              <a:t>задержкой психического развития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363327" y="975954"/>
            <a:ext cx="3424901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     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Tahoma "/>
                <a:ea typeface="+mn-ea"/>
                <a:cs typeface="Arial" panose="020B0604020202020204" pitchFamily="34" charset="0"/>
              </a:rPr>
              <a:t>Вносятся уточнения:</a:t>
            </a:r>
          </a:p>
          <a:p>
            <a:pPr marL="7144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C00000"/>
              </a:buClr>
              <a:buSzPct val="153333"/>
              <a:buFontTx/>
              <a:buNone/>
              <a:tabLst>
                <a:tab pos="201811" algn="l"/>
                <a:tab pos="202169" algn="l"/>
              </a:tabLst>
              <a:defRPr/>
            </a:pPr>
            <a:endParaRPr kumimoji="0" lang="ru-RU" altLang="ru-RU" sz="1313" b="1" i="1" u="none" strike="noStrike" kern="0" cap="none" spc="0" normalizeH="0" baseline="0" noProof="0" dirty="0" smtClean="0">
              <a:ln>
                <a:noFill/>
              </a:ln>
              <a:solidFill>
                <a:srgbClr val="01277F"/>
              </a:solidFill>
              <a:effectLst/>
              <a:uLnTx/>
              <a:uFillTx/>
              <a:latin typeface="Tahoma 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5347" y="1503948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395986" y="1008428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НОО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544" y="1562430"/>
            <a:ext cx="8294914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в части, касающийся </a:t>
            </a:r>
            <a:r>
              <a:rPr lang="ru-RU" sz="1500" b="1" dirty="0">
                <a:solidFill>
                  <a:srgbClr val="8B3C67"/>
                </a:solidFill>
                <a:cs typeface="Arial" panose="020B0604020202020204" pitchFamily="34" charset="0"/>
              </a:rPr>
              <a:t>механизмов пролонгации </a:t>
            </a:r>
            <a:r>
              <a:rPr lang="ru-RU" sz="1500" dirty="0">
                <a:cs typeface="Arial" panose="020B0604020202020204" pitchFamily="34" charset="0"/>
              </a:rPr>
              <a:t>первого или иного года обучения в случаях, когда ребенок переходит на обучение по адаптированной образовательной программе во втором классе или позднее (</a:t>
            </a:r>
            <a:r>
              <a:rPr lang="ru-RU" sz="1500" dirty="0" smtClean="0">
                <a:cs typeface="Arial" panose="020B0604020202020204" pitchFamily="34" charset="0"/>
              </a:rPr>
              <a:t>п.24);</a:t>
            </a: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в</a:t>
            </a:r>
            <a:r>
              <a:rPr lang="ru-RU" sz="1500" dirty="0" smtClean="0">
                <a:cs typeface="Arial" panose="020B0604020202020204" pitchFamily="34" charset="0"/>
              </a:rPr>
              <a:t> части </a:t>
            </a:r>
            <a:r>
              <a:rPr lang="ru-RU" sz="15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характеристики обучающихся с ЗПР</a:t>
            </a:r>
            <a:r>
              <a:rPr lang="ru-RU" sz="1500" dirty="0" smtClean="0">
                <a:cs typeface="Arial" panose="020B0604020202020204" pitchFamily="34" charset="0"/>
              </a:rPr>
              <a:t>, которым рекомендован вариант 7.2., и </a:t>
            </a:r>
            <a:r>
              <a:rPr lang="ru-RU" sz="15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условий перевода</a:t>
            </a:r>
            <a:r>
              <a:rPr lang="ru-RU" sz="1500" dirty="0" smtClean="0">
                <a:cs typeface="Arial" panose="020B0604020202020204" pitchFamily="34" charset="0"/>
              </a:rPr>
              <a:t> на другой вариант ФАОП НОО (</a:t>
            </a:r>
            <a:r>
              <a:rPr lang="ru-RU" sz="1500" dirty="0">
                <a:cs typeface="Arial" panose="020B0604020202020204" pitchFamily="34" charset="0"/>
              </a:rPr>
              <a:t>п. 24</a:t>
            </a:r>
            <a:r>
              <a:rPr lang="ru-RU" sz="1500" dirty="0" smtClean="0">
                <a:cs typeface="Arial" panose="020B0604020202020204" pitchFamily="34" charset="0"/>
              </a:rPr>
              <a:t>);</a:t>
            </a: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корректировка и уточнение содержания раздела </a:t>
            </a:r>
            <a:r>
              <a:rPr lang="ru-RU" sz="1500" b="1" dirty="0">
                <a:solidFill>
                  <a:srgbClr val="8B3C67"/>
                </a:solidFill>
                <a:cs typeface="Arial" panose="020B0604020202020204" pitchFamily="34" charset="0"/>
              </a:rPr>
              <a:t>«Программа коррекционной работы»</a:t>
            </a:r>
            <a:r>
              <a:rPr lang="ru-RU" sz="1500" dirty="0">
                <a:cs typeface="Arial" panose="020B0604020202020204" pitchFamily="34" charset="0"/>
              </a:rPr>
              <a:t> (п.31);</a:t>
            </a: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уточнение личностных результатов в части, касающейся </a:t>
            </a:r>
            <a:r>
              <a:rPr lang="ru-RU" sz="1500" b="1" dirty="0">
                <a:solidFill>
                  <a:srgbClr val="8B3C67"/>
                </a:solidFill>
                <a:cs typeface="Arial" panose="020B0604020202020204" pitchFamily="34" charset="0"/>
              </a:rPr>
              <a:t>сферы жизненной компетенции </a:t>
            </a:r>
            <a:r>
              <a:rPr lang="ru-RU" sz="1500" dirty="0">
                <a:cs typeface="Arial" panose="020B0604020202020204" pitchFamily="34" charset="0"/>
              </a:rPr>
              <a:t>(п. 41);</a:t>
            </a: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Arial" panose="020B0604020202020204" pitchFamily="34" charset="0"/>
              </a:rPr>
              <a:t>уточнение </a:t>
            </a:r>
            <a:r>
              <a:rPr lang="ru-RU" sz="1500" dirty="0">
                <a:cs typeface="Arial" panose="020B0604020202020204" pitchFamily="34" charset="0"/>
              </a:rPr>
              <a:t>содержания </a:t>
            </a:r>
            <a:r>
              <a:rPr lang="ru-RU" sz="1500" b="1" dirty="0">
                <a:solidFill>
                  <a:srgbClr val="8B3C67"/>
                </a:solidFill>
                <a:cs typeface="Arial" panose="020B0604020202020204" pitchFamily="34" charset="0"/>
              </a:rPr>
              <a:t>универсальных учебных действий </a:t>
            </a:r>
            <a:r>
              <a:rPr lang="ru-RU" sz="1500" dirty="0">
                <a:cs typeface="Arial" panose="020B0604020202020204" pitchFamily="34" charset="0"/>
              </a:rPr>
              <a:t>в соответствии с особыми образовательными потребностями обучающихся с ЗПР (</a:t>
            </a:r>
            <a:r>
              <a:rPr lang="ru-RU" sz="1500" dirty="0" smtClean="0">
                <a:cs typeface="Arial" panose="020B0604020202020204" pitchFamily="34" charset="0"/>
              </a:rPr>
              <a:t>п.42</a:t>
            </a:r>
            <a:r>
              <a:rPr lang="ru-RU" sz="1500" dirty="0">
                <a:cs typeface="Arial" panose="020B0604020202020204" pitchFamily="34" charset="0"/>
              </a:rPr>
              <a:t>);</a:t>
            </a: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Arial" panose="020B0604020202020204" pitchFamily="34" charset="0"/>
              </a:rPr>
              <a:t>конкретизация условий проведения </a:t>
            </a:r>
            <a:r>
              <a:rPr lang="ru-RU" sz="1500" b="1" dirty="0" smtClean="0">
                <a:solidFill>
                  <a:srgbClr val="8B3C67"/>
                </a:solidFill>
                <a:cs typeface="Arial" panose="020B0604020202020204" pitchFamily="34" charset="0"/>
              </a:rPr>
              <a:t>итоговой аттестации </a:t>
            </a:r>
            <a:r>
              <a:rPr lang="ru-RU" sz="1500" dirty="0" smtClean="0">
                <a:cs typeface="Arial" panose="020B0604020202020204" pitchFamily="34" charset="0"/>
              </a:rPr>
              <a:t>на уровень начального общего образования (п. 44);</a:t>
            </a:r>
            <a:endParaRPr lang="ru-RU" sz="1500" dirty="0">
              <a:cs typeface="Arial" panose="020B0604020202020204" pitchFamily="34" charset="0"/>
            </a:endParaRPr>
          </a:p>
          <a:p>
            <a:pPr marL="214313" indent="-214313" defTabSz="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устранение технических погрешностей.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1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36624" y="1319956"/>
            <a:ext cx="7863079" cy="45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1886" y="92528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 </a:t>
            </a:r>
            <a:endParaRPr lang="ru-RU">
              <a:solidFill>
                <a:sysClr val="windowText" lastClr="000000">
                  <a:lumMod val="85000"/>
                  <a:lumOff val="1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7AA17-366B-CB2A-3779-B0A49AC0FBE0}"/>
              </a:ext>
            </a:extLst>
          </p:cNvPr>
          <p:cNvSpPr txBox="1"/>
          <p:nvPr/>
        </p:nvSpPr>
        <p:spPr>
          <a:xfrm>
            <a:off x="395985" y="168448"/>
            <a:ext cx="6984529" cy="646331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ФГОС НОО ОВЗ. Приложение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7. Требования к АООП НОО для </a:t>
            </a:r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обучающихся с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задержкой психического развития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363327" y="975954"/>
            <a:ext cx="4056273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r>
              <a:rPr lang="ru-RU" altLang="ru-RU" b="1" kern="0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     Пример корректировки:</a:t>
            </a: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endParaRPr lang="ru-RU" altLang="ru-RU" sz="1313" b="1" i="1" kern="0" dirty="0" smtClean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5347" y="1503948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395986" y="1008428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defTabSz="342900">
              <a:defRPr/>
            </a:pPr>
            <a:r>
              <a:rPr lang="ru-RU" sz="1200" kern="0" dirty="0" smtClean="0">
                <a:solidFill>
                  <a:srgbClr val="FFFFFF"/>
                </a:solidFill>
                <a:latin typeface="Muller Regular" pitchFamily="50" charset="-52"/>
              </a:rPr>
              <a:t>НОО</a:t>
            </a:r>
            <a:endParaRPr lang="en-US" sz="1200" kern="0" dirty="0" smtClean="0">
              <a:solidFill>
                <a:srgbClr val="FFFFFF"/>
              </a:solidFill>
              <a:latin typeface="Muller Regular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F7C05A3-F699-FFDF-791C-D4E457DB37F5}"/>
              </a:ext>
            </a:extLst>
          </p:cNvPr>
          <p:cNvSpPr/>
          <p:nvPr/>
        </p:nvSpPr>
        <p:spPr>
          <a:xfrm>
            <a:off x="0" y="1839687"/>
            <a:ext cx="9144000" cy="3177534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0" y="1931850"/>
            <a:ext cx="114299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lvl1pPr>
          </a:lstStyle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sym typeface="Montserrat SemiBold italic"/>
              </a:rPr>
              <a:t>Вариант </a:t>
            </a:r>
            <a:r>
              <a:rPr lang="ru-RU" sz="1400" b="1" kern="0" dirty="0" smtClean="0">
                <a:solidFill>
                  <a:srgbClr val="8B3C67"/>
                </a:solidFill>
              </a:rPr>
              <a:t>7.2</a:t>
            </a:r>
          </a:p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sym typeface="Montserrat SemiBold italic"/>
              </a:rPr>
              <a:t>(п. 24)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sym typeface="Montserrat SemiBold ital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9CB033-4E17-D823-325D-66374E0D731A}"/>
              </a:ext>
            </a:extLst>
          </p:cNvPr>
          <p:cNvSpPr txBox="1"/>
          <p:nvPr/>
        </p:nvSpPr>
        <p:spPr>
          <a:xfrm>
            <a:off x="2473361" y="144547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Было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E527ED-A1ED-A58A-530C-4FA941426339}"/>
              </a:ext>
            </a:extLst>
          </p:cNvPr>
          <p:cNvSpPr txBox="1"/>
          <p:nvPr/>
        </p:nvSpPr>
        <p:spPr>
          <a:xfrm>
            <a:off x="6183746" y="147914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Стало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1251858" y="1931151"/>
            <a:ext cx="320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600" dirty="0"/>
              <a:t>Данный вариант предполагает пролонгированные сроки обучения (5 </a:t>
            </a:r>
            <a:r>
              <a:rPr lang="ru-RU" sz="1600" dirty="0" smtClean="0"/>
              <a:t>лет: </a:t>
            </a:r>
            <a:r>
              <a:rPr lang="ru-RU" sz="1600" dirty="0"/>
              <a:t>1 </a:t>
            </a:r>
            <a:r>
              <a:rPr lang="ru-RU" sz="1600" dirty="0" err="1"/>
              <a:t>кл</a:t>
            </a:r>
            <a:r>
              <a:rPr lang="ru-RU" sz="1600" dirty="0"/>
              <a:t>., 1 доп. </a:t>
            </a:r>
            <a:r>
              <a:rPr lang="ru-RU" sz="1600" dirty="0" err="1"/>
              <a:t>кл</a:t>
            </a:r>
            <a:r>
              <a:rPr lang="ru-RU" sz="1600" dirty="0"/>
              <a:t>., 2- 4 </a:t>
            </a:r>
            <a:r>
              <a:rPr lang="ru-RU" sz="1600" dirty="0" err="1"/>
              <a:t>кл</a:t>
            </a:r>
            <a:r>
              <a:rPr lang="ru-RU" sz="1600" dirty="0"/>
              <a:t>.). </a:t>
            </a:r>
            <a:r>
              <a:rPr lang="en-US" sz="1600" dirty="0" smtClean="0"/>
              <a:t> </a:t>
            </a:r>
            <a:endParaRPr lang="ru-RU" sz="1600" b="1" i="1" dirty="0"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99E0E3C-69FC-0D99-90BD-1E86DBC6A714}"/>
              </a:ext>
            </a:extLst>
          </p:cNvPr>
          <p:cNvCxnSpPr/>
          <p:nvPr/>
        </p:nvCxnSpPr>
        <p:spPr>
          <a:xfrm>
            <a:off x="1169219" y="1988266"/>
            <a:ext cx="0" cy="2996297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F05BF014-ECD7-8630-34E2-3366BB3B9792}"/>
              </a:ext>
            </a:extLst>
          </p:cNvPr>
          <p:cNvCxnSpPr/>
          <p:nvPr/>
        </p:nvCxnSpPr>
        <p:spPr>
          <a:xfrm>
            <a:off x="4526738" y="1939082"/>
            <a:ext cx="0" cy="3023709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4593771" y="1931151"/>
            <a:ext cx="4419600" cy="311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600" dirty="0"/>
              <a:t>Данный вариант предполагает пролонгированные сроки обучения (5 </a:t>
            </a:r>
            <a:r>
              <a:rPr lang="ru-RU" sz="1600" dirty="0" smtClean="0"/>
              <a:t>лет: </a:t>
            </a:r>
            <a:r>
              <a:rPr lang="ru-RU" sz="1600" dirty="0"/>
              <a:t>1 </a:t>
            </a:r>
            <a:r>
              <a:rPr lang="ru-RU" sz="1600" dirty="0" err="1"/>
              <a:t>кл</a:t>
            </a:r>
            <a:r>
              <a:rPr lang="ru-RU" sz="1600" dirty="0"/>
              <a:t>., 1 доп. </a:t>
            </a:r>
            <a:r>
              <a:rPr lang="ru-RU" sz="1600" dirty="0" err="1"/>
              <a:t>кл</a:t>
            </a:r>
            <a:r>
              <a:rPr lang="ru-RU" sz="1600" dirty="0"/>
              <a:t>., 2- 4 </a:t>
            </a:r>
            <a:r>
              <a:rPr lang="ru-RU" sz="1600" dirty="0" err="1"/>
              <a:t>кл</a:t>
            </a:r>
            <a:r>
              <a:rPr lang="ru-RU" sz="1600" dirty="0"/>
              <a:t>.). </a:t>
            </a:r>
            <a:endParaRPr lang="ru-RU" sz="1600" dirty="0" smtClean="0"/>
          </a:p>
          <a:p>
            <a:pPr algn="just" defTabSz="342900">
              <a:spcAft>
                <a:spcPts val="450"/>
              </a:spcAft>
            </a:pPr>
            <a:r>
              <a:rPr lang="ru-RU" sz="1600" dirty="0" smtClean="0">
                <a:solidFill>
                  <a:schemeClr val="tx2"/>
                </a:solidFill>
              </a:rPr>
              <a:t>В </a:t>
            </a:r>
            <a:r>
              <a:rPr lang="ru-RU" sz="1600" dirty="0">
                <a:solidFill>
                  <a:schemeClr val="tx2"/>
                </a:solidFill>
              </a:rPr>
              <a:t>случаях рекомендации обучения по Варианту 7.2 во 2-4 классах пролонгация сроков обучения осуществляется в период перехода в соответствующий по сроку класс (2-й, 3-й, 4-й) за счет дополнительного года обучения с составлением ИУП, предусматривающего механизм преодоления образовательных дефицитов обучающегося и коррекцию имеющихся у него нарушений развития.</a:t>
            </a:r>
            <a:endParaRPr lang="ru-RU" sz="1600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5" y="4683342"/>
            <a:ext cx="31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614852" y="1200213"/>
            <a:ext cx="7863079" cy="45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7">
              <a:buClr>
                <a:srgbClr val="2E75B5"/>
              </a:buClr>
              <a:buSzPct val="100000"/>
            </a:pPr>
            <a:endParaRPr lang="ru-RU" altLang="ru-RU" sz="2000" i="1" dirty="0">
              <a:solidFill>
                <a:srgbClr val="8B3C6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1886" y="92528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 </a:t>
            </a:r>
            <a:endParaRPr lang="ru-RU">
              <a:solidFill>
                <a:sysClr val="windowText" lastClr="000000">
                  <a:lumMod val="85000"/>
                  <a:lumOff val="1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7AA17-366B-CB2A-3779-B0A49AC0FBE0}"/>
              </a:ext>
            </a:extLst>
          </p:cNvPr>
          <p:cNvSpPr txBox="1"/>
          <p:nvPr/>
        </p:nvSpPr>
        <p:spPr>
          <a:xfrm>
            <a:off x="395985" y="168448"/>
            <a:ext cx="6984529" cy="646331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ФГОС НОО ОВЗ. Приложение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7. Требования к АООП НОО для </a:t>
            </a:r>
            <a:r>
              <a:rPr lang="ru-RU" b="1" dirty="0" smtClean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обучающихся с </a:t>
            </a:r>
            <a:r>
              <a:rPr lang="ru-RU" b="1" dirty="0">
                <a:solidFill>
                  <a:prstClr val="white"/>
                </a:solidFill>
                <a:latin typeface="Tahoma "/>
                <a:cs typeface="Arial" panose="020B0604020202020204" pitchFamily="34" charset="0"/>
              </a:rPr>
              <a:t>задержкой психического развития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0FAF8976-DC64-E483-7573-94A9E61892FA}"/>
              </a:ext>
            </a:extLst>
          </p:cNvPr>
          <p:cNvSpPr/>
          <p:nvPr/>
        </p:nvSpPr>
        <p:spPr>
          <a:xfrm>
            <a:off x="363327" y="975954"/>
            <a:ext cx="4056273" cy="43915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182880" tIns="640080" rIns="182880" bIns="182880" numCol="1" spcCol="1270" anchor="ctr" anchorCtr="0">
            <a:noAutofit/>
          </a:bodyPr>
          <a:lstStyle/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r>
              <a:rPr lang="ru-RU" altLang="ru-RU" b="1" kern="0" dirty="0" smtClean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      Пример корректировки:</a:t>
            </a:r>
          </a:p>
          <a:p>
            <a:pPr marL="7144" defTabSz="342900">
              <a:spcAft>
                <a:spcPts val="675"/>
              </a:spcAft>
              <a:buClr>
                <a:srgbClr val="C00000"/>
              </a:buClr>
              <a:buSzPct val="153333"/>
              <a:tabLst>
                <a:tab pos="201811" algn="l"/>
                <a:tab pos="202169" algn="l"/>
              </a:tabLst>
              <a:defRPr/>
            </a:pPr>
            <a:endParaRPr lang="ru-RU" altLang="ru-RU" sz="1313" b="1" i="1" kern="0" dirty="0" smtClean="0">
              <a:solidFill>
                <a:srgbClr val="01277F"/>
              </a:solidFill>
              <a:latin typeface="Tahoma 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5347" y="1392310"/>
            <a:ext cx="6845969" cy="50532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Diagonal Stripe 7">
            <a:extLst>
              <a:ext uri="{FF2B5EF4-FFF2-40B4-BE49-F238E27FC236}">
                <a16:creationId xmlns="" xmlns:a16="http://schemas.microsoft.com/office/drawing/2014/main" id="{3D8EAFB1-16E5-B32F-F7F1-E661D9278C49}"/>
              </a:ext>
            </a:extLst>
          </p:cNvPr>
          <p:cNvSpPr/>
          <p:nvPr/>
        </p:nvSpPr>
        <p:spPr>
          <a:xfrm>
            <a:off x="395986" y="1008428"/>
            <a:ext cx="685799" cy="439153"/>
          </a:xfrm>
          <a:prstGeom prst="diagStripe">
            <a:avLst>
              <a:gd name="adj" fmla="val 0"/>
            </a:avLst>
          </a:prstGeom>
          <a:solidFill>
            <a:srgbClr val="8B3C67"/>
          </a:solidFill>
          <a:ln w="635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defTabSz="342900">
              <a:defRPr/>
            </a:pPr>
            <a:r>
              <a:rPr lang="ru-RU" sz="1200" kern="0" dirty="0" smtClean="0">
                <a:solidFill>
                  <a:srgbClr val="FFFFFF"/>
                </a:solidFill>
                <a:latin typeface="Muller Regular" pitchFamily="50" charset="-52"/>
              </a:rPr>
              <a:t>НОО</a:t>
            </a:r>
            <a:endParaRPr lang="en-US" sz="1200" kern="0" dirty="0" smtClean="0">
              <a:solidFill>
                <a:srgbClr val="FFFFFF"/>
              </a:solidFill>
              <a:latin typeface="Muller Regular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F7C05A3-F699-FFDF-791C-D4E457DB37F5}"/>
              </a:ext>
            </a:extLst>
          </p:cNvPr>
          <p:cNvSpPr/>
          <p:nvPr/>
        </p:nvSpPr>
        <p:spPr>
          <a:xfrm>
            <a:off x="0" y="1640963"/>
            <a:ext cx="9144000" cy="3177534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/>
            <a:endParaRPr lang="ru-RU" sz="1350" kern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0" y="1820212"/>
            <a:ext cx="114299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lvl1pPr>
          </a:lstStyle>
          <a:p>
            <a:pPr defTabSz="342900"/>
            <a:r>
              <a:rPr lang="ru-RU" sz="1400" b="1" kern="0" dirty="0" smtClean="0">
                <a:solidFill>
                  <a:srgbClr val="8B3C67"/>
                </a:solidFill>
              </a:rPr>
              <a:t>Вариант 7.2</a:t>
            </a:r>
          </a:p>
          <a:p>
            <a:pPr defTabSz="342900"/>
            <a:r>
              <a:rPr lang="ru-RU" sz="1400" b="1" kern="0" dirty="0" smtClean="0">
                <a:solidFill>
                  <a:srgbClr val="8B3C67"/>
                </a:solidFill>
              </a:rPr>
              <a:t>(п. 24) </a:t>
            </a:r>
            <a:endParaRPr lang="ru-RU" sz="1400" b="1" kern="0" dirty="0">
              <a:solidFill>
                <a:srgbClr val="8B3C6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9CB033-4E17-D823-325D-66374E0D731A}"/>
              </a:ext>
            </a:extLst>
          </p:cNvPr>
          <p:cNvSpPr txBox="1"/>
          <p:nvPr/>
        </p:nvSpPr>
        <p:spPr>
          <a:xfrm>
            <a:off x="2473361" y="1333832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Было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E527ED-A1ED-A58A-530C-4FA941426339}"/>
              </a:ext>
            </a:extLst>
          </p:cNvPr>
          <p:cNvSpPr txBox="1"/>
          <p:nvPr/>
        </p:nvSpPr>
        <p:spPr>
          <a:xfrm>
            <a:off x="6183746" y="1367506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2000" dirty="0">
                <a:solidFill>
                  <a:srgbClr val="8B3C67"/>
                </a:solidFill>
                <a:latin typeface="Muller Regular" pitchFamily="2" charset="0"/>
              </a:rPr>
              <a:t>Стало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1208315" y="1667113"/>
            <a:ext cx="377734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500" dirty="0" smtClean="0">
                <a:solidFill>
                  <a:prstClr val="black"/>
                </a:solidFill>
              </a:rPr>
              <a:t>Неспособность </a:t>
            </a:r>
            <a:r>
              <a:rPr lang="ru-RU" sz="1500" dirty="0">
                <a:solidFill>
                  <a:prstClr val="black"/>
                </a:solidFill>
              </a:rPr>
              <a:t>обучающегося с ЗПР достигнуть предметных результатов по одному </a:t>
            </a:r>
            <a:r>
              <a:rPr lang="ru-RU" sz="1500" dirty="0">
                <a:solidFill>
                  <a:srgbClr val="FF0000"/>
                </a:solidFill>
              </a:rPr>
              <a:t>или двум </a:t>
            </a:r>
            <a:r>
              <a:rPr lang="ru-RU" sz="1500" dirty="0">
                <a:solidFill>
                  <a:prstClr val="black"/>
                </a:solidFill>
              </a:rPr>
              <a:t>учебным предметам по варианту 7.2 АООП НОО не должна служить препятствием для продолжения ее освоения. В этом случае он может быть переведен на обучение по индивидуальному учебному плану с учетом его особенностей и образовательных потребностей. Если обучающийся не осваивает в полном объеме содержание программы </a:t>
            </a:r>
            <a:r>
              <a:rPr lang="ru-RU" sz="1500" dirty="0">
                <a:solidFill>
                  <a:srgbClr val="FF0000"/>
                </a:solidFill>
              </a:rPr>
              <a:t>по всем или большинству учебных предметов </a:t>
            </a:r>
            <a:r>
              <a:rPr lang="ru-RU" sz="1500" dirty="0">
                <a:solidFill>
                  <a:prstClr val="black"/>
                </a:solidFill>
              </a:rPr>
              <a:t>в течение года, то он направляется на ПМПК для уточнения образовательного маршрута.</a:t>
            </a:r>
            <a:endParaRPr lang="ru-RU" sz="15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99E0E3C-69FC-0D99-90BD-1E86DBC6A714}"/>
              </a:ext>
            </a:extLst>
          </p:cNvPr>
          <p:cNvCxnSpPr/>
          <p:nvPr/>
        </p:nvCxnSpPr>
        <p:spPr>
          <a:xfrm>
            <a:off x="1169219" y="1876628"/>
            <a:ext cx="0" cy="2996297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F05BF014-ECD7-8630-34E2-3366BB3B9792}"/>
              </a:ext>
            </a:extLst>
          </p:cNvPr>
          <p:cNvCxnSpPr/>
          <p:nvPr/>
        </p:nvCxnSpPr>
        <p:spPr>
          <a:xfrm>
            <a:off x="5027481" y="1849215"/>
            <a:ext cx="0" cy="3023709"/>
          </a:xfrm>
          <a:prstGeom prst="line">
            <a:avLst/>
          </a:prstGeom>
          <a:noFill/>
          <a:ln w="6350" cap="flat" cmpd="sng" algn="ctr">
            <a:solidFill>
              <a:srgbClr val="4A66AC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161F55-5517-86CB-3D2E-8ACBD38434D4}"/>
              </a:ext>
            </a:extLst>
          </p:cNvPr>
          <p:cNvSpPr txBox="1"/>
          <p:nvPr/>
        </p:nvSpPr>
        <p:spPr>
          <a:xfrm>
            <a:off x="5072743" y="1667113"/>
            <a:ext cx="395151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Aft>
                <a:spcPts val="450"/>
              </a:spcAft>
            </a:pPr>
            <a:r>
              <a:rPr lang="ru-RU" sz="1500" dirty="0">
                <a:solidFill>
                  <a:prstClr val="black"/>
                </a:solidFill>
              </a:rPr>
              <a:t>Неспособность обучающегося с ЗПР достигнуть предметных результатов </a:t>
            </a:r>
            <a:r>
              <a:rPr lang="ru-RU" sz="1500" b="1" dirty="0">
                <a:solidFill>
                  <a:schemeClr val="tx2"/>
                </a:solidFill>
              </a:rPr>
              <a:t>по одному учебному предмету (но не более чем за два учебных года) </a:t>
            </a:r>
            <a:r>
              <a:rPr lang="ru-RU" sz="1500" dirty="0">
                <a:solidFill>
                  <a:prstClr val="black"/>
                </a:solidFill>
              </a:rPr>
              <a:t>по варианту 7.2 АООП НОО не должна служить препятствием для продолжения ее освоения. В этом случае он может быть переведен на обучение по индивидуальному учебному плану с учетом его особенностей и образовательных потребностей. </a:t>
            </a:r>
            <a:r>
              <a:rPr lang="ru-RU" sz="1500" b="1" dirty="0">
                <a:solidFill>
                  <a:schemeClr val="tx2"/>
                </a:solidFill>
              </a:rPr>
              <a:t>В случае, если академическая задолженность не ликвидирована, то с согласия родителей (законных представителей), </a:t>
            </a:r>
            <a:r>
              <a:rPr lang="ru-RU" sz="1500" dirty="0">
                <a:solidFill>
                  <a:prstClr val="black"/>
                </a:solidFill>
              </a:rPr>
              <a:t>обучающийся направляется на ПМПК для уточнения образовательного маршрута.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01175E-1FC7-BEDC-819B-E18FD13DC0F4}"/>
              </a:ext>
            </a:extLst>
          </p:cNvPr>
          <p:cNvSpPr txBox="1"/>
          <p:nvPr/>
        </p:nvSpPr>
        <p:spPr>
          <a:xfrm>
            <a:off x="140184" y="4683342"/>
            <a:ext cx="456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b="1" i="1" dirty="0" smtClean="0">
                <a:solidFill>
                  <a:srgbClr val="8B3C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1200" b="1" i="1" dirty="0">
              <a:solidFill>
                <a:srgbClr val="8B3C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8700</TotalTime>
  <Words>2443</Words>
  <Application>Microsoft Office PowerPoint</Application>
  <PresentationFormat>Экран (16:9)</PresentationFormat>
  <Paragraphs>311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Montserrat SemiBold italic</vt:lpstr>
      <vt:lpstr>Muller Regular</vt:lpstr>
      <vt:lpstr>Tahoma</vt:lpstr>
      <vt:lpstr>Tahoma 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Учетная запись Майкрософт</cp:lastModifiedBy>
  <cp:revision>629</cp:revision>
  <cp:lastPrinted>2023-12-09T13:52:05Z</cp:lastPrinted>
  <dcterms:created xsi:type="dcterms:W3CDTF">2021-10-29T19:36:18Z</dcterms:created>
  <dcterms:modified xsi:type="dcterms:W3CDTF">2025-04-19T13:30:46Z</dcterms:modified>
</cp:coreProperties>
</file>