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78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13a960c8e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13a960c8e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12b9a71e0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12b9a71e0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0c7c5bd0fa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0c7c5bd0fa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0c7c5bd0fa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0c7c5bd0fa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1381b72e9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1381b72e9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1381b72e9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1381b72e9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0c7c5bd0fa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0c7c5bd0fa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0c7c5bd0fa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0c7c5bd0fa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d1e060b34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d1e060b34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c7c5bd0fa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0c7c5bd0fa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0c7c5bd0fa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0c7c5bd0fa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13a511ea2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13a511ea2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c7c5bd0fa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0c7c5bd0fa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0c7c5bd0fa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0c7c5bd0fa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0c7c5bd0fa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0c7c5bd0fa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0c7c5bd0fa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0c7c5bd0fa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13a960c8e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13a960c8e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lck.ru/av48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hyperlink" Target="https://clck.ru/authv" TargetMode="Externa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skiv.instrao.ru/bank-zadaniy/" TargetMode="External"/><Relationship Id="rId3" Type="http://schemas.openxmlformats.org/officeDocument/2006/relationships/hyperlink" Target="https://fipi.ru/otkrytyy-bank-zadaniy-dlya-otsenki-yestestvennonauchnoy-gramotnosti" TargetMode="External"/><Relationship Id="rId7" Type="http://schemas.openxmlformats.org/officeDocument/2006/relationships/hyperlink" Target="https://nsportal.ru/shkola/biologiya/library/2020/12/20/zadaniya-na-formirovanie-funktsionalnoy-gramotnosti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ak-to-ent.net/load/458-1-0-20529" TargetMode="External"/><Relationship Id="rId5" Type="http://schemas.openxmlformats.org/officeDocument/2006/relationships/hyperlink" Target="http://doroga-v-shkolu.ru/index.php/k-urokam-biologii/7178" TargetMode="External"/><Relationship Id="rId4" Type="http://schemas.openxmlformats.org/officeDocument/2006/relationships/hyperlink" Target="https://media.prosv.ru/fg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urutest.ru/publication/psihologicheskie-lovushki-7-oshibok-myishleniya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A64D79"/>
                </a:solidFill>
              </a:rPr>
              <a:t>Функциональная грамотность</a:t>
            </a:r>
            <a:endParaRPr b="1">
              <a:solidFill>
                <a:srgbClr val="A64D79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759000" y="3360200"/>
            <a:ext cx="5245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674EA7"/>
                </a:solidFill>
              </a:rPr>
              <a:t>Заседание ГМО учителей биологии</a:t>
            </a:r>
            <a:endParaRPr>
              <a:solidFill>
                <a:srgbClr val="674EA7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674EA7"/>
                </a:solidFill>
              </a:rPr>
              <a:t>города Кирово-Чепецка</a:t>
            </a:r>
            <a:endParaRPr>
              <a:solidFill>
                <a:srgbClr val="674EA7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6590175" y="3701600"/>
            <a:ext cx="288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5920625" y="4354950"/>
            <a:ext cx="1176600" cy="564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10.02.2022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ru"/>
              <a:t>Учитель задает тему, которую ученики изучают с разных сторон: финансовой, экологической, социальной и других. Так они учатся смотреть на любой предмет или явление под разными углами, получают знания в комплексе и развивают критическое мышление. Например на уроке географии изучают Балтийское море и страны Балтийского региона.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ru"/>
              <a:t>5. Проводить познавательные уроки на природе. Например экскурсия в парк. На таком познавательном уроке можно наблюдать за деревьями, спросить о строении дерева, чем дерево отличается от кустарника, а кустарник от травы. Кроме зрительного восприятия на уроках на улице можно задействовать и другие: тактильное, слуховое, обонятельное. Это поможет ученику представить объект более полно.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ru"/>
              <a:t>6. Использовать цифровые ресурсы. Посмотреть обучающее видео, затем сделать задания и обсудить их.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ru" b="1">
                <a:solidFill>
                  <a:srgbClr val="A64D79"/>
                </a:solidFill>
              </a:rPr>
              <a:t>Что такое глобальные компетенции?</a:t>
            </a:r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75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Глобальная компетентность в исследовании PISA определяется как многомерная способность, которая включает в себя следующие глобальные компетенции: способность</a:t>
            </a:r>
            <a:endParaRPr sz="175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9725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Times New Roman"/>
              <a:buChar char="●"/>
            </a:pPr>
            <a:r>
              <a:rPr lang="ru" sz="175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изучать глобальные и межкультурные проблемы, </a:t>
            </a:r>
            <a:endParaRPr sz="175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97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Times New Roman"/>
              <a:buChar char="●"/>
            </a:pPr>
            <a:r>
              <a:rPr lang="ru" sz="175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понимать и ценить различные мировоззрения и точки зрения, </a:t>
            </a:r>
            <a:endParaRPr sz="175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97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Times New Roman"/>
              <a:buChar char="●"/>
            </a:pPr>
            <a:r>
              <a:rPr lang="ru" sz="175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успешно и уважительно взаимодействовать с другими и</a:t>
            </a:r>
            <a:endParaRPr sz="175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97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0"/>
              <a:buFont typeface="Times New Roman"/>
              <a:buChar char="●"/>
            </a:pPr>
            <a:r>
              <a:rPr lang="ru" sz="175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принимать меры для коллективного благополучия и устойчивого развития.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A64D79"/>
                </a:solidFill>
              </a:rPr>
              <a:t>Что такое глобальные компетенции?</a:t>
            </a:r>
            <a:endParaRPr b="1">
              <a:solidFill>
                <a:srgbClr val="A64D79"/>
              </a:solidFill>
            </a:endParaRPr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250" y="0"/>
            <a:ext cx="690285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A64D79"/>
                </a:solidFill>
              </a:rPr>
              <a:t>Что такое креативные задания?</a:t>
            </a:r>
            <a:endParaRPr b="1">
              <a:solidFill>
                <a:srgbClr val="A64D79"/>
              </a:solidFill>
            </a:endParaRPr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40740"/>
              <a:buFont typeface="Arial"/>
              <a:buNone/>
            </a:pPr>
            <a:r>
              <a:rPr lang="ru" sz="2700" b="1">
                <a:solidFill>
                  <a:srgbClr val="31859C"/>
                </a:solidFill>
              </a:rPr>
              <a:t>Какие у вас ассоциации вызывает слово «креативный»?</a:t>
            </a:r>
            <a:endParaRPr sz="2700" b="1">
              <a:solidFill>
                <a:srgbClr val="31859C"/>
              </a:solidFill>
            </a:endParaRPr>
          </a:p>
          <a:p>
            <a:pPr marL="457200" lvl="0" indent="-361473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❖"/>
            </a:pPr>
            <a:r>
              <a:rPr lang="ru" sz="2700">
                <a:solidFill>
                  <a:schemeClr val="dk1"/>
                </a:solidFill>
              </a:rPr>
              <a:t>Творческий</a:t>
            </a:r>
            <a:endParaRPr sz="2700">
              <a:solidFill>
                <a:schemeClr val="dk1"/>
              </a:solidFill>
            </a:endParaRPr>
          </a:p>
          <a:p>
            <a:pPr marL="457200" lvl="0" indent="-36147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❖"/>
            </a:pPr>
            <a:r>
              <a:rPr lang="ru" sz="2700">
                <a:solidFill>
                  <a:schemeClr val="dk1"/>
                </a:solidFill>
              </a:rPr>
              <a:t>Нестандартный</a:t>
            </a:r>
            <a:endParaRPr sz="2700">
              <a:solidFill>
                <a:schemeClr val="dk1"/>
              </a:solidFill>
            </a:endParaRPr>
          </a:p>
          <a:p>
            <a:pPr marL="457200" lvl="0" indent="-36147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❖"/>
            </a:pPr>
            <a:r>
              <a:rPr lang="ru" sz="2700">
                <a:solidFill>
                  <a:schemeClr val="dk1"/>
                </a:solidFill>
              </a:rPr>
              <a:t>Эвристический</a:t>
            </a:r>
            <a:endParaRPr sz="2700">
              <a:solidFill>
                <a:schemeClr val="dk1"/>
              </a:solidFill>
            </a:endParaRPr>
          </a:p>
          <a:p>
            <a:pPr marL="457200" lvl="0" indent="-36147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❖"/>
            </a:pPr>
            <a:r>
              <a:rPr lang="ru" sz="2700">
                <a:solidFill>
                  <a:schemeClr val="dk1"/>
                </a:solidFill>
              </a:rPr>
              <a:t>Новый</a:t>
            </a:r>
            <a:endParaRPr sz="2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40740"/>
              <a:buFont typeface="Arial"/>
              <a:buNone/>
            </a:pPr>
            <a:r>
              <a:rPr lang="ru" sz="2700" b="1">
                <a:solidFill>
                  <a:srgbClr val="A64D79"/>
                </a:solidFill>
              </a:rPr>
              <a:t>Креативность</a:t>
            </a:r>
            <a:r>
              <a:rPr lang="ru" sz="2700">
                <a:solidFill>
                  <a:schemeClr val="dk1"/>
                </a:solidFill>
              </a:rPr>
              <a:t> (от англ. creative — творческий) — творческие способности индивида, характеризующиеся готовностью к созданию принципиально </a:t>
            </a:r>
            <a:r>
              <a:rPr lang="ru" sz="2700" b="1">
                <a:solidFill>
                  <a:srgbClr val="604A7B"/>
                </a:solidFill>
              </a:rPr>
              <a:t>новых идей</a:t>
            </a:r>
            <a:r>
              <a:rPr lang="ru" sz="2700">
                <a:solidFill>
                  <a:schemeClr val="dk1"/>
                </a:solidFill>
              </a:rPr>
              <a:t>, отклоняющихся от традиционных или принятых схем мышления</a:t>
            </a:r>
            <a:endParaRPr sz="2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120000" y="60650"/>
            <a:ext cx="8904000" cy="9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3200">
                <a:solidFill>
                  <a:srgbClr val="A64D79"/>
                </a:solidFill>
              </a:rPr>
              <a:t>Приёмы технологии критического мышления</a:t>
            </a:r>
            <a:endParaRPr sz="2120">
              <a:solidFill>
                <a:srgbClr val="A64D79"/>
              </a:solidFill>
            </a:endParaRPr>
          </a:p>
        </p:txBody>
      </p:sp>
      <p:sp>
        <p:nvSpPr>
          <p:cNvPr id="143" name="Google Shape;143;p26"/>
          <p:cNvSpPr txBox="1">
            <a:spLocks noGrp="1"/>
          </p:cNvSpPr>
          <p:nvPr>
            <p:ph type="body" idx="1"/>
          </p:nvPr>
        </p:nvSpPr>
        <p:spPr>
          <a:xfrm>
            <a:off x="335975" y="841700"/>
            <a:ext cx="5547600" cy="41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ru" sz="4797" b="1">
                <a:solidFill>
                  <a:schemeClr val="dk1"/>
                </a:solidFill>
              </a:rPr>
              <a:t>Ассоциация</a:t>
            </a:r>
            <a:endParaRPr sz="4797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ru" sz="4797" b="1">
                <a:solidFill>
                  <a:schemeClr val="dk1"/>
                </a:solidFill>
              </a:rPr>
              <a:t>Мозговой штурм</a:t>
            </a:r>
            <a:endParaRPr sz="4797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ru" sz="4797" b="1">
                <a:solidFill>
                  <a:schemeClr val="dk1"/>
                </a:solidFill>
              </a:rPr>
              <a:t>Прием «Поясните цитату»</a:t>
            </a:r>
            <a:endParaRPr sz="4797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ru" sz="4797" b="1">
                <a:solidFill>
                  <a:schemeClr val="dk1"/>
                </a:solidFill>
              </a:rPr>
              <a:t>Прием «Вы согласны с этим высказыванием?»</a:t>
            </a:r>
            <a:endParaRPr sz="4797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ru" sz="4797" b="1">
                <a:solidFill>
                  <a:schemeClr val="dk1"/>
                </a:solidFill>
              </a:rPr>
              <a:t>Прием «Как бы вы прокомментировали….»</a:t>
            </a:r>
            <a:endParaRPr sz="4797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ru" sz="4797" b="1">
                <a:solidFill>
                  <a:schemeClr val="dk1"/>
                </a:solidFill>
              </a:rPr>
              <a:t>Прием «З-Х-У» («знаю-хочу узнать - узнал»)</a:t>
            </a:r>
            <a:endParaRPr sz="4797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ru" sz="4797" b="1">
                <a:solidFill>
                  <a:schemeClr val="dk1"/>
                </a:solidFill>
              </a:rPr>
              <a:t>Прием «Что это…» (своеобразный «черный ящик»)</a:t>
            </a:r>
            <a:endParaRPr sz="4797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ru" sz="4797" b="1">
                <a:solidFill>
                  <a:schemeClr val="dk1"/>
                </a:solidFill>
              </a:rPr>
              <a:t>«Толстые и тонкие» вопросы;</a:t>
            </a:r>
            <a:endParaRPr sz="4797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ru" sz="4797" b="1">
                <a:solidFill>
                  <a:schemeClr val="dk1"/>
                </a:solidFill>
              </a:rPr>
              <a:t>Кластер </a:t>
            </a:r>
            <a:endParaRPr sz="4797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ru" sz="4797" b="1">
                <a:solidFill>
                  <a:schemeClr val="dk1"/>
                </a:solidFill>
              </a:rPr>
              <a:t>Дерево предсказаний</a:t>
            </a:r>
            <a:endParaRPr sz="4797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ru" sz="4797" b="1">
                <a:solidFill>
                  <a:schemeClr val="dk1"/>
                </a:solidFill>
              </a:rPr>
              <a:t>Прием « Инсерт» (чтение с пометками)</a:t>
            </a:r>
            <a:endParaRPr sz="4797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ru" sz="4797" b="1">
                <a:solidFill>
                  <a:schemeClr val="dk1"/>
                </a:solidFill>
              </a:rPr>
              <a:t>Прием «Создай паспорт»</a:t>
            </a:r>
            <a:endParaRPr sz="4797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ru" sz="4797" b="1">
                <a:solidFill>
                  <a:schemeClr val="dk1"/>
                </a:solidFill>
              </a:rPr>
              <a:t>Авторский стул (выступление спикеров с эссе после обсуждения в группе)</a:t>
            </a:r>
            <a:endParaRPr sz="4797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ru" sz="4797" b="1">
                <a:solidFill>
                  <a:schemeClr val="dk1"/>
                </a:solidFill>
              </a:rPr>
              <a:t>Прием «Рюкзак»</a:t>
            </a:r>
            <a:endParaRPr sz="4797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ru" sz="4797" b="1">
                <a:solidFill>
                  <a:schemeClr val="dk1"/>
                </a:solidFill>
              </a:rPr>
              <a:t>Приём «6 шляп» др.</a:t>
            </a:r>
            <a:endParaRPr sz="4797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4597" b="1"/>
          </a:p>
        </p:txBody>
      </p:sp>
      <p:pic>
        <p:nvPicPr>
          <p:cNvPr id="144" name="Google Shape;14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0250" y="880325"/>
            <a:ext cx="3873374" cy="281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3550" y="4121638"/>
            <a:ext cx="3600450" cy="77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>
            <a:spLocks noGrp="1"/>
          </p:cNvSpPr>
          <p:nvPr>
            <p:ph type="title"/>
          </p:nvPr>
        </p:nvSpPr>
        <p:spPr>
          <a:xfrm>
            <a:off x="311700" y="1175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>
                <a:solidFill>
                  <a:srgbClr val="A64D79"/>
                </a:solidFill>
              </a:rPr>
              <a:t>Примеры заданий</a:t>
            </a:r>
            <a:r>
              <a:rPr lang="ru" sz="4400"/>
              <a:t> </a:t>
            </a:r>
            <a:endParaRPr/>
          </a:p>
        </p:txBody>
      </p:sp>
      <p:sp>
        <p:nvSpPr>
          <p:cNvPr id="151" name="Google Shape;151;p27"/>
          <p:cNvSpPr txBox="1">
            <a:spLocks noGrp="1"/>
          </p:cNvSpPr>
          <p:nvPr>
            <p:ph type="body" idx="1"/>
          </p:nvPr>
        </p:nvSpPr>
        <p:spPr>
          <a:xfrm>
            <a:off x="311700" y="812775"/>
            <a:ext cx="6251100" cy="41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457200" lvl="0" indent="-321945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★"/>
            </a:pPr>
            <a:r>
              <a:rPr lang="ru" sz="2100">
                <a:solidFill>
                  <a:schemeClr val="dk1"/>
                </a:solidFill>
              </a:rPr>
              <a:t>Профильные ёлки (разработать сценарий, оформить биохимёлку)</a:t>
            </a:r>
            <a:endParaRPr sz="2100">
              <a:solidFill>
                <a:schemeClr val="dk1"/>
              </a:solidFill>
            </a:endParaRPr>
          </a:p>
          <a:p>
            <a:pPr marL="457200" lvl="0" indent="-32194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★"/>
            </a:pPr>
            <a:r>
              <a:rPr lang="ru" sz="2100">
                <a:solidFill>
                  <a:schemeClr val="dk1"/>
                </a:solidFill>
              </a:rPr>
              <a:t>Сочинение "Я пчела" (описать свой день, еду, впечатления)</a:t>
            </a:r>
            <a:endParaRPr sz="2100">
              <a:solidFill>
                <a:schemeClr val="dk1"/>
              </a:solidFill>
            </a:endParaRPr>
          </a:p>
          <a:p>
            <a:pPr marL="457200" lvl="0" indent="-32194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★"/>
            </a:pPr>
            <a:r>
              <a:rPr lang="ru" sz="2100">
                <a:solidFill>
                  <a:schemeClr val="dk1"/>
                </a:solidFill>
              </a:rPr>
              <a:t>Определить среды в которых живут герои мультфильма "Лунтик"</a:t>
            </a:r>
            <a:endParaRPr sz="2100">
              <a:solidFill>
                <a:schemeClr val="dk1"/>
              </a:solidFill>
            </a:endParaRPr>
          </a:p>
          <a:p>
            <a:pPr marL="457200" lvl="0" indent="-32194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★"/>
            </a:pPr>
            <a:r>
              <a:rPr lang="ru" sz="2100">
                <a:solidFill>
                  <a:schemeClr val="dk1"/>
                </a:solidFill>
              </a:rPr>
              <a:t>В мультфильме "приключение Флика» определить отряды встречающихся насекомых</a:t>
            </a:r>
            <a:endParaRPr sz="2100">
              <a:solidFill>
                <a:schemeClr val="dk1"/>
              </a:solidFill>
            </a:endParaRPr>
          </a:p>
          <a:p>
            <a:pPr marL="457200" lvl="0" indent="-32194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★"/>
            </a:pPr>
            <a:r>
              <a:rPr lang="ru" sz="2100">
                <a:solidFill>
                  <a:schemeClr val="dk1"/>
                </a:solidFill>
              </a:rPr>
              <a:t>Человек попадает в экстремальную ситуацию, заблудился в лесу, что делать? Заранее оговаривается что есть, например, полбутылки воды, фонарик, трубочка от сока, ключи, фантик. Главный вопрос: как спасти себя и окружающих?</a:t>
            </a:r>
            <a:endParaRPr sz="2100">
              <a:solidFill>
                <a:schemeClr val="dk1"/>
              </a:solidFill>
            </a:endParaRPr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ct val="85714"/>
              <a:buChar char="★"/>
            </a:pPr>
            <a:r>
              <a:rPr lang="ru" sz="2100">
                <a:solidFill>
                  <a:schemeClr val="dk1"/>
                </a:solidFill>
              </a:rPr>
              <a:t>Комплексное задание “Экстремальные профессии” </a:t>
            </a:r>
            <a:r>
              <a:rPr lang="ru" sz="2914" u="sng">
                <a:solidFill>
                  <a:schemeClr val="hlink"/>
                </a:solidFill>
                <a:hlinkClick r:id="rId3"/>
              </a:rPr>
              <a:t>https://clck.ru/av48u</a:t>
            </a:r>
            <a:endParaRPr sz="1814">
              <a:solidFill>
                <a:schemeClr val="dk1"/>
              </a:solidFill>
            </a:endParaRPr>
          </a:p>
          <a:p>
            <a:pPr marL="457200" lvl="0" indent="-32194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★"/>
            </a:pPr>
            <a:r>
              <a:rPr lang="ru" sz="2100">
                <a:solidFill>
                  <a:schemeClr val="dk1"/>
                </a:solidFill>
              </a:rPr>
              <a:t>Лабораторные, практические, исследовательские работы, проекты, как правило, требуют креатива</a:t>
            </a:r>
            <a:endParaRPr sz="2100">
              <a:solidFill>
                <a:schemeClr val="dk1"/>
              </a:solidFill>
            </a:endParaRPr>
          </a:p>
          <a:p>
            <a:pPr marL="457200" lvl="0" indent="-32194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★"/>
            </a:pPr>
            <a:r>
              <a:rPr lang="ru" sz="2100">
                <a:solidFill>
                  <a:schemeClr val="dk1"/>
                </a:solidFill>
              </a:rPr>
              <a:t>Вторая часть в ЕГЭ и ОГЭ – настоящий квест!</a:t>
            </a:r>
            <a:endParaRPr sz="21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2" name="Google Shape;15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2800" y="117499"/>
            <a:ext cx="1688800" cy="22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7"/>
          <p:cNvSpPr txBox="1"/>
          <p:nvPr/>
        </p:nvSpPr>
        <p:spPr>
          <a:xfrm>
            <a:off x="6562800" y="2462225"/>
            <a:ext cx="2426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u="sng">
                <a:solidFill>
                  <a:schemeClr val="hlink"/>
                </a:solidFill>
                <a:hlinkClick r:id="rId5"/>
              </a:rPr>
              <a:t>https://clck.ru/authv</a:t>
            </a:r>
            <a:endParaRPr sz="1800" u="sng">
              <a:solidFill>
                <a:schemeClr val="hlink"/>
              </a:solidFill>
            </a:endParaRPr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65169" y="2923925"/>
            <a:ext cx="1486425" cy="192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>
            <a:spLocks noGrp="1"/>
          </p:cNvSpPr>
          <p:nvPr>
            <p:ph type="title"/>
          </p:nvPr>
        </p:nvSpPr>
        <p:spPr>
          <a:xfrm>
            <a:off x="311700" y="162600"/>
            <a:ext cx="8520600" cy="8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A64D79"/>
                </a:solidFill>
              </a:rPr>
              <a:t>Где можно найти задания </a:t>
            </a:r>
            <a:endParaRPr b="1">
              <a:solidFill>
                <a:srgbClr val="A64D7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A64D79"/>
                </a:solidFill>
              </a:rPr>
              <a:t>на функциональную грамотность?</a:t>
            </a:r>
            <a:endParaRPr b="1">
              <a:solidFill>
                <a:srgbClr val="A64D79"/>
              </a:solidFill>
            </a:endParaRPr>
          </a:p>
        </p:txBody>
      </p:sp>
      <p:sp>
        <p:nvSpPr>
          <p:cNvPr id="160" name="Google Shape;160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1.Открытый банк заданий для оценки естественнонаучной грамотности (VII-IX классы) </a:t>
            </a:r>
            <a:r>
              <a:rPr lang="ru" u="sng">
                <a:solidFill>
                  <a:schemeClr val="hlink"/>
                </a:solidFill>
                <a:hlinkClick r:id="rId3"/>
              </a:rPr>
              <a:t>https://fipi.ru/otkrytyy-bank-zadaniy-dlya-otsenki-yestestvennonauchnoy-gramotnosti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2.Банк заданий по функциональной грамотности </a:t>
            </a:r>
            <a:r>
              <a:rPr lang="ru" u="sng">
                <a:solidFill>
                  <a:schemeClr val="hlink"/>
                </a:solidFill>
                <a:hlinkClick r:id="rId4"/>
              </a:rPr>
              <a:t>https://media.prosv.ru/fg/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3.ЭЛЕКТРОННЫЙ БАНК ЗАДАНИЙ ДЛЯ ОЦЕНКИ ФУНКЦИОНАЛЬНОЙ ГРАМОТНОСТИ https://fg.resh.edu.ru 4. </a:t>
            </a:r>
            <a:r>
              <a:rPr lang="ru" u="sng">
                <a:solidFill>
                  <a:schemeClr val="hlink"/>
                </a:solidFill>
                <a:hlinkClick r:id="rId5"/>
              </a:rPr>
              <a:t>http://doroga-v-shkolu.ru/index.php/k-urokam-biologii/7178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5.</a:t>
            </a:r>
            <a:r>
              <a:rPr lang="ru" u="sng">
                <a:solidFill>
                  <a:schemeClr val="hlink"/>
                </a:solidFill>
                <a:hlinkClick r:id="rId6"/>
              </a:rPr>
              <a:t>https://tak-to-ent.net/load/458-1-0-20529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6.</a:t>
            </a:r>
            <a:r>
              <a:rPr lang="ru" u="sng">
                <a:solidFill>
                  <a:schemeClr val="hlink"/>
                </a:solidFill>
                <a:hlinkClick r:id="rId7"/>
              </a:rPr>
              <a:t>https://nsportal.ru/shkola/biologiya/library/2020/12/20/zadaniya-na-formirovanie-funktsionalnoy-gramotnosti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7. </a:t>
            </a:r>
            <a:r>
              <a:rPr lang="ru" u="sng">
                <a:solidFill>
                  <a:schemeClr val="hlink"/>
                </a:solidFill>
                <a:hlinkClick r:id="rId8"/>
              </a:rPr>
              <a:t>http://skiv.instrao.ru/bank-zadaniy/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>
            <a:spLocks noGrp="1"/>
          </p:cNvSpPr>
          <p:nvPr>
            <p:ph type="title"/>
          </p:nvPr>
        </p:nvSpPr>
        <p:spPr>
          <a:xfrm>
            <a:off x="311700" y="181725"/>
            <a:ext cx="8520600" cy="83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A64D79"/>
                </a:solidFill>
              </a:rPr>
              <a:t>Что нужно сделать педагогу для формирования функциональной грамотности у учащихся? </a:t>
            </a:r>
            <a:r>
              <a:rPr lang="ru" b="1">
                <a:solidFill>
                  <a:srgbClr val="0000FF"/>
                </a:solidFill>
              </a:rPr>
              <a:t>(МПЛ)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66" name="Google Shape;166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Важно понимать какие компоненты функциональной грамотности педагог способен формировать на уроках и во внеурочной деятельности. Для биологов это не всегда естественнонаучная грамотность.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Важно использовать разные ресурсы: уроки, внеурочная деятельность, проекты и исследования, различные формы домашних заданий.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Педагогу необходимость познакомиться с открытыми ресурсами (банками заданий) на формирование функциональной грамотности для того, чтобы определиться с их использованием.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Особенно важны домашние задания с основой на жизненные ситуации, опыт, разноуровневые задания. Так как на уроках не всегда хватает времени для практико-ориентированных заданий. Домашние задания дают больше возможности для творчества.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>
            <a:spLocks noGrp="1"/>
          </p:cNvSpPr>
          <p:nvPr>
            <p:ph type="title"/>
          </p:nvPr>
        </p:nvSpPr>
        <p:spPr>
          <a:xfrm>
            <a:off x="311700" y="181725"/>
            <a:ext cx="8520600" cy="83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A64D79"/>
                </a:solidFill>
              </a:rPr>
              <a:t>Что нужно сделать педагогу для формирования функциональной грамотности у учащихся?</a:t>
            </a:r>
            <a:r>
              <a:rPr lang="ru" sz="2244" b="1">
                <a:solidFill>
                  <a:srgbClr val="0000FF"/>
                </a:solidFill>
              </a:rPr>
              <a:t>(10 школа)</a:t>
            </a:r>
            <a:endParaRPr sz="2244" b="1">
              <a:solidFill>
                <a:srgbClr val="0000FF"/>
              </a:solidFill>
            </a:endParaRPr>
          </a:p>
        </p:txBody>
      </p:sp>
      <p:sp>
        <p:nvSpPr>
          <p:cNvPr id="172" name="Google Shape;17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r>
              <a:rPr lang="ru"/>
              <a:t>Исходя из интересов учащихся или актуальной для них информации (инфоповод, условия жизни в конкретном населенном пункте) сформулировать проблемный вопрос.</a:t>
            </a:r>
            <a:endParaRPr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r>
              <a:rPr lang="ru"/>
              <a:t>Вместе с учениками определить задачи, решение которых поможет найти ответ на поставленный вопрос. Важно - задачи должны соответствовать уровню развития учащихся.</a:t>
            </a:r>
            <a:endParaRPr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r>
              <a:rPr lang="ru"/>
              <a:t>Проконтролировать выполнение учениками задач, оказать помощь при необходимости. </a:t>
            </a:r>
            <a:endParaRPr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AutoNum type="arabicParenR"/>
            </a:pPr>
            <a:r>
              <a:rPr lang="ru"/>
              <a:t>Провести рефлексию. 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В сериале “Русский перевод” советского сотрудника посольства наставляет в боевых искусствах местный воин-араб. По завершению тренировок он говорит главному герою: “Я обучил тебя всему, что умел. Но есть два учителя, которых я никогда не смогу превзойти. Первый - это день, когда тебя захотят убить. А второй - это день, когда ты сам пойдешь убивать.” 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Педагогу следует отслеживать устремления учеников, чтобы создавать ситуации, которые те сами захотят разрешить.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A64D79"/>
                </a:solidFill>
              </a:rPr>
              <a:t>Что такое функциональная грамотность?</a:t>
            </a:r>
            <a:endParaRPr b="1">
              <a:solidFill>
                <a:srgbClr val="A64D79"/>
              </a:solidFill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rgbClr val="333333"/>
                </a:solidFill>
              </a:rPr>
              <a:t>Понятие «функциональная грамотность» впервые появилось в начале 60-х годов в нормативных документах ЮНЕСКО </a:t>
            </a:r>
            <a:endParaRPr sz="1600">
              <a:solidFill>
                <a:srgbClr val="333333"/>
              </a:solidFill>
            </a:endParaRPr>
          </a:p>
          <a:p>
            <a:pPr marL="0" lvl="0" indent="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rgbClr val="333333"/>
                </a:solidFill>
              </a:rPr>
              <a:t>Спустя 60 лет окружающий мир больше не аналогово-текстологический, ему на смену пришел визуально-цифровой – и это требует расширения и переосмысления понятия «функциональная грамотность».</a:t>
            </a:r>
            <a:endParaRPr sz="1600">
              <a:solidFill>
                <a:srgbClr val="333333"/>
              </a:solidFill>
            </a:endParaRPr>
          </a:p>
          <a:p>
            <a:pPr marL="54610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chemeClr val="dk1"/>
                </a:solidFill>
              </a:rPr>
              <a:t>«Функциональная грамотность - совокупность умений читать и писать для использования в повседневной жизни и решения житейских проблем».</a:t>
            </a:r>
            <a:endParaRPr sz="1600" b="1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</a:rPr>
              <a:t>“Всемирный конгресс министров просвещения”,1965 год.</a:t>
            </a:r>
            <a:endParaRPr sz="160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</a:rPr>
              <a:t>Функциональная грамотность сегодня это базовое образование личности.</a:t>
            </a:r>
            <a:endParaRPr sz="160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4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850">
              <a:solidFill>
                <a:schemeClr val="dk1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6882675" y="1827975"/>
            <a:ext cx="426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181750"/>
            <a:ext cx="852060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A64D79"/>
                </a:solidFill>
              </a:rPr>
              <a:t>Какие компоненты включает в себя функциональная грамотность?</a:t>
            </a:r>
            <a:endParaRPr b="1">
              <a:solidFill>
                <a:srgbClr val="A64D79"/>
              </a:solidFill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176475"/>
            <a:ext cx="8520600" cy="3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 t="8120" r="596" b="10921"/>
          <a:stretch/>
        </p:blipFill>
        <p:spPr>
          <a:xfrm>
            <a:off x="361599" y="1176475"/>
            <a:ext cx="8007766" cy="375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A64D79"/>
                </a:solidFill>
              </a:rPr>
              <a:t>Компоненты функциональной грамотности</a:t>
            </a:r>
            <a:endParaRPr>
              <a:solidFill>
                <a:srgbClr val="A64D7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8000" y="1323800"/>
            <a:ext cx="5194350" cy="345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181725"/>
            <a:ext cx="8520600" cy="83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A64D79"/>
                </a:solidFill>
              </a:rPr>
              <a:t>Как соотносятся требования ФГОС и функциональная грамотность?</a:t>
            </a:r>
            <a:endParaRPr b="1">
              <a:solidFill>
                <a:srgbClr val="A64D79"/>
              </a:solidFill>
            </a:endParaRPr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3">
            <a:alphaModFix/>
          </a:blip>
          <a:srcRect l="13660" t="18027" r="16395" b="27740"/>
          <a:stretch/>
        </p:blipFill>
        <p:spPr>
          <a:xfrm>
            <a:off x="4700100" y="1193175"/>
            <a:ext cx="4393726" cy="337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 rotWithShape="1">
          <a:blip r:embed="rId4">
            <a:alphaModFix/>
          </a:blip>
          <a:srcRect l="2379" t="7052" r="3925" b="4231"/>
          <a:stretch/>
        </p:blipFill>
        <p:spPr>
          <a:xfrm>
            <a:off x="94025" y="1149375"/>
            <a:ext cx="4694750" cy="3463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86450"/>
            <a:ext cx="8520600" cy="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120" b="1">
                <a:solidFill>
                  <a:srgbClr val="A64D79"/>
                </a:solidFill>
              </a:rPr>
              <a:t>Зачем нужно формировать функциональную грамотность?</a:t>
            </a:r>
            <a:endParaRPr sz="2120" b="1">
              <a:solidFill>
                <a:srgbClr val="A64D79"/>
              </a:solidFill>
            </a:endParaRPr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11700" y="569150"/>
            <a:ext cx="8520600" cy="4311600"/>
          </a:xfrm>
          <a:prstGeom prst="rect">
            <a:avLst/>
          </a:prstGeom>
        </p:spPr>
        <p:txBody>
          <a:bodyPr spcFirstLastPara="1" wrap="square" lIns="1800000" tIns="91425" rIns="91425" bIns="91425" anchor="t" anchorCtr="0">
            <a:normAutofit/>
          </a:bodyPr>
          <a:lstStyle/>
          <a:p>
            <a:pPr marL="0" lvl="0" indent="-3619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333333"/>
                </a:solidFill>
                <a:highlight>
                  <a:srgbClr val="FFFFFF"/>
                </a:highlight>
              </a:rPr>
              <a:t> Функциональная грамотность формирует:</a:t>
            </a:r>
            <a:endParaRPr sz="16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-2816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ru" sz="1600">
                <a:solidFill>
                  <a:schemeClr val="dk1"/>
                </a:solidFill>
                <a:highlight>
                  <a:srgbClr val="FFFFFF"/>
                </a:highlight>
              </a:rPr>
              <a:t>понимание смысла услышанного и </a:t>
            </a:r>
            <a:r>
              <a:rPr lang="ru" sz="16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правильное выстраивание в голове логических цепоч</a:t>
            </a:r>
            <a:r>
              <a:rPr lang="ru" sz="1600">
                <a:solidFill>
                  <a:schemeClr val="dk1"/>
                </a:solidFill>
                <a:highlight>
                  <a:srgbClr val="FFFFFF"/>
                </a:highlight>
              </a:rPr>
              <a:t>ек;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-281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ru" sz="1600">
                <a:solidFill>
                  <a:schemeClr val="dk1"/>
                </a:solidFill>
                <a:highlight>
                  <a:srgbClr val="FFFFFF"/>
                </a:highlight>
              </a:rPr>
              <a:t>развитие творческого и интеллектуального потенциала. 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chemeClr val="dk1"/>
                </a:solidFill>
                <a:highlight>
                  <a:srgbClr val="FFFFFF"/>
                </a:highlight>
              </a:rPr>
              <a:t>Функциональная грамотность необходима в современной школе т. к. задача образования - это не только передача объема знаний, </a:t>
            </a:r>
            <a:r>
              <a:rPr lang="ru" sz="1600" u="sng">
                <a:solidFill>
                  <a:schemeClr val="dk1"/>
                </a:solidFill>
                <a:highlight>
                  <a:srgbClr val="FFFFFF"/>
                </a:highlight>
              </a:rPr>
              <a:t>но и применение полученных знаний на практике и в жизненных ситуациях.</a:t>
            </a:r>
            <a:endParaRPr sz="1600" u="sng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 rotWithShape="1">
          <a:blip r:embed="rId4">
            <a:alphaModFix/>
          </a:blip>
          <a:srcRect t="13449"/>
          <a:stretch/>
        </p:blipFill>
        <p:spPr>
          <a:xfrm>
            <a:off x="3169675" y="2939175"/>
            <a:ext cx="4920626" cy="209513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252125" y="3306550"/>
            <a:ext cx="31911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89999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chemeClr val="dk1"/>
                </a:solidFill>
                <a:highlight>
                  <a:srgbClr val="FFFFFF"/>
                </a:highlight>
              </a:rPr>
              <a:t>Ф. Г.  входит в различные сферы деятельности 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311700" y="133900"/>
            <a:ext cx="8520600" cy="8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A64D79"/>
                </a:solidFill>
              </a:rPr>
              <a:t>В чем особенность заданий </a:t>
            </a:r>
            <a:endParaRPr b="1">
              <a:solidFill>
                <a:srgbClr val="A64D7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A64D79"/>
                </a:solidFill>
              </a:rPr>
              <a:t>на функциональную грамотность?</a:t>
            </a:r>
            <a:endParaRPr b="1">
              <a:solidFill>
                <a:srgbClr val="A64D79"/>
              </a:solidFill>
            </a:endParaRPr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1.В заданиях на ФГ описываются жизненные ситуации понятные учащимся.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2.Контекст заданий близок к проблемным ситуациям, возникающим в повседневной жизни.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3.Ситуация требует осознанного выбора модели поведения.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4.Вопросы изложены простым ясным языком.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5.Требуется перевод с обыденного языка на биологический язык.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6.Используются различные форматы представления информации: рисунки, таблицы, диаграммы и др.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7.Задания носят межпредметный характер.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rgbClr val="A64D79"/>
                </a:solidFill>
              </a:rPr>
              <a:t>Что такое естественнонаучная грамотность?</a:t>
            </a:r>
            <a:endParaRPr b="1">
              <a:solidFill>
                <a:srgbClr val="A64D79"/>
              </a:solidFill>
            </a:endParaRPr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/>
              <a:t> Естественно-научная грамотность - это компонент функциональной грамотности, который подразумевает способность ребенка занять компетентную общественную позицию по вопросам связанным с естественными науками, интерес к естественно-научным фактам и идеям.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A64D79"/>
                </a:solidFill>
              </a:rPr>
              <a:t>Приемы, которые помогут педагогу начать обучение детей естественно-научной грамотности</a:t>
            </a:r>
            <a:endParaRPr sz="2900">
              <a:solidFill>
                <a:srgbClr val="A64D79"/>
              </a:solidFill>
            </a:endParaRPr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/>
              <a:t>1.Практиковать речевую разминку. Учитель разговаривая с детьми на отвлеченные темы первые 2-3 минуты урока научит их формулировать вопросы и настроит на коммуникацию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/>
              <a:t>2.Проводить некоторые уроки в форме беседы. Беседы не только учат ребенка формулировать идеи и приводить аргументы, но и наталкивают на размышления. Заданная заранее тема сделает диалог живее. Темы могут быть и спонтанные. Например “о подготовке к зиме птиц и зверей”. Обсуждения формируют такие компетенции, как способность научно объяснять явления, использовать научные доказательства для получения выводов.</a:t>
            </a:r>
            <a:endParaRPr sz="1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/>
              <a:t>3.Проводить игры на уроке. Для формирования естественно-научной грамотности игры на уроке биологии - это прекрасный инструмент. Можно например сыграть в шарады “В мире животных” или устроить викторину “Угадай растения по его листу”. Интересно провести большую игру с несколькими классами, где команды будут проходить несколько станций и отвечать на вопросы. 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1230</Words>
  <Application>Microsoft Office PowerPoint</Application>
  <PresentationFormat>Экран (16:9)</PresentationFormat>
  <Paragraphs>99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Times New Roman</vt:lpstr>
      <vt:lpstr>Simple Light</vt:lpstr>
      <vt:lpstr>Функциональная грамотность</vt:lpstr>
      <vt:lpstr>Что такое функциональная грамотность?</vt:lpstr>
      <vt:lpstr>Какие компоненты включает в себя функциональная грамотность?</vt:lpstr>
      <vt:lpstr>Компоненты функциональной грамотности </vt:lpstr>
      <vt:lpstr>Как соотносятся требования ФГОС и функциональная грамотность?</vt:lpstr>
      <vt:lpstr>Зачем нужно формировать функциональную грамотность?</vt:lpstr>
      <vt:lpstr>В чем особенность заданий  на функциональную грамотность?</vt:lpstr>
      <vt:lpstr>Что такое естественнонаучная грамотность?</vt:lpstr>
      <vt:lpstr>Приемы, которые помогут педагогу начать обучение детей естественно-научной грамотности</vt:lpstr>
      <vt:lpstr>Презентация PowerPoint</vt:lpstr>
      <vt:lpstr>Что такое глобальные компетенции?</vt:lpstr>
      <vt:lpstr>Что такое глобальные компетенции?</vt:lpstr>
      <vt:lpstr>Что такое креативные задания?</vt:lpstr>
      <vt:lpstr>Приёмы технологии критического мышления</vt:lpstr>
      <vt:lpstr>Примеры заданий </vt:lpstr>
      <vt:lpstr>Где можно найти задания  на функциональную грамотность?</vt:lpstr>
      <vt:lpstr>Что нужно сделать педагогу для формирования функциональной грамотности у учащихся? (МПЛ)</vt:lpstr>
      <vt:lpstr>Что нужно сделать педагогу для формирования функциональной грамотности у учащихся?(10 школа)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Функциональная грамотность</dc:title>
  <dc:creator>Admin</dc:creator>
  <cp:lastModifiedBy>Admin</cp:lastModifiedBy>
  <cp:revision>2</cp:revision>
  <dcterms:modified xsi:type="dcterms:W3CDTF">2025-01-21T13:57:54Z</dcterms:modified>
</cp:coreProperties>
</file>