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9" r:id="rId5"/>
    <p:sldId id="270" r:id="rId6"/>
    <p:sldId id="271" r:id="rId7"/>
    <p:sldId id="268" r:id="rId8"/>
    <p:sldId id="273" r:id="rId9"/>
    <p:sldId id="257" r:id="rId10"/>
    <p:sldId id="262" r:id="rId11"/>
    <p:sldId id="263" r:id="rId12"/>
    <p:sldId id="272" r:id="rId13"/>
    <p:sldId id="264" r:id="rId14"/>
    <p:sldId id="274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2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17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20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5802" r="764" b="1018"/>
          <a:stretch/>
        </p:blipFill>
        <p:spPr>
          <a:xfrm>
            <a:off x="-5080" y="-5079"/>
            <a:ext cx="12186920" cy="6852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" y="256982"/>
            <a:ext cx="2450568" cy="6391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7035" y="6197696"/>
            <a:ext cx="11113564" cy="4768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85" y="258569"/>
            <a:ext cx="2386951" cy="66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8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676" y="-104775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11" y="262061"/>
            <a:ext cx="2885777" cy="752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30" y="177289"/>
            <a:ext cx="3330801" cy="9222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163" y="6443617"/>
            <a:ext cx="1100161" cy="130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9" y="177288"/>
            <a:ext cx="3202362" cy="69239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6841" y="1569406"/>
            <a:ext cx="671305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Современная литература 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как фактор формирования 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национальной культурной 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идентичности обучающихся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4262" y="4562200"/>
            <a:ext cx="88914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Мосунова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Людмила Александровна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профессор ФГБОУ ВО «Вятский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государственный университет», доктор психологических наук</a:t>
            </a: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Окунева Светлана Александровна,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доцент КОГОАУ ДПО «ИРО Кировской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области, кандидат педагогических наук</a:t>
            </a:r>
          </a:p>
        </p:txBody>
      </p:sp>
    </p:spTree>
    <p:extLst>
      <p:ext uri="{BB962C8B-B14F-4D97-AF65-F5344CB8AC3E}">
        <p14:creationId xmlns:p14="http://schemas.microsoft.com/office/powerpoint/2010/main" val="328605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80000">
            <a:off x="278189" y="2100339"/>
            <a:ext cx="1908341" cy="2696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0000">
            <a:off x="9960491" y="1856238"/>
            <a:ext cx="1932604" cy="2874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420000">
            <a:off x="2613536" y="4615157"/>
            <a:ext cx="1507894" cy="2103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0000">
            <a:off x="6340056" y="1934126"/>
            <a:ext cx="1688823" cy="2437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691" y="4486929"/>
            <a:ext cx="1597837" cy="22523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0000">
            <a:off x="8159673" y="1978634"/>
            <a:ext cx="1693508" cy="2419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8266478" y="4599190"/>
            <a:ext cx="1382963" cy="22439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480000">
            <a:off x="4365915" y="1973988"/>
            <a:ext cx="1622589" cy="23601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480000">
            <a:off x="2419094" y="1942096"/>
            <a:ext cx="1705894" cy="24929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78313" y="1070892"/>
            <a:ext cx="8250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РЕКОМЕНДАТЕЛЬНЫЙ СПИСОК КНИГ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5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52" y="1947518"/>
            <a:ext cx="2819094" cy="41137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33" y="1956699"/>
            <a:ext cx="3023545" cy="3989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91" y="1965882"/>
            <a:ext cx="2819094" cy="3970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4294" y="286055"/>
            <a:ext cx="88823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МОДЕЛИ УРОКОВ</a:t>
            </a:r>
          </a:p>
          <a:p>
            <a:pPr algn="ctr"/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https://kirovipk.ru/wp-content/uploads/2024/11/sbornik-laboratorii.pdf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414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764" y="4296213"/>
            <a:ext cx="3127068" cy="23802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126" y="3657601"/>
            <a:ext cx="2743525" cy="2827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5" y="1303419"/>
            <a:ext cx="3632984" cy="2890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002" y="1141141"/>
            <a:ext cx="3346987" cy="2317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4167" y="1303419"/>
            <a:ext cx="2634643" cy="2749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A80A85-76AA-45BE-903F-3BC970A11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9893" y="210772"/>
            <a:ext cx="418221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63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39470" y="288682"/>
            <a:ext cx="6551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98121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НАУЧНО-МЕТОДИЧЕСКАЯ РАБОТА</a:t>
            </a:r>
            <a:endParaRPr lang="ru-RU" sz="2800" dirty="0">
              <a:solidFill>
                <a:srgbClr val="98121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9382" y="1196685"/>
            <a:ext cx="5412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представления о роли преемственности поколений                    в становлении национально-культурной идентичности (на примере повести Андрея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Жвалевского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Евгении Пастернак «Время всегда хорошее»)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24072" y="4748605"/>
            <a:ext cx="5267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как главная ценность современного человека (на примере повести Н.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Шицкой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«Пелена»)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336" y="3658715"/>
            <a:ext cx="1711900" cy="26464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185" y="923914"/>
            <a:ext cx="2187575" cy="350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38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9470" y="288682"/>
            <a:ext cx="6551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98121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НАУЧНО-МЕТОДИЧЕСКАЯ РАБОТА</a:t>
            </a:r>
            <a:endParaRPr lang="ru-RU" sz="2800" dirty="0">
              <a:solidFill>
                <a:srgbClr val="98121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7455" y="1513372"/>
            <a:ext cx="5412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чувства любви                  к искусству на примере книги Нины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Дашевской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«Я не тормоз»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5090" y="4615502"/>
            <a:ext cx="5412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Возрождение исторической памяти   как основы преемственности поколений на примере повести Ирины Даниловой «Платформа 0» и др.</a:t>
            </a:r>
            <a:endParaRPr lang="ru-RU" sz="2400" dirty="0">
              <a:solidFill>
                <a:srgbClr val="98121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502" y="922738"/>
            <a:ext cx="2272477" cy="3280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76" y="2918087"/>
            <a:ext cx="2325389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62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51" y="1191491"/>
            <a:ext cx="11639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8121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sz="2000" dirty="0">
              <a:solidFill>
                <a:srgbClr val="98121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>
              <a:solidFill>
                <a:srgbClr val="98121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26" y="2292926"/>
            <a:ext cx="3493655" cy="34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9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15622" y="1050690"/>
            <a:ext cx="1349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ЦЕЛЬ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7165" y="1823014"/>
            <a:ext cx="101776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повышение воспитательного потенциала общеобразовательных организаций основного общего и среднего общего образования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8572" y="3309001"/>
            <a:ext cx="5567428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задача 1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сохранение и укрепление традиционных российских духовно-нравственных ценностей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23722" y="3309001"/>
            <a:ext cx="62682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задача 2:</a:t>
            </a:r>
          </a:p>
          <a:p>
            <a:pPr lvl="0" algn="ctr"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поиск путей и средств формирования национальной культурной идентичности подрастающего поколения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9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9825" y="1382984"/>
            <a:ext cx="808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СОЦИАЛЬНО-ЗНАЧИМЫЕ ЦЕННОСТИ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889" y="2518350"/>
            <a:ext cx="1090370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 Президента РФ от 2 июля 2021 г. № 400 «О Стратегии национальной безопасности Российской Федерации», где к традиционным российским духовно-нравственным ценностям относятся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жизнь, достоинство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права и свободы человека,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патриотизм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гражданственность,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служение Отечеству                    и ответственность за его судьбу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высокие нравственные идеалы,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крепкая семья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созидательный труд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приоритет духовного     над материальным, гуманизм, милосердие, справедливость, коллективизм,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взаимопомощь            и взаимоуважение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историческая память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преемственность поколений,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единство народов России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ст. 91)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98121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98121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98121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948" y="179755"/>
            <a:ext cx="3246187" cy="21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6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2727" y="1083024"/>
            <a:ext cx="2909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ПРОБЛЕМА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675" y="1967346"/>
            <a:ext cx="1163955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цифровая эпоха породила «кризис чтения»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визуализация культуры обусловила процесс превращения населения России                  из «нации читателей» в «нацию зрителей»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книга практически ушла из сферы эстетических потребностей молодёжи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одной из причин отторжения современных детей от великих произведений литературы является их «непонятность»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недоступность литературной классики для юных умов определяется невозможностью представить мир, где нет интернета, смартфонов, социальных сетей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98121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>
              <a:solidFill>
                <a:srgbClr val="98121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>
              <a:solidFill>
                <a:srgbClr val="98121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970" y="139440"/>
            <a:ext cx="3424195" cy="228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6619" y="1373959"/>
            <a:ext cx="2909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ГИПОТЕЗА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384" y="2543639"/>
            <a:ext cx="1024485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хорошая современная литература может дополнить и обогатить представления учеников о «вечных» проблемах, поднимаемых классическими произведениями, вызвать неподдельный интерес к ним         и помочь увидеть культурную преемственность</a:t>
            </a:r>
          </a:p>
          <a:p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эмпирическое исследование может раскрыть потенциал современной детско-юношеской литературы в формировании национальной культурной идентичности поколения XXI века</a:t>
            </a:r>
          </a:p>
          <a:p>
            <a:endParaRPr lang="ru-RU" sz="2000" dirty="0">
              <a:solidFill>
                <a:srgbClr val="98121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>
              <a:solidFill>
                <a:srgbClr val="98121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>
              <a:solidFill>
                <a:srgbClr val="98121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618" y="204279"/>
            <a:ext cx="3503998" cy="23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62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32509" y="1461715"/>
            <a:ext cx="9023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ТРАДИЦИИ РОССИЙСКОЙ ШКОЛЫ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250869-D905-2147-CBD0-5B2B9CFFA241}"/>
              </a:ext>
            </a:extLst>
          </p:cNvPr>
          <p:cNvSpPr txBox="1">
            <a:spLocks/>
          </p:cNvSpPr>
          <p:nvPr/>
        </p:nvSpPr>
        <p:spPr>
          <a:xfrm>
            <a:off x="388183" y="2046490"/>
            <a:ext cx="9809018" cy="41450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почётное место изучения литературы как искусства слова;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отличие от европейских стран: литература не изучается, это скорее чтение, нужна для общего развития, не так востребована,                    как экономика, точные науки, право, язык;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актуальны в ситуации подъёма национального самосознания;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способствуют идентичности человека, связанной с ощущением принадлежностью к определённому этносу или нации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794" y="107009"/>
            <a:ext cx="3745822" cy="234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93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0059" y="1785353"/>
            <a:ext cx="1349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ЦЕЛЬ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738" y="3169516"/>
            <a:ext cx="74061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найти пути и средства привлечения современной детской книги для сохранения традиционных российских ценностей через «проживание» на уроке литературы произведений о сегодняшнем дне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>
              <a:solidFill>
                <a:srgbClr val="98121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519" y="261472"/>
            <a:ext cx="3962743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01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6572" y="641116"/>
            <a:ext cx="2118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ВЫВОДЫ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250869-D905-2147-CBD0-5B2B9CFFA241}"/>
              </a:ext>
            </a:extLst>
          </p:cNvPr>
          <p:cNvSpPr txBox="1">
            <a:spLocks/>
          </p:cNvSpPr>
          <p:nvPr/>
        </p:nvSpPr>
        <p:spPr>
          <a:xfrm>
            <a:off x="761050" y="1487055"/>
            <a:ext cx="9809018" cy="41450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Обнаружена бесспорная связь современной детско-юношеской литературы с ценностями, характеризующими национальную культурную идентичность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Практически все традиционные российские ценности, названные         в Указе Президента, были обнаружены в рекомендованных произведениях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не означает, что в каждой книге отразился весь спектр духовно-нравственного мира человека, живущего в России, но в совокупности чтение данных книг рождает соответствующий опыт переживания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26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59" y="3055537"/>
            <a:ext cx="2514840" cy="35558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19" y="3064086"/>
            <a:ext cx="2479398" cy="35473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32542" y="230909"/>
            <a:ext cx="65594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Творческая лаборатория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«Современная детско-юношеская литература как фактор формирования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национальной культурной идентичности обучающихся»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Научный руководитель: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Мосунова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Людмила Александровна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1" y="1178571"/>
            <a:ext cx="2270967" cy="2962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63" y="1178571"/>
            <a:ext cx="2246743" cy="2898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04" y="2983315"/>
            <a:ext cx="2596236" cy="36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527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558</Words>
  <Application>Microsoft Office PowerPoint</Application>
  <PresentationFormat>Широкоэкранный</PresentationFormat>
  <Paragraphs>57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Narrow</vt:lpstr>
      <vt:lpstr>Calibri</vt:lpstr>
      <vt:lpstr>Cambria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Проектор</cp:lastModifiedBy>
  <cp:revision>60</cp:revision>
  <dcterms:created xsi:type="dcterms:W3CDTF">2024-11-13T05:42:35Z</dcterms:created>
  <dcterms:modified xsi:type="dcterms:W3CDTF">2024-11-19T13:13:19Z</dcterms:modified>
</cp:coreProperties>
</file>