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10EDF-9311-4368-AB20-DFD9E275075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62EFCF-1AB1-4B5B-AE6F-CB354D4DCB82}">
      <dgm:prSet/>
      <dgm:spPr/>
      <dgm:t>
        <a:bodyPr/>
        <a:lstStyle/>
        <a:p>
          <a:r>
            <a:rPr lang="ru-RU"/>
            <a:t>Строится на четырех ключевых элементах:</a:t>
          </a:r>
          <a:endParaRPr lang="en-US"/>
        </a:p>
      </dgm:t>
    </dgm:pt>
    <dgm:pt modelId="{4249CC3B-462C-49CB-A035-2920226181F6}" type="parTrans" cxnId="{21950ED6-5131-44D3-961A-93091032CE28}">
      <dgm:prSet/>
      <dgm:spPr/>
      <dgm:t>
        <a:bodyPr/>
        <a:lstStyle/>
        <a:p>
          <a:endParaRPr lang="en-US"/>
        </a:p>
      </dgm:t>
    </dgm:pt>
    <dgm:pt modelId="{B3F33734-E96F-4D28-AB74-BF4F1C2E809E}" type="sibTrans" cxnId="{21950ED6-5131-44D3-961A-93091032CE28}">
      <dgm:prSet/>
      <dgm:spPr/>
      <dgm:t>
        <a:bodyPr/>
        <a:lstStyle/>
        <a:p>
          <a:endParaRPr lang="en-US"/>
        </a:p>
      </dgm:t>
    </dgm:pt>
    <dgm:pt modelId="{3B2ADE94-6F8A-4662-960E-F99D3F0F65C2}">
      <dgm:prSet/>
      <dgm:spPr/>
      <dgm:t>
        <a:bodyPr/>
        <a:lstStyle/>
        <a:p>
          <a:r>
            <a:rPr lang="ru-RU"/>
            <a:t>моделировании (педагоги своим поведением демонстрируют, что такое забота в действии);</a:t>
          </a:r>
          <a:endParaRPr lang="en-US"/>
        </a:p>
      </dgm:t>
    </dgm:pt>
    <dgm:pt modelId="{1FC5EB67-CFBC-4512-B0BF-69C5109E00D9}" type="parTrans" cxnId="{B80F8C7D-B72B-4B64-AD86-B48E2FD39AA2}">
      <dgm:prSet/>
      <dgm:spPr/>
      <dgm:t>
        <a:bodyPr/>
        <a:lstStyle/>
        <a:p>
          <a:endParaRPr lang="en-US"/>
        </a:p>
      </dgm:t>
    </dgm:pt>
    <dgm:pt modelId="{CECECB05-4004-4C63-9542-AD0E9A936D8B}" type="sibTrans" cxnId="{B80F8C7D-B72B-4B64-AD86-B48E2FD39AA2}">
      <dgm:prSet/>
      <dgm:spPr/>
      <dgm:t>
        <a:bodyPr/>
        <a:lstStyle/>
        <a:p>
          <a:endParaRPr lang="en-US"/>
        </a:p>
      </dgm:t>
    </dgm:pt>
    <dgm:pt modelId="{CA91BD7B-A1BA-479C-A4A3-556E4C8B14AC}">
      <dgm:prSet/>
      <dgm:spPr/>
      <dgm:t>
        <a:bodyPr/>
        <a:lstStyle/>
        <a:p>
          <a:r>
            <a:rPr lang="ru-RU"/>
            <a:t>диалоге (педагоги поощряют открытые дискуссии в классе и формулирования выводов из многочисленных источников);</a:t>
          </a:r>
          <a:endParaRPr lang="en-US"/>
        </a:p>
      </dgm:t>
    </dgm:pt>
    <dgm:pt modelId="{3DEF7356-2D77-46F2-990A-E8013DFDF273}" type="parTrans" cxnId="{2394A5C1-4520-4A74-A3CF-5F6757A9C80E}">
      <dgm:prSet/>
      <dgm:spPr/>
      <dgm:t>
        <a:bodyPr/>
        <a:lstStyle/>
        <a:p>
          <a:endParaRPr lang="en-US"/>
        </a:p>
      </dgm:t>
    </dgm:pt>
    <dgm:pt modelId="{35E126E2-73CC-476A-A67D-32D65E55A22A}" type="sibTrans" cxnId="{2394A5C1-4520-4A74-A3CF-5F6757A9C80E}">
      <dgm:prSet/>
      <dgm:spPr/>
      <dgm:t>
        <a:bodyPr/>
        <a:lstStyle/>
        <a:p>
          <a:endParaRPr lang="en-US"/>
        </a:p>
      </dgm:t>
    </dgm:pt>
    <dgm:pt modelId="{53CA2B70-EDD6-4A56-80CB-6F469B5EA322}">
      <dgm:prSet/>
      <dgm:spPr/>
      <dgm:t>
        <a:bodyPr/>
        <a:lstStyle/>
        <a:p>
          <a:r>
            <a:rPr lang="ru-RU"/>
            <a:t>практике (педагоги дают задания или групповые проекты, которые могут помочь учащимся проявить заботу о себе)</a:t>
          </a:r>
          <a:endParaRPr lang="en-US"/>
        </a:p>
      </dgm:t>
    </dgm:pt>
    <dgm:pt modelId="{D4BA2745-E160-45F9-853E-C742599A46E8}" type="parTrans" cxnId="{4558B6BE-8E97-44D8-9EB4-91ADCF947C1C}">
      <dgm:prSet/>
      <dgm:spPr/>
      <dgm:t>
        <a:bodyPr/>
        <a:lstStyle/>
        <a:p>
          <a:endParaRPr lang="en-US"/>
        </a:p>
      </dgm:t>
    </dgm:pt>
    <dgm:pt modelId="{AE414A71-4E32-4784-8141-DC7365AF2824}" type="sibTrans" cxnId="{4558B6BE-8E97-44D8-9EB4-91ADCF947C1C}">
      <dgm:prSet/>
      <dgm:spPr/>
      <dgm:t>
        <a:bodyPr/>
        <a:lstStyle/>
        <a:p>
          <a:endParaRPr lang="en-US"/>
        </a:p>
      </dgm:t>
    </dgm:pt>
    <dgm:pt modelId="{AF027E1A-52C4-4383-8B69-ACBC35E9B1A5}">
      <dgm:prSet/>
      <dgm:spPr/>
      <dgm:t>
        <a:bodyPr/>
        <a:lstStyle/>
        <a:p>
          <a:r>
            <a:rPr lang="ru-RU"/>
            <a:t>и подтверждении (педагоги предоставляют персонализированную обратную связь, а также организуют рефлексию, чтобы помочь обучающимся осмыслить свои результаты и психологическое состояние)</a:t>
          </a:r>
          <a:endParaRPr lang="en-US"/>
        </a:p>
      </dgm:t>
    </dgm:pt>
    <dgm:pt modelId="{63D8F58A-97D6-4AE5-BA54-58CA10778D7C}" type="parTrans" cxnId="{EA4C5BE4-7F42-48A9-AAE8-0EF29B3ECD84}">
      <dgm:prSet/>
      <dgm:spPr/>
      <dgm:t>
        <a:bodyPr/>
        <a:lstStyle/>
        <a:p>
          <a:endParaRPr lang="en-US"/>
        </a:p>
      </dgm:t>
    </dgm:pt>
    <dgm:pt modelId="{7C9432FC-7A91-44F3-83E3-DF9186910679}" type="sibTrans" cxnId="{EA4C5BE4-7F42-48A9-AAE8-0EF29B3ECD84}">
      <dgm:prSet/>
      <dgm:spPr/>
      <dgm:t>
        <a:bodyPr/>
        <a:lstStyle/>
        <a:p>
          <a:endParaRPr lang="en-US"/>
        </a:p>
      </dgm:t>
    </dgm:pt>
    <dgm:pt modelId="{722994E1-9457-4B6A-BE9B-7A887E82AE95}" type="pres">
      <dgm:prSet presAssocID="{5EF10EDF-9311-4368-AB20-DFD9E2750755}" presName="Name0" presStyleCnt="0">
        <dgm:presLayoutVars>
          <dgm:dir/>
          <dgm:resizeHandles val="exact"/>
        </dgm:presLayoutVars>
      </dgm:prSet>
      <dgm:spPr/>
    </dgm:pt>
    <dgm:pt modelId="{EEC36D81-821B-4091-9913-AD3102A94CD4}" type="pres">
      <dgm:prSet presAssocID="{4B62EFCF-1AB1-4B5B-AE6F-CB354D4DCB82}" presName="node" presStyleLbl="node1" presStyleIdx="0" presStyleCnt="5">
        <dgm:presLayoutVars>
          <dgm:bulletEnabled val="1"/>
        </dgm:presLayoutVars>
      </dgm:prSet>
      <dgm:spPr/>
    </dgm:pt>
    <dgm:pt modelId="{7C463E30-D518-4CC1-AF21-FF37F5B277D3}" type="pres">
      <dgm:prSet presAssocID="{B3F33734-E96F-4D28-AB74-BF4F1C2E809E}" presName="sibTrans" presStyleLbl="sibTrans1D1" presStyleIdx="0" presStyleCnt="4"/>
      <dgm:spPr/>
    </dgm:pt>
    <dgm:pt modelId="{701CBB87-4BDE-4A3D-AE63-6DC9BA79B451}" type="pres">
      <dgm:prSet presAssocID="{B3F33734-E96F-4D28-AB74-BF4F1C2E809E}" presName="connectorText" presStyleLbl="sibTrans1D1" presStyleIdx="0" presStyleCnt="4"/>
      <dgm:spPr/>
    </dgm:pt>
    <dgm:pt modelId="{10207640-7ABC-4AD3-BB9F-B92A42D06B04}" type="pres">
      <dgm:prSet presAssocID="{3B2ADE94-6F8A-4662-960E-F99D3F0F65C2}" presName="node" presStyleLbl="node1" presStyleIdx="1" presStyleCnt="5">
        <dgm:presLayoutVars>
          <dgm:bulletEnabled val="1"/>
        </dgm:presLayoutVars>
      </dgm:prSet>
      <dgm:spPr/>
    </dgm:pt>
    <dgm:pt modelId="{80F2B24C-F1F8-41C5-98A7-ECEB160CF269}" type="pres">
      <dgm:prSet presAssocID="{CECECB05-4004-4C63-9542-AD0E9A936D8B}" presName="sibTrans" presStyleLbl="sibTrans1D1" presStyleIdx="1" presStyleCnt="4"/>
      <dgm:spPr/>
    </dgm:pt>
    <dgm:pt modelId="{22529FF6-772F-408B-960E-9949C0F462BD}" type="pres">
      <dgm:prSet presAssocID="{CECECB05-4004-4C63-9542-AD0E9A936D8B}" presName="connectorText" presStyleLbl="sibTrans1D1" presStyleIdx="1" presStyleCnt="4"/>
      <dgm:spPr/>
    </dgm:pt>
    <dgm:pt modelId="{1ECEAF0F-9C42-4FDF-A367-26ADB921D9D3}" type="pres">
      <dgm:prSet presAssocID="{CA91BD7B-A1BA-479C-A4A3-556E4C8B14AC}" presName="node" presStyleLbl="node1" presStyleIdx="2" presStyleCnt="5">
        <dgm:presLayoutVars>
          <dgm:bulletEnabled val="1"/>
        </dgm:presLayoutVars>
      </dgm:prSet>
      <dgm:spPr/>
    </dgm:pt>
    <dgm:pt modelId="{D146D797-3422-417D-8F70-7D41C9FF445F}" type="pres">
      <dgm:prSet presAssocID="{35E126E2-73CC-476A-A67D-32D65E55A22A}" presName="sibTrans" presStyleLbl="sibTrans1D1" presStyleIdx="2" presStyleCnt="4"/>
      <dgm:spPr/>
    </dgm:pt>
    <dgm:pt modelId="{D3EED60A-429D-4E59-833E-80D731667130}" type="pres">
      <dgm:prSet presAssocID="{35E126E2-73CC-476A-A67D-32D65E55A22A}" presName="connectorText" presStyleLbl="sibTrans1D1" presStyleIdx="2" presStyleCnt="4"/>
      <dgm:spPr/>
    </dgm:pt>
    <dgm:pt modelId="{01DAECDC-CB67-4C19-BF3B-2B0D47C11733}" type="pres">
      <dgm:prSet presAssocID="{53CA2B70-EDD6-4A56-80CB-6F469B5EA322}" presName="node" presStyleLbl="node1" presStyleIdx="3" presStyleCnt="5">
        <dgm:presLayoutVars>
          <dgm:bulletEnabled val="1"/>
        </dgm:presLayoutVars>
      </dgm:prSet>
      <dgm:spPr/>
    </dgm:pt>
    <dgm:pt modelId="{079B9AD9-90BE-4F3D-A8CA-032A40DCB8E4}" type="pres">
      <dgm:prSet presAssocID="{AE414A71-4E32-4784-8141-DC7365AF2824}" presName="sibTrans" presStyleLbl="sibTrans1D1" presStyleIdx="3" presStyleCnt="4"/>
      <dgm:spPr/>
    </dgm:pt>
    <dgm:pt modelId="{D983B661-BDF0-4A7C-A704-6638C2EC6049}" type="pres">
      <dgm:prSet presAssocID="{AE414A71-4E32-4784-8141-DC7365AF2824}" presName="connectorText" presStyleLbl="sibTrans1D1" presStyleIdx="3" presStyleCnt="4"/>
      <dgm:spPr/>
    </dgm:pt>
    <dgm:pt modelId="{7AD663FD-68CB-411E-99E5-17A738DFB9C0}" type="pres">
      <dgm:prSet presAssocID="{AF027E1A-52C4-4383-8B69-ACBC35E9B1A5}" presName="node" presStyleLbl="node1" presStyleIdx="4" presStyleCnt="5">
        <dgm:presLayoutVars>
          <dgm:bulletEnabled val="1"/>
        </dgm:presLayoutVars>
      </dgm:prSet>
      <dgm:spPr/>
    </dgm:pt>
  </dgm:ptLst>
  <dgm:cxnLst>
    <dgm:cxn modelId="{F1B08813-B8D4-44E4-B55D-7F949B533F46}" type="presOf" srcId="{35E126E2-73CC-476A-A67D-32D65E55A22A}" destId="{D146D797-3422-417D-8F70-7D41C9FF445F}" srcOrd="0" destOrd="0" presId="urn:microsoft.com/office/officeart/2016/7/layout/RepeatingBendingProcessNew"/>
    <dgm:cxn modelId="{8BBBC12F-5977-45D1-85B3-B3FC1FBAC257}" type="presOf" srcId="{AE414A71-4E32-4784-8141-DC7365AF2824}" destId="{D983B661-BDF0-4A7C-A704-6638C2EC6049}" srcOrd="1" destOrd="0" presId="urn:microsoft.com/office/officeart/2016/7/layout/RepeatingBendingProcessNew"/>
    <dgm:cxn modelId="{68F1DC2F-923E-4DF3-9C1F-D6848AF4640A}" type="presOf" srcId="{5EF10EDF-9311-4368-AB20-DFD9E2750755}" destId="{722994E1-9457-4B6A-BE9B-7A887E82AE95}" srcOrd="0" destOrd="0" presId="urn:microsoft.com/office/officeart/2016/7/layout/RepeatingBendingProcessNew"/>
    <dgm:cxn modelId="{AC69C84D-1FA0-474B-8416-2C8E3C54F6EC}" type="presOf" srcId="{B3F33734-E96F-4D28-AB74-BF4F1C2E809E}" destId="{701CBB87-4BDE-4A3D-AE63-6DC9BA79B451}" srcOrd="1" destOrd="0" presId="urn:microsoft.com/office/officeart/2016/7/layout/RepeatingBendingProcessNew"/>
    <dgm:cxn modelId="{5983624F-76DB-4C20-8235-2A418EC6E166}" type="presOf" srcId="{53CA2B70-EDD6-4A56-80CB-6F469B5EA322}" destId="{01DAECDC-CB67-4C19-BF3B-2B0D47C11733}" srcOrd="0" destOrd="0" presId="urn:microsoft.com/office/officeart/2016/7/layout/RepeatingBendingProcessNew"/>
    <dgm:cxn modelId="{CD08BE72-0B45-433E-8E30-0772B9C76C1E}" type="presOf" srcId="{3B2ADE94-6F8A-4662-960E-F99D3F0F65C2}" destId="{10207640-7ABC-4AD3-BB9F-B92A42D06B04}" srcOrd="0" destOrd="0" presId="urn:microsoft.com/office/officeart/2016/7/layout/RepeatingBendingProcessNew"/>
    <dgm:cxn modelId="{89D6D752-F820-4748-89C1-29B880421D42}" type="presOf" srcId="{B3F33734-E96F-4D28-AB74-BF4F1C2E809E}" destId="{7C463E30-D518-4CC1-AF21-FF37F5B277D3}" srcOrd="0" destOrd="0" presId="urn:microsoft.com/office/officeart/2016/7/layout/RepeatingBendingProcessNew"/>
    <dgm:cxn modelId="{8A150353-BA85-42E0-B28C-1D9871210A41}" type="presOf" srcId="{4B62EFCF-1AB1-4B5B-AE6F-CB354D4DCB82}" destId="{EEC36D81-821B-4091-9913-AD3102A94CD4}" srcOrd="0" destOrd="0" presId="urn:microsoft.com/office/officeart/2016/7/layout/RepeatingBendingProcessNew"/>
    <dgm:cxn modelId="{FE145E75-1371-4895-B873-31388883826C}" type="presOf" srcId="{CECECB05-4004-4C63-9542-AD0E9A936D8B}" destId="{22529FF6-772F-408B-960E-9949C0F462BD}" srcOrd="1" destOrd="0" presId="urn:microsoft.com/office/officeart/2016/7/layout/RepeatingBendingProcessNew"/>
    <dgm:cxn modelId="{B80F8C7D-B72B-4B64-AD86-B48E2FD39AA2}" srcId="{5EF10EDF-9311-4368-AB20-DFD9E2750755}" destId="{3B2ADE94-6F8A-4662-960E-F99D3F0F65C2}" srcOrd="1" destOrd="0" parTransId="{1FC5EB67-CFBC-4512-B0BF-69C5109E00D9}" sibTransId="{CECECB05-4004-4C63-9542-AD0E9A936D8B}"/>
    <dgm:cxn modelId="{AE18FB86-C452-4B32-B7E9-83BB5A21ABA8}" type="presOf" srcId="{AF027E1A-52C4-4383-8B69-ACBC35E9B1A5}" destId="{7AD663FD-68CB-411E-99E5-17A738DFB9C0}" srcOrd="0" destOrd="0" presId="urn:microsoft.com/office/officeart/2016/7/layout/RepeatingBendingProcessNew"/>
    <dgm:cxn modelId="{E721C0A2-E61C-41CD-9340-19F03DE66E54}" type="presOf" srcId="{CA91BD7B-A1BA-479C-A4A3-556E4C8B14AC}" destId="{1ECEAF0F-9C42-4FDF-A367-26ADB921D9D3}" srcOrd="0" destOrd="0" presId="urn:microsoft.com/office/officeart/2016/7/layout/RepeatingBendingProcessNew"/>
    <dgm:cxn modelId="{F9EC09AF-99A5-4CD9-AA72-52F5C3E7E9E6}" type="presOf" srcId="{CECECB05-4004-4C63-9542-AD0E9A936D8B}" destId="{80F2B24C-F1F8-41C5-98A7-ECEB160CF269}" srcOrd="0" destOrd="0" presId="urn:microsoft.com/office/officeart/2016/7/layout/RepeatingBendingProcessNew"/>
    <dgm:cxn modelId="{4558B6BE-8E97-44D8-9EB4-91ADCF947C1C}" srcId="{5EF10EDF-9311-4368-AB20-DFD9E2750755}" destId="{53CA2B70-EDD6-4A56-80CB-6F469B5EA322}" srcOrd="3" destOrd="0" parTransId="{D4BA2745-E160-45F9-853E-C742599A46E8}" sibTransId="{AE414A71-4E32-4784-8141-DC7365AF2824}"/>
    <dgm:cxn modelId="{2394A5C1-4520-4A74-A3CF-5F6757A9C80E}" srcId="{5EF10EDF-9311-4368-AB20-DFD9E2750755}" destId="{CA91BD7B-A1BA-479C-A4A3-556E4C8B14AC}" srcOrd="2" destOrd="0" parTransId="{3DEF7356-2D77-46F2-990A-E8013DFDF273}" sibTransId="{35E126E2-73CC-476A-A67D-32D65E55A22A}"/>
    <dgm:cxn modelId="{3292CCD5-CFA0-4B44-B66C-08AE41119C57}" type="presOf" srcId="{35E126E2-73CC-476A-A67D-32D65E55A22A}" destId="{D3EED60A-429D-4E59-833E-80D731667130}" srcOrd="1" destOrd="0" presId="urn:microsoft.com/office/officeart/2016/7/layout/RepeatingBendingProcessNew"/>
    <dgm:cxn modelId="{21950ED6-5131-44D3-961A-93091032CE28}" srcId="{5EF10EDF-9311-4368-AB20-DFD9E2750755}" destId="{4B62EFCF-1AB1-4B5B-AE6F-CB354D4DCB82}" srcOrd="0" destOrd="0" parTransId="{4249CC3B-462C-49CB-A035-2920226181F6}" sibTransId="{B3F33734-E96F-4D28-AB74-BF4F1C2E809E}"/>
    <dgm:cxn modelId="{EA4C5BE4-7F42-48A9-AAE8-0EF29B3ECD84}" srcId="{5EF10EDF-9311-4368-AB20-DFD9E2750755}" destId="{AF027E1A-52C4-4383-8B69-ACBC35E9B1A5}" srcOrd="4" destOrd="0" parTransId="{63D8F58A-97D6-4AE5-BA54-58CA10778D7C}" sibTransId="{7C9432FC-7A91-44F3-83E3-DF9186910679}"/>
    <dgm:cxn modelId="{8A6807EE-E942-48C3-9E40-C19CD1FE8399}" type="presOf" srcId="{AE414A71-4E32-4784-8141-DC7365AF2824}" destId="{079B9AD9-90BE-4F3D-A8CA-032A40DCB8E4}" srcOrd="0" destOrd="0" presId="urn:microsoft.com/office/officeart/2016/7/layout/RepeatingBendingProcessNew"/>
    <dgm:cxn modelId="{40F56EF3-1B5F-4C76-AC6F-B3C52DB6AEE5}" type="presParOf" srcId="{722994E1-9457-4B6A-BE9B-7A887E82AE95}" destId="{EEC36D81-821B-4091-9913-AD3102A94CD4}" srcOrd="0" destOrd="0" presId="urn:microsoft.com/office/officeart/2016/7/layout/RepeatingBendingProcessNew"/>
    <dgm:cxn modelId="{71F32BF9-0DE4-4893-830B-A7C64BC2F31E}" type="presParOf" srcId="{722994E1-9457-4B6A-BE9B-7A887E82AE95}" destId="{7C463E30-D518-4CC1-AF21-FF37F5B277D3}" srcOrd="1" destOrd="0" presId="urn:microsoft.com/office/officeart/2016/7/layout/RepeatingBendingProcessNew"/>
    <dgm:cxn modelId="{3748960D-358B-424E-BA3C-76594FFB4EB5}" type="presParOf" srcId="{7C463E30-D518-4CC1-AF21-FF37F5B277D3}" destId="{701CBB87-4BDE-4A3D-AE63-6DC9BA79B451}" srcOrd="0" destOrd="0" presId="urn:microsoft.com/office/officeart/2016/7/layout/RepeatingBendingProcessNew"/>
    <dgm:cxn modelId="{BA8552A0-1B5E-48C5-813E-AEFE63513DC1}" type="presParOf" srcId="{722994E1-9457-4B6A-BE9B-7A887E82AE95}" destId="{10207640-7ABC-4AD3-BB9F-B92A42D06B04}" srcOrd="2" destOrd="0" presId="urn:microsoft.com/office/officeart/2016/7/layout/RepeatingBendingProcessNew"/>
    <dgm:cxn modelId="{4F1BCB71-C133-4AE3-9AC8-9DDC898DEAEB}" type="presParOf" srcId="{722994E1-9457-4B6A-BE9B-7A887E82AE95}" destId="{80F2B24C-F1F8-41C5-98A7-ECEB160CF269}" srcOrd="3" destOrd="0" presId="urn:microsoft.com/office/officeart/2016/7/layout/RepeatingBendingProcessNew"/>
    <dgm:cxn modelId="{0F81D520-6F55-4787-8743-20F401645583}" type="presParOf" srcId="{80F2B24C-F1F8-41C5-98A7-ECEB160CF269}" destId="{22529FF6-772F-408B-960E-9949C0F462BD}" srcOrd="0" destOrd="0" presId="urn:microsoft.com/office/officeart/2016/7/layout/RepeatingBendingProcessNew"/>
    <dgm:cxn modelId="{438DF22D-818F-4368-80A0-22EC38B0A9FB}" type="presParOf" srcId="{722994E1-9457-4B6A-BE9B-7A887E82AE95}" destId="{1ECEAF0F-9C42-4FDF-A367-26ADB921D9D3}" srcOrd="4" destOrd="0" presId="urn:microsoft.com/office/officeart/2016/7/layout/RepeatingBendingProcessNew"/>
    <dgm:cxn modelId="{DFC9055A-3595-472E-9BD9-6AEBBF29C25B}" type="presParOf" srcId="{722994E1-9457-4B6A-BE9B-7A887E82AE95}" destId="{D146D797-3422-417D-8F70-7D41C9FF445F}" srcOrd="5" destOrd="0" presId="urn:microsoft.com/office/officeart/2016/7/layout/RepeatingBendingProcessNew"/>
    <dgm:cxn modelId="{ED02CA1B-27C2-4769-9DA4-D44AD8005E06}" type="presParOf" srcId="{D146D797-3422-417D-8F70-7D41C9FF445F}" destId="{D3EED60A-429D-4E59-833E-80D731667130}" srcOrd="0" destOrd="0" presId="urn:microsoft.com/office/officeart/2016/7/layout/RepeatingBendingProcessNew"/>
    <dgm:cxn modelId="{A1C803B5-9336-425E-8630-6B1225B651ED}" type="presParOf" srcId="{722994E1-9457-4B6A-BE9B-7A887E82AE95}" destId="{01DAECDC-CB67-4C19-BF3B-2B0D47C11733}" srcOrd="6" destOrd="0" presId="urn:microsoft.com/office/officeart/2016/7/layout/RepeatingBendingProcessNew"/>
    <dgm:cxn modelId="{C0BB351A-0138-4548-97E1-4DB72CE43305}" type="presParOf" srcId="{722994E1-9457-4B6A-BE9B-7A887E82AE95}" destId="{079B9AD9-90BE-4F3D-A8CA-032A40DCB8E4}" srcOrd="7" destOrd="0" presId="urn:microsoft.com/office/officeart/2016/7/layout/RepeatingBendingProcessNew"/>
    <dgm:cxn modelId="{38F6D7A2-8F88-4B2A-B13C-A3C282F772F6}" type="presParOf" srcId="{079B9AD9-90BE-4F3D-A8CA-032A40DCB8E4}" destId="{D983B661-BDF0-4A7C-A704-6638C2EC6049}" srcOrd="0" destOrd="0" presId="urn:microsoft.com/office/officeart/2016/7/layout/RepeatingBendingProcessNew"/>
    <dgm:cxn modelId="{CE9A496C-7235-49BB-BA25-D8E018459E3B}" type="presParOf" srcId="{722994E1-9457-4B6A-BE9B-7A887E82AE95}" destId="{7AD663FD-68CB-411E-99E5-17A738DFB9C0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1F460-D58D-47FA-AB3B-6858A921F2A2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7EE82A-B0AE-4AE6-BE4C-98F1ED335D10}">
      <dgm:prSet/>
      <dgm:spPr/>
      <dgm:t>
        <a:bodyPr/>
        <a:lstStyle/>
        <a:p>
          <a:r>
            <a:rPr lang="ru-RU"/>
            <a:t>Спектр инструментов генеративного ИИ постоянно расширяется и включает в себя приложения для создания презентаций, чат-ботов, краткого изложения статей, генерации изображений и т.д. </a:t>
          </a:r>
          <a:endParaRPr lang="en-US"/>
        </a:p>
      </dgm:t>
    </dgm:pt>
    <dgm:pt modelId="{D3933699-9311-4222-A669-C9AC840725C0}" type="parTrans" cxnId="{811F96A7-A30E-4297-8635-6B4ACEF7A465}">
      <dgm:prSet/>
      <dgm:spPr/>
      <dgm:t>
        <a:bodyPr/>
        <a:lstStyle/>
        <a:p>
          <a:endParaRPr lang="en-US"/>
        </a:p>
      </dgm:t>
    </dgm:pt>
    <dgm:pt modelId="{391D3E10-483B-4966-B6AC-9356E80920F8}" type="sibTrans" cxnId="{811F96A7-A30E-4297-8635-6B4ACEF7A465}">
      <dgm:prSet/>
      <dgm:spPr/>
      <dgm:t>
        <a:bodyPr/>
        <a:lstStyle/>
        <a:p>
          <a:endParaRPr lang="en-US"/>
        </a:p>
      </dgm:t>
    </dgm:pt>
    <dgm:pt modelId="{6A46B1B1-8186-4E0B-A35E-6F6B5ADED155}">
      <dgm:prSet/>
      <dgm:spPr/>
      <dgm:t>
        <a:bodyPr/>
        <a:lstStyle/>
        <a:p>
          <a:r>
            <a:rPr lang="ru-RU"/>
            <a:t>Генеративный ИИ — это тип искусственного интеллекта, способный создавать новый контент на основе обширных массивов данных из интернета, что делает результат похожим на человеческий. </a:t>
          </a:r>
          <a:endParaRPr lang="en-US"/>
        </a:p>
      </dgm:t>
    </dgm:pt>
    <dgm:pt modelId="{71536BD1-954A-4607-88ED-E91038A1C01F}" type="parTrans" cxnId="{D3B3DFB2-84D1-4334-B216-441664B3BE83}">
      <dgm:prSet/>
      <dgm:spPr/>
      <dgm:t>
        <a:bodyPr/>
        <a:lstStyle/>
        <a:p>
          <a:endParaRPr lang="en-US"/>
        </a:p>
      </dgm:t>
    </dgm:pt>
    <dgm:pt modelId="{A42A8F35-E050-45BE-A101-BAD04EC40FFA}" type="sibTrans" cxnId="{D3B3DFB2-84D1-4334-B216-441664B3BE83}">
      <dgm:prSet/>
      <dgm:spPr/>
      <dgm:t>
        <a:bodyPr/>
        <a:lstStyle/>
        <a:p>
          <a:endParaRPr lang="en-US"/>
        </a:p>
      </dgm:t>
    </dgm:pt>
    <dgm:pt modelId="{4B7C0E73-7637-4BFE-A099-348345F0F986}">
      <dgm:prSet/>
      <dgm:spPr/>
      <dgm:t>
        <a:bodyPr/>
        <a:lstStyle/>
        <a:p>
          <a:r>
            <a:rPr lang="ru-RU"/>
            <a:t>Эти инструменты могут выполнять роль персональных репетиторов, тренеров, товарищей по учебе и исследовательских центров, обеспечивая </a:t>
          </a:r>
          <a:endParaRPr lang="en-US"/>
        </a:p>
      </dgm:t>
    </dgm:pt>
    <dgm:pt modelId="{2811DB96-9281-483B-A41B-262D7EBE51A5}" type="parTrans" cxnId="{CE30481A-2863-49D2-A2CE-CE896007BD80}">
      <dgm:prSet/>
      <dgm:spPr/>
      <dgm:t>
        <a:bodyPr/>
        <a:lstStyle/>
        <a:p>
          <a:endParaRPr lang="en-US"/>
        </a:p>
      </dgm:t>
    </dgm:pt>
    <dgm:pt modelId="{4175A137-F36D-4606-B915-CC9D8C74B6ED}" type="sibTrans" cxnId="{CE30481A-2863-49D2-A2CE-CE896007BD80}">
      <dgm:prSet/>
      <dgm:spPr/>
      <dgm:t>
        <a:bodyPr/>
        <a:lstStyle/>
        <a:p>
          <a:endParaRPr lang="en-US"/>
        </a:p>
      </dgm:t>
    </dgm:pt>
    <dgm:pt modelId="{55FCEDC7-DDD0-4B24-90E4-3C2C96FFC68C}">
      <dgm:prSet/>
      <dgm:spPr/>
      <dgm:t>
        <a:bodyPr/>
        <a:lstStyle/>
        <a:p>
          <a:r>
            <a:rPr lang="ru-RU"/>
            <a:t>индивидуальную поддержку учащимся. Инструмент ИИ не заменят учителей, но смогут взять на себя многие операционные задачи</a:t>
          </a:r>
          <a:endParaRPr lang="en-US"/>
        </a:p>
      </dgm:t>
    </dgm:pt>
    <dgm:pt modelId="{8FFC460B-1914-4ED5-A670-39ADD8708E77}" type="parTrans" cxnId="{563DE831-503E-471E-8637-2A84A343AE6C}">
      <dgm:prSet/>
      <dgm:spPr/>
      <dgm:t>
        <a:bodyPr/>
        <a:lstStyle/>
        <a:p>
          <a:endParaRPr lang="en-US"/>
        </a:p>
      </dgm:t>
    </dgm:pt>
    <dgm:pt modelId="{67ACCA47-9020-41A9-A6E1-F0DBFE952842}" type="sibTrans" cxnId="{563DE831-503E-471E-8637-2A84A343AE6C}">
      <dgm:prSet/>
      <dgm:spPr/>
      <dgm:t>
        <a:bodyPr/>
        <a:lstStyle/>
        <a:p>
          <a:endParaRPr lang="en-US"/>
        </a:p>
      </dgm:t>
    </dgm:pt>
    <dgm:pt modelId="{85A30D13-CEBD-4311-8AB6-B320419C0F1A}" type="pres">
      <dgm:prSet presAssocID="{7D71F460-D58D-47FA-AB3B-6858A921F2A2}" presName="matrix" presStyleCnt="0">
        <dgm:presLayoutVars>
          <dgm:chMax val="1"/>
          <dgm:dir/>
          <dgm:resizeHandles val="exact"/>
        </dgm:presLayoutVars>
      </dgm:prSet>
      <dgm:spPr/>
    </dgm:pt>
    <dgm:pt modelId="{045B7A1B-0C7B-4342-B540-6B179F799307}" type="pres">
      <dgm:prSet presAssocID="{7D71F460-D58D-47FA-AB3B-6858A921F2A2}" presName="diamond" presStyleLbl="bgShp" presStyleIdx="0" presStyleCnt="1"/>
      <dgm:spPr/>
    </dgm:pt>
    <dgm:pt modelId="{BB470551-D541-46AE-9ADE-CD502B8268C3}" type="pres">
      <dgm:prSet presAssocID="{7D71F460-D58D-47FA-AB3B-6858A921F2A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5EA002A-8B80-428A-ADBC-FA555D982A47}" type="pres">
      <dgm:prSet presAssocID="{7D71F460-D58D-47FA-AB3B-6858A921F2A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D47B035-8E2E-4F53-8C01-B33F141490EE}" type="pres">
      <dgm:prSet presAssocID="{7D71F460-D58D-47FA-AB3B-6858A921F2A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3EDADBE-8E69-4AEC-80EE-53880426E97B}" type="pres">
      <dgm:prSet presAssocID="{7D71F460-D58D-47FA-AB3B-6858A921F2A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F308510-F9A1-420D-A736-6BFF0864E995}" type="presOf" srcId="{6A46B1B1-8186-4E0B-A35E-6F6B5ADED155}" destId="{95EA002A-8B80-428A-ADBC-FA555D982A47}" srcOrd="0" destOrd="0" presId="urn:microsoft.com/office/officeart/2005/8/layout/matrix3"/>
    <dgm:cxn modelId="{CE30481A-2863-49D2-A2CE-CE896007BD80}" srcId="{7D71F460-D58D-47FA-AB3B-6858A921F2A2}" destId="{4B7C0E73-7637-4BFE-A099-348345F0F986}" srcOrd="2" destOrd="0" parTransId="{2811DB96-9281-483B-A41B-262D7EBE51A5}" sibTransId="{4175A137-F36D-4606-B915-CC9D8C74B6ED}"/>
    <dgm:cxn modelId="{563DE831-503E-471E-8637-2A84A343AE6C}" srcId="{7D71F460-D58D-47FA-AB3B-6858A921F2A2}" destId="{55FCEDC7-DDD0-4B24-90E4-3C2C96FFC68C}" srcOrd="3" destOrd="0" parTransId="{8FFC460B-1914-4ED5-A670-39ADD8708E77}" sibTransId="{67ACCA47-9020-41A9-A6E1-F0DBFE952842}"/>
    <dgm:cxn modelId="{C01E2169-35E1-4B4B-AEDD-963D8B91A28E}" type="presOf" srcId="{55FCEDC7-DDD0-4B24-90E4-3C2C96FFC68C}" destId="{F3EDADBE-8E69-4AEC-80EE-53880426E97B}" srcOrd="0" destOrd="0" presId="urn:microsoft.com/office/officeart/2005/8/layout/matrix3"/>
    <dgm:cxn modelId="{97E74951-B72C-4A00-BD48-ED5F667C8F63}" type="presOf" srcId="{EC7EE82A-B0AE-4AE6-BE4C-98F1ED335D10}" destId="{BB470551-D541-46AE-9ADE-CD502B8268C3}" srcOrd="0" destOrd="0" presId="urn:microsoft.com/office/officeart/2005/8/layout/matrix3"/>
    <dgm:cxn modelId="{33C2459E-D745-47C9-85FC-B35E4445DA3B}" type="presOf" srcId="{4B7C0E73-7637-4BFE-A099-348345F0F986}" destId="{5D47B035-8E2E-4F53-8C01-B33F141490EE}" srcOrd="0" destOrd="0" presId="urn:microsoft.com/office/officeart/2005/8/layout/matrix3"/>
    <dgm:cxn modelId="{811F96A7-A30E-4297-8635-6B4ACEF7A465}" srcId="{7D71F460-D58D-47FA-AB3B-6858A921F2A2}" destId="{EC7EE82A-B0AE-4AE6-BE4C-98F1ED335D10}" srcOrd="0" destOrd="0" parTransId="{D3933699-9311-4222-A669-C9AC840725C0}" sibTransId="{391D3E10-483B-4966-B6AC-9356E80920F8}"/>
    <dgm:cxn modelId="{D3B3DFB2-84D1-4334-B216-441664B3BE83}" srcId="{7D71F460-D58D-47FA-AB3B-6858A921F2A2}" destId="{6A46B1B1-8186-4E0B-A35E-6F6B5ADED155}" srcOrd="1" destOrd="0" parTransId="{71536BD1-954A-4607-88ED-E91038A1C01F}" sibTransId="{A42A8F35-E050-45BE-A101-BAD04EC40FFA}"/>
    <dgm:cxn modelId="{ADC15FEE-044A-446C-8FDA-346D5BDC5007}" type="presOf" srcId="{7D71F460-D58D-47FA-AB3B-6858A921F2A2}" destId="{85A30D13-CEBD-4311-8AB6-B320419C0F1A}" srcOrd="0" destOrd="0" presId="urn:microsoft.com/office/officeart/2005/8/layout/matrix3"/>
    <dgm:cxn modelId="{936B3D93-6898-4B56-8684-443F6BA2F420}" type="presParOf" srcId="{85A30D13-CEBD-4311-8AB6-B320419C0F1A}" destId="{045B7A1B-0C7B-4342-B540-6B179F799307}" srcOrd="0" destOrd="0" presId="urn:microsoft.com/office/officeart/2005/8/layout/matrix3"/>
    <dgm:cxn modelId="{15D5F227-4CCB-4B48-B772-320755C85B54}" type="presParOf" srcId="{85A30D13-CEBD-4311-8AB6-B320419C0F1A}" destId="{BB470551-D541-46AE-9ADE-CD502B8268C3}" srcOrd="1" destOrd="0" presId="urn:microsoft.com/office/officeart/2005/8/layout/matrix3"/>
    <dgm:cxn modelId="{9518AAE4-7BE6-4C31-BA8A-10D276B2B9C4}" type="presParOf" srcId="{85A30D13-CEBD-4311-8AB6-B320419C0F1A}" destId="{95EA002A-8B80-428A-ADBC-FA555D982A47}" srcOrd="2" destOrd="0" presId="urn:microsoft.com/office/officeart/2005/8/layout/matrix3"/>
    <dgm:cxn modelId="{2974D2B0-29F7-41A9-8474-6CD988A09220}" type="presParOf" srcId="{85A30D13-CEBD-4311-8AB6-B320419C0F1A}" destId="{5D47B035-8E2E-4F53-8C01-B33F141490EE}" srcOrd="3" destOrd="0" presId="urn:microsoft.com/office/officeart/2005/8/layout/matrix3"/>
    <dgm:cxn modelId="{5E6612E0-4294-489F-8669-59DE89F71CC7}" type="presParOf" srcId="{85A30D13-CEBD-4311-8AB6-B320419C0F1A}" destId="{F3EDADBE-8E69-4AEC-80EE-53880426E97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5FE15D-4206-4512-A5E5-7286167B27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598491-0D51-4A81-B3D8-BCA73F0A3DCD}">
      <dgm:prSet/>
      <dgm:spPr/>
      <dgm:t>
        <a:bodyPr/>
        <a:lstStyle/>
        <a:p>
          <a:r>
            <a:rPr lang="ru-RU"/>
            <a:t>Используются для обучения с помощью аудио-, видео- материалов.</a:t>
          </a:r>
          <a:endParaRPr lang="en-US"/>
        </a:p>
      </dgm:t>
    </dgm:pt>
    <dgm:pt modelId="{19D81930-7F6B-4619-B25C-F36A79E1917E}" type="parTrans" cxnId="{E26B58F8-10BF-4008-87B4-B2ECEC96A0B9}">
      <dgm:prSet/>
      <dgm:spPr/>
      <dgm:t>
        <a:bodyPr/>
        <a:lstStyle/>
        <a:p>
          <a:endParaRPr lang="en-US"/>
        </a:p>
      </dgm:t>
    </dgm:pt>
    <dgm:pt modelId="{A3FB0D41-D697-424D-921B-72E713C12D97}" type="sibTrans" cxnId="{E26B58F8-10BF-4008-87B4-B2ECEC96A0B9}">
      <dgm:prSet/>
      <dgm:spPr/>
      <dgm:t>
        <a:bodyPr/>
        <a:lstStyle/>
        <a:p>
          <a:endParaRPr lang="en-US"/>
        </a:p>
      </dgm:t>
    </dgm:pt>
    <dgm:pt modelId="{BB604645-6333-460F-B6CA-FFF00C3E8949}">
      <dgm:prSet/>
      <dgm:spPr/>
      <dgm:t>
        <a:bodyPr/>
        <a:lstStyle/>
        <a:p>
          <a:r>
            <a:rPr lang="ru-RU"/>
            <a:t>Способствует вовлечению учащихся в образовательный процесс.</a:t>
          </a:r>
          <a:endParaRPr lang="en-US"/>
        </a:p>
      </dgm:t>
    </dgm:pt>
    <dgm:pt modelId="{5074130E-E476-4764-B827-76F5EE5459E0}" type="parTrans" cxnId="{B5537C0C-65DB-49F7-84C1-607893340AC4}">
      <dgm:prSet/>
      <dgm:spPr/>
      <dgm:t>
        <a:bodyPr/>
        <a:lstStyle/>
        <a:p>
          <a:endParaRPr lang="en-US"/>
        </a:p>
      </dgm:t>
    </dgm:pt>
    <dgm:pt modelId="{2602C1A6-AB46-44EC-8ABA-2FDB5494A1F4}" type="sibTrans" cxnId="{B5537C0C-65DB-49F7-84C1-607893340AC4}">
      <dgm:prSet/>
      <dgm:spPr/>
      <dgm:t>
        <a:bodyPr/>
        <a:lstStyle/>
        <a:p>
          <a:endParaRPr lang="en-US"/>
        </a:p>
      </dgm:t>
    </dgm:pt>
    <dgm:pt modelId="{AF7539AF-437E-4A9C-B7C9-D7CAA80AB5A4}">
      <dgm:prSet/>
      <dgm:spPr/>
      <dgm:t>
        <a:bodyPr/>
        <a:lstStyle/>
        <a:p>
          <a:r>
            <a:rPr lang="ru-RU" dirty="0"/>
            <a:t>Позволяет использовать учебные материалы в любое время неограниченное число раз.</a:t>
          </a:r>
          <a:endParaRPr lang="en-US" dirty="0"/>
        </a:p>
      </dgm:t>
    </dgm:pt>
    <dgm:pt modelId="{21E671A7-23F8-4412-ACB1-7119C06510D7}" type="parTrans" cxnId="{C8613095-7F8B-4D93-A777-B363A9DD8358}">
      <dgm:prSet/>
      <dgm:spPr/>
      <dgm:t>
        <a:bodyPr/>
        <a:lstStyle/>
        <a:p>
          <a:endParaRPr lang="en-US"/>
        </a:p>
      </dgm:t>
    </dgm:pt>
    <dgm:pt modelId="{5A8A1C91-131A-4E91-9329-DFE46B3532D0}" type="sibTrans" cxnId="{C8613095-7F8B-4D93-A777-B363A9DD8358}">
      <dgm:prSet/>
      <dgm:spPr/>
      <dgm:t>
        <a:bodyPr/>
        <a:lstStyle/>
        <a:p>
          <a:endParaRPr lang="en-US"/>
        </a:p>
      </dgm:t>
    </dgm:pt>
    <dgm:pt modelId="{2EA6474A-06C9-40B4-86EC-8BB659B1779E}" type="pres">
      <dgm:prSet presAssocID="{D45FE15D-4206-4512-A5E5-7286167B2737}" presName="linear" presStyleCnt="0">
        <dgm:presLayoutVars>
          <dgm:animLvl val="lvl"/>
          <dgm:resizeHandles val="exact"/>
        </dgm:presLayoutVars>
      </dgm:prSet>
      <dgm:spPr/>
    </dgm:pt>
    <dgm:pt modelId="{EF9D0CCE-A914-4CE2-AF4D-D18EB7933742}" type="pres">
      <dgm:prSet presAssocID="{60598491-0D51-4A81-B3D8-BCA73F0A3D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275F23-E2CD-4284-B50C-4507EEB63BAF}" type="pres">
      <dgm:prSet presAssocID="{A3FB0D41-D697-424D-921B-72E713C12D97}" presName="spacer" presStyleCnt="0"/>
      <dgm:spPr/>
    </dgm:pt>
    <dgm:pt modelId="{4E1B8BA7-B24C-4F27-AA55-DE9F53BA389D}" type="pres">
      <dgm:prSet presAssocID="{BB604645-6333-460F-B6CA-FFF00C3E89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F5559D-9EB0-42FA-B94D-E82B1268938F}" type="pres">
      <dgm:prSet presAssocID="{2602C1A6-AB46-44EC-8ABA-2FDB5494A1F4}" presName="spacer" presStyleCnt="0"/>
      <dgm:spPr/>
    </dgm:pt>
    <dgm:pt modelId="{6039B58D-D859-4188-9711-7A9C38943955}" type="pres">
      <dgm:prSet presAssocID="{AF7539AF-437E-4A9C-B7C9-D7CAA80AB5A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55F6208-A804-4895-AAE4-EEB8EB0F4C15}" type="presOf" srcId="{D45FE15D-4206-4512-A5E5-7286167B2737}" destId="{2EA6474A-06C9-40B4-86EC-8BB659B1779E}" srcOrd="0" destOrd="0" presId="urn:microsoft.com/office/officeart/2005/8/layout/vList2"/>
    <dgm:cxn modelId="{C58EF108-6C23-4E69-A187-E6E6833828C2}" type="presOf" srcId="{60598491-0D51-4A81-B3D8-BCA73F0A3DCD}" destId="{EF9D0CCE-A914-4CE2-AF4D-D18EB7933742}" srcOrd="0" destOrd="0" presId="urn:microsoft.com/office/officeart/2005/8/layout/vList2"/>
    <dgm:cxn modelId="{B5537C0C-65DB-49F7-84C1-607893340AC4}" srcId="{D45FE15D-4206-4512-A5E5-7286167B2737}" destId="{BB604645-6333-460F-B6CA-FFF00C3E8949}" srcOrd="1" destOrd="0" parTransId="{5074130E-E476-4764-B827-76F5EE5459E0}" sibTransId="{2602C1A6-AB46-44EC-8ABA-2FDB5494A1F4}"/>
    <dgm:cxn modelId="{C8613095-7F8B-4D93-A777-B363A9DD8358}" srcId="{D45FE15D-4206-4512-A5E5-7286167B2737}" destId="{AF7539AF-437E-4A9C-B7C9-D7CAA80AB5A4}" srcOrd="2" destOrd="0" parTransId="{21E671A7-23F8-4412-ACB1-7119C06510D7}" sibTransId="{5A8A1C91-131A-4E91-9329-DFE46B3532D0}"/>
    <dgm:cxn modelId="{022355D1-2B66-4935-8A30-7BA71EB206FA}" type="presOf" srcId="{BB604645-6333-460F-B6CA-FFF00C3E8949}" destId="{4E1B8BA7-B24C-4F27-AA55-DE9F53BA389D}" srcOrd="0" destOrd="0" presId="urn:microsoft.com/office/officeart/2005/8/layout/vList2"/>
    <dgm:cxn modelId="{90DC42D8-F160-436A-BAE5-436634D0AE82}" type="presOf" srcId="{AF7539AF-437E-4A9C-B7C9-D7CAA80AB5A4}" destId="{6039B58D-D859-4188-9711-7A9C38943955}" srcOrd="0" destOrd="0" presId="urn:microsoft.com/office/officeart/2005/8/layout/vList2"/>
    <dgm:cxn modelId="{E26B58F8-10BF-4008-87B4-B2ECEC96A0B9}" srcId="{D45FE15D-4206-4512-A5E5-7286167B2737}" destId="{60598491-0D51-4A81-B3D8-BCA73F0A3DCD}" srcOrd="0" destOrd="0" parTransId="{19D81930-7F6B-4619-B25C-F36A79E1917E}" sibTransId="{A3FB0D41-D697-424D-921B-72E713C12D97}"/>
    <dgm:cxn modelId="{C38E1F64-5D39-48AA-B47A-16BA79B1088B}" type="presParOf" srcId="{2EA6474A-06C9-40B4-86EC-8BB659B1779E}" destId="{EF9D0CCE-A914-4CE2-AF4D-D18EB7933742}" srcOrd="0" destOrd="0" presId="urn:microsoft.com/office/officeart/2005/8/layout/vList2"/>
    <dgm:cxn modelId="{486281E4-31DA-46C3-B19A-6E4F50DD1BD9}" type="presParOf" srcId="{2EA6474A-06C9-40B4-86EC-8BB659B1779E}" destId="{29275F23-E2CD-4284-B50C-4507EEB63BAF}" srcOrd="1" destOrd="0" presId="urn:microsoft.com/office/officeart/2005/8/layout/vList2"/>
    <dgm:cxn modelId="{3EA0EFBF-D617-4A0C-80CD-4C3BD28D4892}" type="presParOf" srcId="{2EA6474A-06C9-40B4-86EC-8BB659B1779E}" destId="{4E1B8BA7-B24C-4F27-AA55-DE9F53BA389D}" srcOrd="2" destOrd="0" presId="urn:microsoft.com/office/officeart/2005/8/layout/vList2"/>
    <dgm:cxn modelId="{6358E7F4-FAE7-4354-B5C1-2AFF9A70ADD7}" type="presParOf" srcId="{2EA6474A-06C9-40B4-86EC-8BB659B1779E}" destId="{D4F5559D-9EB0-42FA-B94D-E82B1268938F}" srcOrd="3" destOrd="0" presId="urn:microsoft.com/office/officeart/2005/8/layout/vList2"/>
    <dgm:cxn modelId="{EA12CAA9-9EDE-45DF-AD15-E148602AB42E}" type="presParOf" srcId="{2EA6474A-06C9-40B4-86EC-8BB659B1779E}" destId="{6039B58D-D859-4188-9711-7A9C389439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63E30-D518-4CC1-AF21-FF37F5B277D3}">
      <dsp:nvSpPr>
        <dsp:cNvPr id="0" name=""/>
        <dsp:cNvSpPr/>
      </dsp:nvSpPr>
      <dsp:spPr>
        <a:xfrm>
          <a:off x="2368087" y="535534"/>
          <a:ext cx="411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2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2654" y="579042"/>
        <a:ext cx="22091" cy="4422"/>
      </dsp:txXfrm>
    </dsp:sp>
    <dsp:sp modelId="{EEC36D81-821B-4091-9913-AD3102A94CD4}">
      <dsp:nvSpPr>
        <dsp:cNvPr id="0" name=""/>
        <dsp:cNvSpPr/>
      </dsp:nvSpPr>
      <dsp:spPr>
        <a:xfrm>
          <a:off x="448905" y="4959"/>
          <a:ext cx="1920981" cy="1152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30" tIns="98806" rIns="94130" bIns="988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Строится на четырех ключевых элементах:</a:t>
          </a:r>
          <a:endParaRPr lang="en-US" sz="1200" kern="1200"/>
        </a:p>
      </dsp:txBody>
      <dsp:txXfrm>
        <a:off x="448905" y="4959"/>
        <a:ext cx="1920981" cy="1152588"/>
      </dsp:txXfrm>
    </dsp:sp>
    <dsp:sp modelId="{80F2B24C-F1F8-41C5-98A7-ECEB160CF269}">
      <dsp:nvSpPr>
        <dsp:cNvPr id="0" name=""/>
        <dsp:cNvSpPr/>
      </dsp:nvSpPr>
      <dsp:spPr>
        <a:xfrm>
          <a:off x="1409396" y="1155748"/>
          <a:ext cx="2362807" cy="411225"/>
        </a:xfrm>
        <a:custGeom>
          <a:avLst/>
          <a:gdLst/>
          <a:ahLst/>
          <a:cxnLst/>
          <a:rect l="0" t="0" r="0" b="0"/>
          <a:pathLst>
            <a:path>
              <a:moveTo>
                <a:pt x="2362807" y="0"/>
              </a:moveTo>
              <a:lnTo>
                <a:pt x="2362807" y="222712"/>
              </a:lnTo>
              <a:lnTo>
                <a:pt x="0" y="222712"/>
              </a:lnTo>
              <a:lnTo>
                <a:pt x="0" y="41122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0705" y="1359150"/>
        <a:ext cx="120188" cy="4422"/>
      </dsp:txXfrm>
    </dsp:sp>
    <dsp:sp modelId="{10207640-7ABC-4AD3-BB9F-B92A42D06B04}">
      <dsp:nvSpPr>
        <dsp:cNvPr id="0" name=""/>
        <dsp:cNvSpPr/>
      </dsp:nvSpPr>
      <dsp:spPr>
        <a:xfrm>
          <a:off x="2811712" y="4959"/>
          <a:ext cx="1920981" cy="1152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30" tIns="98806" rIns="94130" bIns="988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моделировании (педагоги своим поведением демонстрируют, что такое забота в действии);</a:t>
          </a:r>
          <a:endParaRPr lang="en-US" sz="1200" kern="1200"/>
        </a:p>
      </dsp:txBody>
      <dsp:txXfrm>
        <a:off x="2811712" y="4959"/>
        <a:ext cx="1920981" cy="1152588"/>
      </dsp:txXfrm>
    </dsp:sp>
    <dsp:sp modelId="{D146D797-3422-417D-8F70-7D41C9FF445F}">
      <dsp:nvSpPr>
        <dsp:cNvPr id="0" name=""/>
        <dsp:cNvSpPr/>
      </dsp:nvSpPr>
      <dsp:spPr>
        <a:xfrm>
          <a:off x="2368087" y="2129948"/>
          <a:ext cx="4112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22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2654" y="2173457"/>
        <a:ext cx="22091" cy="4422"/>
      </dsp:txXfrm>
    </dsp:sp>
    <dsp:sp modelId="{1ECEAF0F-9C42-4FDF-A367-26ADB921D9D3}">
      <dsp:nvSpPr>
        <dsp:cNvPr id="0" name=""/>
        <dsp:cNvSpPr/>
      </dsp:nvSpPr>
      <dsp:spPr>
        <a:xfrm>
          <a:off x="448905" y="1599374"/>
          <a:ext cx="1920981" cy="1152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30" tIns="98806" rIns="94130" bIns="988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диалоге (педагоги поощряют открытые дискуссии в классе и формулирования выводов из многочисленных источников);</a:t>
          </a:r>
          <a:endParaRPr lang="en-US" sz="1200" kern="1200"/>
        </a:p>
      </dsp:txBody>
      <dsp:txXfrm>
        <a:off x="448905" y="1599374"/>
        <a:ext cx="1920981" cy="1152588"/>
      </dsp:txXfrm>
    </dsp:sp>
    <dsp:sp modelId="{079B9AD9-90BE-4F3D-A8CA-032A40DCB8E4}">
      <dsp:nvSpPr>
        <dsp:cNvPr id="0" name=""/>
        <dsp:cNvSpPr/>
      </dsp:nvSpPr>
      <dsp:spPr>
        <a:xfrm>
          <a:off x="1409396" y="2750163"/>
          <a:ext cx="2362807" cy="411225"/>
        </a:xfrm>
        <a:custGeom>
          <a:avLst/>
          <a:gdLst/>
          <a:ahLst/>
          <a:cxnLst/>
          <a:rect l="0" t="0" r="0" b="0"/>
          <a:pathLst>
            <a:path>
              <a:moveTo>
                <a:pt x="2362807" y="0"/>
              </a:moveTo>
              <a:lnTo>
                <a:pt x="2362807" y="222712"/>
              </a:lnTo>
              <a:lnTo>
                <a:pt x="0" y="222712"/>
              </a:lnTo>
              <a:lnTo>
                <a:pt x="0" y="41122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0705" y="2953565"/>
        <a:ext cx="120188" cy="4422"/>
      </dsp:txXfrm>
    </dsp:sp>
    <dsp:sp modelId="{01DAECDC-CB67-4C19-BF3B-2B0D47C11733}">
      <dsp:nvSpPr>
        <dsp:cNvPr id="0" name=""/>
        <dsp:cNvSpPr/>
      </dsp:nvSpPr>
      <dsp:spPr>
        <a:xfrm>
          <a:off x="2811712" y="1599374"/>
          <a:ext cx="1920981" cy="1152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30" tIns="98806" rIns="94130" bIns="988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практике (педагоги дают задания или групповые проекты, которые могут помочь учащимся проявить заботу о себе)</a:t>
          </a:r>
          <a:endParaRPr lang="en-US" sz="1200" kern="1200"/>
        </a:p>
      </dsp:txBody>
      <dsp:txXfrm>
        <a:off x="2811712" y="1599374"/>
        <a:ext cx="1920981" cy="1152588"/>
      </dsp:txXfrm>
    </dsp:sp>
    <dsp:sp modelId="{7AD663FD-68CB-411E-99E5-17A738DFB9C0}">
      <dsp:nvSpPr>
        <dsp:cNvPr id="0" name=""/>
        <dsp:cNvSpPr/>
      </dsp:nvSpPr>
      <dsp:spPr>
        <a:xfrm>
          <a:off x="448905" y="3193789"/>
          <a:ext cx="1920981" cy="1152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130" tIns="98806" rIns="94130" bIns="98806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и подтверждении (педагоги предоставляют персонализированную обратную связь, а также организуют рефлексию, чтобы помочь обучающимся осмыслить свои результаты и психологическое состояние)</a:t>
          </a:r>
          <a:endParaRPr lang="en-US" sz="1200" kern="1200"/>
        </a:p>
      </dsp:txBody>
      <dsp:txXfrm>
        <a:off x="448905" y="3193789"/>
        <a:ext cx="1920981" cy="1152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B7A1B-0C7B-4342-B540-6B179F799307}">
      <dsp:nvSpPr>
        <dsp:cNvPr id="0" name=""/>
        <dsp:cNvSpPr/>
      </dsp:nvSpPr>
      <dsp:spPr>
        <a:xfrm>
          <a:off x="415130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70551-D541-46AE-9ADE-CD502B8268C3}">
      <dsp:nvSpPr>
        <dsp:cNvPr id="0" name=""/>
        <dsp:cNvSpPr/>
      </dsp:nvSpPr>
      <dsp:spPr>
        <a:xfrm>
          <a:off x="828508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Спектр инструментов генеративного ИИ постоянно расширяется и включает в себя приложения для создания презентаций, чат-ботов, краткого изложения статей, генерации изображений и т.д. </a:t>
          </a:r>
          <a:endParaRPr lang="en-US" sz="1000" kern="1200"/>
        </a:p>
      </dsp:txBody>
      <dsp:txXfrm>
        <a:off x="911350" y="496219"/>
        <a:ext cx="1531337" cy="1531337"/>
      </dsp:txXfrm>
    </dsp:sp>
    <dsp:sp modelId="{95EA002A-8B80-428A-ADBC-FA555D982A47}">
      <dsp:nvSpPr>
        <dsp:cNvPr id="0" name=""/>
        <dsp:cNvSpPr/>
      </dsp:nvSpPr>
      <dsp:spPr>
        <a:xfrm>
          <a:off x="2656070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Генеративный ИИ — это тип искусственного интеллекта, способный создавать новый контент на основе обширных массивов данных из интернета, что делает результат похожим на человеческий. </a:t>
          </a:r>
          <a:endParaRPr lang="en-US" sz="1000" kern="1200"/>
        </a:p>
      </dsp:txBody>
      <dsp:txXfrm>
        <a:off x="2738912" y="496219"/>
        <a:ext cx="1531337" cy="1531337"/>
      </dsp:txXfrm>
    </dsp:sp>
    <dsp:sp modelId="{5D47B035-8E2E-4F53-8C01-B33F141490EE}">
      <dsp:nvSpPr>
        <dsp:cNvPr id="0" name=""/>
        <dsp:cNvSpPr/>
      </dsp:nvSpPr>
      <dsp:spPr>
        <a:xfrm>
          <a:off x="828508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Эти инструменты могут выполнять роль персональных репетиторов, тренеров, товарищей по учебе и исследовательских центров, обеспечивая </a:t>
          </a:r>
          <a:endParaRPr lang="en-US" sz="1000" kern="1200"/>
        </a:p>
      </dsp:txBody>
      <dsp:txXfrm>
        <a:off x="911350" y="2323781"/>
        <a:ext cx="1531337" cy="1531337"/>
      </dsp:txXfrm>
    </dsp:sp>
    <dsp:sp modelId="{F3EDADBE-8E69-4AEC-80EE-53880426E97B}">
      <dsp:nvSpPr>
        <dsp:cNvPr id="0" name=""/>
        <dsp:cNvSpPr/>
      </dsp:nvSpPr>
      <dsp:spPr>
        <a:xfrm>
          <a:off x="2656070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/>
            <a:t>индивидуальную поддержку учащимся. Инструмент ИИ не заменят учителей, но смогут взять на себя многие операционные задачи</a:t>
          </a:r>
          <a:endParaRPr lang="en-US" sz="1000" kern="1200"/>
        </a:p>
      </dsp:txBody>
      <dsp:txXfrm>
        <a:off x="2738912" y="2323781"/>
        <a:ext cx="1531337" cy="1531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D0CCE-A914-4CE2-AF4D-D18EB7933742}">
      <dsp:nvSpPr>
        <dsp:cNvPr id="0" name=""/>
        <dsp:cNvSpPr/>
      </dsp:nvSpPr>
      <dsp:spPr>
        <a:xfrm>
          <a:off x="0" y="65950"/>
          <a:ext cx="5181600" cy="136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Используются для обучения с помощью аудио-, видео- материалов.</a:t>
          </a:r>
          <a:endParaRPr lang="en-US" sz="2300" kern="1200"/>
        </a:p>
      </dsp:txBody>
      <dsp:txXfrm>
        <a:off x="66503" y="132453"/>
        <a:ext cx="5048594" cy="1229312"/>
      </dsp:txXfrm>
    </dsp:sp>
    <dsp:sp modelId="{4E1B8BA7-B24C-4F27-AA55-DE9F53BA389D}">
      <dsp:nvSpPr>
        <dsp:cNvPr id="0" name=""/>
        <dsp:cNvSpPr/>
      </dsp:nvSpPr>
      <dsp:spPr>
        <a:xfrm>
          <a:off x="0" y="1494509"/>
          <a:ext cx="5181600" cy="136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/>
            <a:t>Способствует вовлечению учащихся в образовательный процесс.</a:t>
          </a:r>
          <a:endParaRPr lang="en-US" sz="2300" kern="1200"/>
        </a:p>
      </dsp:txBody>
      <dsp:txXfrm>
        <a:off x="66503" y="1561012"/>
        <a:ext cx="5048594" cy="1229312"/>
      </dsp:txXfrm>
    </dsp:sp>
    <dsp:sp modelId="{6039B58D-D859-4188-9711-7A9C38943955}">
      <dsp:nvSpPr>
        <dsp:cNvPr id="0" name=""/>
        <dsp:cNvSpPr/>
      </dsp:nvSpPr>
      <dsp:spPr>
        <a:xfrm>
          <a:off x="0" y="2923068"/>
          <a:ext cx="5181600" cy="1362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Позволяет использовать учебные материалы в любое время неограниченное число раз.</a:t>
          </a:r>
          <a:endParaRPr lang="en-US" sz="2300" kern="1200" dirty="0"/>
        </a:p>
      </dsp:txBody>
      <dsp:txXfrm>
        <a:off x="66503" y="2989571"/>
        <a:ext cx="5048594" cy="1229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10B3F-38D5-4838-8990-6F6B6859426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C1B6E-A306-41C4-AA6D-4E5FEFF84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3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0C1B6E-A306-41C4-AA6D-4E5FEFF841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7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45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12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3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0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43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7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67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77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22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1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3F672E71-4896-412C-9C70-888CBA0C2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1A97A-AE4E-219B-B164-1E7301DD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3" y="3736429"/>
            <a:ext cx="6347918" cy="2397488"/>
          </a:xfrm>
        </p:spPr>
        <p:txBody>
          <a:bodyPr anchor="ctr">
            <a:normAutofit/>
          </a:bodyPr>
          <a:lstStyle/>
          <a:p>
            <a:r>
              <a:rPr lang="ru-RU" sz="3100">
                <a:solidFill>
                  <a:schemeClr val="bg1"/>
                </a:solidFill>
              </a:rPr>
              <a:t>Школьная словесность в контексте мировых трендов образования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22FEA7-7C08-16A6-C2F5-F42B64D3A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9798" y="3736429"/>
            <a:ext cx="3633923" cy="2397488"/>
          </a:xfrm>
        </p:spPr>
        <p:txBody>
          <a:bodyPr anchor="ctr">
            <a:norm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Галактионова Татьяна Гелиевна, д.п.н., профессор СПбГУ,</a:t>
            </a:r>
          </a:p>
          <a:p>
            <a:r>
              <a:rPr lang="ru-RU" sz="2000">
                <a:solidFill>
                  <a:schemeClr val="bg1"/>
                </a:solidFill>
              </a:rPr>
              <a:t> Санкт-Петербург</a:t>
            </a:r>
          </a:p>
        </p:txBody>
      </p:sp>
      <p:pic>
        <p:nvPicPr>
          <p:cNvPr id="24" name="Picture 3" descr="Изображение выглядит как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1667D647-1329-010B-9CDE-919B0E227B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4000"/>
          </a:blip>
          <a:srcRect t="30662" b="34442"/>
          <a:stretch/>
        </p:blipFill>
        <p:spPr>
          <a:xfrm>
            <a:off x="20" y="808139"/>
            <a:ext cx="12191979" cy="254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0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5E9080B8-5867-4109-AB71-EE1CE03B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6059052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Метод кейсов (</a:t>
            </a:r>
            <a:r>
              <a:rPr lang="ru-RU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case</a:t>
            </a:r>
            <a:r>
              <a:rPr lang="ru-RU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study</a:t>
            </a:r>
            <a:r>
              <a:rPr lang="ru-RU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метод конкретных ситуаций, метод ситуационного анализа) 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снимок экран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BA21D000-26F3-5E20-B139-D1BF90F6AC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9143" y="1477418"/>
            <a:ext cx="5221625" cy="3903165"/>
          </a:xfrm>
          <a:prstGeom prst="rect">
            <a:avLst/>
          </a:prstGeom>
        </p:spPr>
      </p:pic>
      <p:sp>
        <p:nvSpPr>
          <p:cNvPr id="31" name="Объект 3">
            <a:extLst>
              <a:ext uri="{FF2B5EF4-FFF2-40B4-BE49-F238E27FC236}">
                <a16:creationId xmlns:a16="http://schemas.microsoft.com/office/drawing/2014/main" id="{0CAF7B62-024C-982C-2EB2-7AC6F8697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/>
              <a:t>техника обучения, использующая описание реальных ситуаций. </a:t>
            </a:r>
          </a:p>
          <a:p>
            <a:r>
              <a:rPr lang="ru-RU" sz="1800" dirty="0"/>
              <a:t>Ученики должны проанализировать ситуацию, разобраться в сути проблем, предложить возможные решения и выбрать лучшее из них. </a:t>
            </a:r>
          </a:p>
          <a:p>
            <a:r>
              <a:rPr lang="ru-RU" sz="1800" dirty="0"/>
              <a:t>Кейсы (от английского </a:t>
            </a:r>
            <a:r>
              <a:rPr lang="ru-RU" sz="1800" dirty="0" err="1"/>
              <a:t>case</a:t>
            </a:r>
            <a:r>
              <a:rPr lang="ru-RU" sz="1800" dirty="0"/>
              <a:t> — «случай, ситуация») базируются на реальном фактическом материале или же максимально приближены к реальной ситуации.</a:t>
            </a:r>
            <a:endParaRPr lang="en-US" sz="18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81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68CA1-6044-7649-8C38-EBFB54BB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Тренд 4. Педагогика отношений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одежда, обувь, челове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A92F073-FAD2-FEB5-6248-020865C5B3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4500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4A554A-6734-5C4E-745C-EDA7C68C9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«Педагогика отношений» предполагает заботу и внимание, взаимную коллективную ответственность, а также создание условий, в которых хорошо каждому: учителю, родителю, ребенку. </a:t>
            </a:r>
          </a:p>
        </p:txBody>
      </p:sp>
      <p:sp>
        <p:nvSpPr>
          <p:cNvPr id="2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40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1C5F5-4944-D123-E532-39254356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Педагогика общей заботы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, снимок экрана, диаграм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872EDB1-DE8E-1358-37E8-013F6B2C02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9143" y="1555742"/>
            <a:ext cx="5221625" cy="374651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0FF5377-C692-2512-C4DF-3EA3E5925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2583" y="2645922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В основе педагогики общей заботы И. П. Иванова — реальная добровольная социальная самоорганизация детей и взрослых, их добрые дела «на пользу и радость людям».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0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CC688-146D-9D17-6715-3CBEEE954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Тренд 5. Предпринимательское образование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E2C17AD-9C11-6DE6-9484-6664CA3FB3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437" r="19064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C05A5A-24F5-B7B2-F6DA-FD64D932C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Предпринимательское образование играет важную роль в развитии навыков XXI века, таких как любознательность, критическое мышление, умение решать проблемы, коммуникативные навыки, работа в команде, гибкость, готовность к риску и трудовая этика. </a:t>
            </a:r>
          </a:p>
        </p:txBody>
      </p:sp>
      <p:sp>
        <p:nvSpPr>
          <p:cNvPr id="2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3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4D037-5078-7A4E-D409-ED428205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Тренд 6. Педагогика заботы в опосредованной цифровыми технологиями среде 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55F0C6-B783-91B5-FF4C-5EE903657E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фокус на значении эмпатии и развития учащихся</a:t>
            </a:r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A4693414-B077-009D-79B1-02CD5E51CEC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8B2EFE-4B0D-8548-DA00-C06C9A90E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075937"/>
            <a:ext cx="5659387" cy="35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9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27BFF-1717-CDAF-4216-486D2C3D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Тренд 7. Педагогика с использованием генеративного искусственного интеллекта</a:t>
            </a:r>
          </a:p>
        </p:txBody>
      </p:sp>
      <p:pic>
        <p:nvPicPr>
          <p:cNvPr id="6" name="Объект 5" descr="Изображение выглядит как рисунок, Детское искусство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B4F5984-D95B-2537-3D94-87410583C0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83338"/>
            <a:ext cx="5181600" cy="2835911"/>
          </a:xfrm>
        </p:spPr>
      </p:pic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2930960D-D314-5D54-0FB9-D723C2EEC9B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C893E7-B01D-C7CF-4589-767DDC2D3D6F}"/>
              </a:ext>
            </a:extLst>
          </p:cNvPr>
          <p:cNvSpPr txBox="1"/>
          <p:nvPr/>
        </p:nvSpPr>
        <p:spPr>
          <a:xfrm>
            <a:off x="1364056" y="559601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https://storage.myseldon.com/news-pict-e5/E51C69FE17BBFEC526D908B4234AFC0D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4048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51138-C2EF-27C9-2A58-76035663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Тренд 8. Сближение контекстов обучения и обучающегося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6EFD06A4-513C-AAC7-8ED9-0D97040ED2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7863" r="12137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1D98B-F8A5-6552-626E-C080D1D82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/>
              <a:t>Предполагает адаптацию учебных материалов под контекст, опыт и культуру обучающихся, что позволяет им лучше понимать и применять изучаемый материал, так как они видят его связь с реальным миром. </a:t>
            </a:r>
          </a:p>
          <a:p>
            <a:r>
              <a:rPr lang="en-US" sz="1500"/>
              <a:t>В контексте данной тенденции в учебные материалы добавляются локальные истории, перспективы и знания, а преподаватели работают в тесном контакте с обучающимися, ориентируясь на их запрос. </a:t>
            </a:r>
          </a:p>
        </p:txBody>
      </p:sp>
      <p:sp>
        <p:nvSpPr>
          <p:cNvPr id="2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56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82506-62D8-9309-B4D1-BBB77271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Тренд 9. Подкасты как педагогическая технология</a:t>
            </a:r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4C6E8671-19D7-56A5-19F0-4B78CF19F1C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734683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BB244A5B-7FD9-D02F-66F4-C7458B540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3650" y="904504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Два основных способа:</a:t>
            </a:r>
          </a:p>
          <a:p>
            <a:r>
              <a:rPr lang="ru-RU" dirty="0"/>
              <a:t>1.  Использование  уже существующих.</a:t>
            </a:r>
          </a:p>
          <a:p>
            <a:r>
              <a:rPr lang="ru-RU" dirty="0"/>
              <a:t>2. Создание новых  как преподавателями, так и обучающимися.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1CCBEE-66EE-1CD0-F7EC-DD2767AF2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0106" y="3972639"/>
            <a:ext cx="4168688" cy="28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A3D48-AE12-0715-EB72-CC6D00F3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Тренд 10. Метавселенная для образования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, снимок экрана, компьютер, Операционная система&#10;&#10;Автоматически созданное описание">
            <a:extLst>
              <a:ext uri="{FF2B5EF4-FFF2-40B4-BE49-F238E27FC236}">
                <a16:creationId xmlns:a16="http://schemas.microsoft.com/office/drawing/2014/main" id="{013C3EB8-5708-B7D0-A2A9-5E62125AFE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33427" r="27073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97985E-1F07-FB7A-5D91-505087386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1210" y="2519793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800" dirty="0"/>
              <a:t>Виртуальные миры — новый тренд не только в сфере образования, но и в отрасли высокотехнологичных инноваций</a:t>
            </a:r>
          </a:p>
          <a:p>
            <a:endParaRPr lang="en-US" sz="1800" dirty="0"/>
          </a:p>
        </p:txBody>
      </p:sp>
      <p:sp>
        <p:nvSpPr>
          <p:cNvPr id="2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8D721D-DD97-45DC-08FF-6BB209ED9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46" y="3749215"/>
            <a:ext cx="4952114" cy="28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4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5616DA8-2123-CDC3-4C7E-568ADFEA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20.2.4. Литература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1BD894-B9EF-D200-3A63-FAF01C39E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Способствует формированию духовного облика и</a:t>
            </a:r>
          </a:p>
          <a:p>
            <a:pPr marL="0" indent="0">
              <a:buNone/>
            </a:pPr>
            <a:r>
              <a:rPr lang="ru-RU" i="1" dirty="0"/>
              <a:t>нравственных ориентиров молодого поколения, так как занимает ведущее</a:t>
            </a:r>
          </a:p>
          <a:p>
            <a:pPr marL="0" indent="0">
              <a:buNone/>
            </a:pPr>
            <a:r>
              <a:rPr lang="ru-RU" i="1" dirty="0"/>
              <a:t>место в эмоциональном, интеллектуальном и эстетическом развитии</a:t>
            </a:r>
          </a:p>
          <a:p>
            <a:pPr marL="0" indent="0">
              <a:buNone/>
            </a:pPr>
            <a:r>
              <a:rPr lang="ru-RU" i="1" dirty="0"/>
              <a:t>обучающихся, в становлении основ их миропонимания и национального</a:t>
            </a:r>
          </a:p>
          <a:p>
            <a:pPr marL="0" indent="0">
              <a:buNone/>
            </a:pPr>
            <a:r>
              <a:rPr lang="ru-RU" i="1" dirty="0"/>
              <a:t>самосознания. </a:t>
            </a:r>
          </a:p>
          <a:p>
            <a:pPr marL="0" indent="0">
              <a:buNone/>
            </a:pPr>
            <a:r>
              <a:rPr lang="ru-RU" i="1" dirty="0"/>
              <a:t>Особенности литературы как учебного предмета связаны с тем,</a:t>
            </a:r>
          </a:p>
          <a:p>
            <a:pPr marL="0" indent="0">
              <a:buNone/>
            </a:pPr>
            <a:r>
              <a:rPr lang="ru-RU" i="1" dirty="0"/>
              <a:t>что литературные произведения являются феноменом культуры: в них</a:t>
            </a:r>
          </a:p>
          <a:p>
            <a:pPr marL="0" indent="0">
              <a:buNone/>
            </a:pPr>
            <a:r>
              <a:rPr lang="ru-RU" i="1" dirty="0"/>
              <a:t>заключено эстетическое освоение мира, а богатство и многообразие</a:t>
            </a:r>
          </a:p>
          <a:p>
            <a:pPr marL="0" indent="0">
              <a:buNone/>
            </a:pPr>
            <a:r>
              <a:rPr lang="ru-RU" i="1" dirty="0"/>
              <a:t>человеческого бытия выражено в художественных образах, которые</a:t>
            </a:r>
          </a:p>
          <a:p>
            <a:pPr marL="0" indent="0">
              <a:buNone/>
            </a:pPr>
            <a:r>
              <a:rPr lang="ru-RU" i="1" dirty="0"/>
              <a:t>содержат в себе потенциал воздействия на читателей и приобщают их к</a:t>
            </a:r>
          </a:p>
          <a:p>
            <a:pPr marL="0" indent="0">
              <a:buNone/>
            </a:pPr>
            <a:r>
              <a:rPr lang="ru-RU" i="1" dirty="0"/>
              <a:t>нравственно-эстетическим ценностям, как национальным, так и</a:t>
            </a:r>
          </a:p>
          <a:p>
            <a:pPr marL="0" indent="0">
              <a:buNone/>
            </a:pPr>
            <a:r>
              <a:rPr lang="ru-RU" i="1" dirty="0"/>
              <a:t>общечеловеческим.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0FE1A9-B1F3-3FF0-F930-D71E14411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821672"/>
            <a:ext cx="7238999" cy="103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5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90F10-4907-3BD2-752B-500D3E91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ru-RU" sz="5400" dirty="0"/>
              <a:t>Источники вдохновения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иллюстрация, рисунок, одежд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BC3F7AF-EEEA-320F-8D60-ADD1D17667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651" b="-3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A796C77-F4CC-01A8-1F1C-91AB18DFE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24435" y="2208986"/>
            <a:ext cx="7567565" cy="1806499"/>
          </a:xfrm>
        </p:spPr>
      </p:pic>
      <p:cxnSp>
        <p:nvCxnSpPr>
          <p:cNvPr id="16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93D149-1460-CE27-CAFF-D5207B2A2FD0}"/>
              </a:ext>
            </a:extLst>
          </p:cNvPr>
          <p:cNvSpPr txBox="1"/>
          <p:nvPr/>
        </p:nvSpPr>
        <p:spPr>
          <a:xfrm>
            <a:off x="824256" y="6523580"/>
            <a:ext cx="4131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https://ioe.hse.ru/edu_global_trends/2024/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623F11-1066-6849-7DD0-26E0AD019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024" y="3955817"/>
            <a:ext cx="5360302" cy="266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45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C7D397-7650-87DB-F8FC-699CE61B7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829" b="9860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2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1C3F8-67CB-2C41-9ADB-14B04D631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ru-RU" sz="5600">
                <a:solidFill>
                  <a:schemeClr val="bg1"/>
                </a:solidFill>
              </a:rPr>
              <a:t>10 тенденций в педагогике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77E357-6D52-BF6B-8ED6-0D0284395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039" y="381935"/>
            <a:ext cx="4685916" cy="5974415"/>
          </a:xfrm>
        </p:spPr>
        <p:txBody>
          <a:bodyPr anchor="ctr">
            <a:normAutofit/>
          </a:bodyPr>
          <a:lstStyle/>
          <a:p>
            <a:r>
              <a:rPr lang="ru-RU" sz="2800" dirty="0"/>
              <a:t>у которых есть потенциал повлиять на всю систему образования, и которые, по мнению ученых,  заслуживают пристального внимания практиков. 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0A40A0-AF94-9D3B-B11E-DDB3E7C0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99" y="5351125"/>
            <a:ext cx="2834886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4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5568B-B188-2E8E-BD98-4B563F79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вдохновения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3CCA66-07E4-930C-1B29-C6E396B61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807" y="1825625"/>
            <a:ext cx="8250386" cy="4351338"/>
          </a:xfrm>
        </p:spPr>
      </p:pic>
    </p:spTree>
    <p:extLst>
      <p:ext uri="{BB962C8B-B14F-4D97-AF65-F5344CB8AC3E}">
        <p14:creationId xmlns:p14="http://schemas.microsoft.com/office/powerpoint/2010/main" val="427756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E58A7-531D-956A-168C-66A238D4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Тренд 1. Мультимодальная педагогика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09ECD53-8DF6-5130-93E6-5F250A35DF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3223" r="19776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A3DF6-CC47-9731-3C8B-1C4800886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Разные способы передачи знаний: слова, изображения, звуки и жесты. </a:t>
            </a:r>
          </a:p>
          <a:p>
            <a:r>
              <a:rPr lang="en-US" sz="1800"/>
              <a:t>Это делает обучение интереснее, доступнее и инклюзивнее, помогая лучше понимать информацию и готовиться к реальной жизни.</a:t>
            </a:r>
          </a:p>
          <a:p>
            <a:endParaRPr lang="en-US" sz="1800"/>
          </a:p>
        </p:txBody>
      </p:sp>
      <p:sp>
        <p:nvSpPr>
          <p:cNvPr id="2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24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54AAA-993D-AAB6-5E3D-522F37D5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Мультимодальность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B37819A-3C44-BD52-1063-B259D3C2F9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4463" r="9537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7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741D7-0CB9-DF3D-7E88-837A2F303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Улучшает понимание за счет того, что информация подается через несколько каналов восприятия одновременно: визуальный, аудиальный, тактильный и другие. </a:t>
            </a:r>
          </a:p>
          <a:p>
            <a:r>
              <a:rPr lang="en-US" sz="1800"/>
              <a:t>Это позволяет людям с разными стилями обучения легче усваивать материал, так как каждый может выбрать наиболее удобный способ получения знаний.</a:t>
            </a:r>
          </a:p>
        </p:txBody>
      </p:sp>
      <p:sp>
        <p:nvSpPr>
          <p:cNvPr id="2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9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DF49F-DD9E-8A20-C844-8CD586F1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Тренд 2. Взаимопроникновение учебных сред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A44AF1-71C8-B9D0-88A9-5D298BB2C8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81485"/>
            <a:ext cx="5181600" cy="323961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8629AB0-0018-A4C5-694B-6AC3C6401B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Учебная среда включает в себя как офлайн-, так и онлайн-пространство, позволяя максимально эффективно использовать все окружение для достижения необходимых образовательных результатов. </a:t>
            </a:r>
          </a:p>
        </p:txBody>
      </p:sp>
    </p:spTree>
    <p:extLst>
      <p:ext uri="{BB962C8B-B14F-4D97-AF65-F5344CB8AC3E}">
        <p14:creationId xmlns:p14="http://schemas.microsoft.com/office/powerpoint/2010/main" val="122333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DB031-76EB-488E-D99E-FE5D25BC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Смешанное  // Гибридное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C3DB0A9-713E-A884-21BE-3FC61B9E7C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4983"/>
            <a:ext cx="5181600" cy="387262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2E31EEF-06C1-09A1-D6E9-1CEF8B0B97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3248"/>
            <a:ext cx="5181600" cy="3456091"/>
          </a:xfrm>
        </p:spPr>
      </p:pic>
    </p:spTree>
    <p:extLst>
      <p:ext uri="{BB962C8B-B14F-4D97-AF65-F5344CB8AC3E}">
        <p14:creationId xmlns:p14="http://schemas.microsoft.com/office/powerpoint/2010/main" val="341864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8F5E4-9DC7-8516-A668-FD25D74F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Тренд 3. Обучение через вызов (challenge) как образовательный формат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мультфильм, графическая вставк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94F9B33-B9C6-9D88-5F24-B6D11FC4C9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1710" r="19289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8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3CF9D7-444C-2DDB-0A7C-C6B10635D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500" dirty="0"/>
              <a:t>О</a:t>
            </a:r>
            <a:r>
              <a:rPr lang="en-US" sz="1500" dirty="0" err="1"/>
              <a:t>бразовательный</a:t>
            </a:r>
            <a:r>
              <a:rPr lang="en-US" sz="1500" dirty="0"/>
              <a:t> </a:t>
            </a:r>
            <a:r>
              <a:rPr lang="en-US" sz="1500" dirty="0" err="1"/>
              <a:t>формат</a:t>
            </a:r>
            <a:r>
              <a:rPr lang="en-US" sz="1500" dirty="0"/>
              <a:t>, </a:t>
            </a:r>
            <a:r>
              <a:rPr lang="en-US" sz="1500" dirty="0" err="1"/>
              <a:t>способствующий</a:t>
            </a:r>
            <a:r>
              <a:rPr lang="en-US" sz="1500" dirty="0"/>
              <a:t> </a:t>
            </a:r>
            <a:r>
              <a:rPr lang="en-US" sz="1500" dirty="0" err="1"/>
              <a:t>развитию</a:t>
            </a:r>
            <a:r>
              <a:rPr lang="en-US" sz="1500" dirty="0"/>
              <a:t> </a:t>
            </a:r>
            <a:r>
              <a:rPr lang="en-US" sz="1500" dirty="0" err="1"/>
              <a:t>критического</a:t>
            </a:r>
            <a:r>
              <a:rPr lang="en-US" sz="1500" dirty="0"/>
              <a:t> </a:t>
            </a:r>
            <a:r>
              <a:rPr lang="en-US" sz="1500" dirty="0" err="1"/>
              <a:t>мышления</a:t>
            </a:r>
            <a:r>
              <a:rPr lang="en-US" sz="1500" dirty="0"/>
              <a:t>. </a:t>
            </a:r>
          </a:p>
          <a:p>
            <a:r>
              <a:rPr lang="en-US" sz="1500" dirty="0"/>
              <a:t>В </a:t>
            </a:r>
            <a:r>
              <a:rPr lang="en-US" sz="1500" dirty="0" err="1"/>
              <a:t>отличие</a:t>
            </a:r>
            <a:r>
              <a:rPr lang="en-US" sz="1500" dirty="0"/>
              <a:t> </a:t>
            </a:r>
            <a:r>
              <a:rPr lang="en-US" sz="1500" dirty="0" err="1"/>
              <a:t>от</a:t>
            </a:r>
            <a:r>
              <a:rPr lang="en-US" sz="1500" dirty="0"/>
              <a:t> </a:t>
            </a:r>
            <a:r>
              <a:rPr lang="en-US" sz="1500" dirty="0" err="1"/>
              <a:t>проблемно-ориентированного</a:t>
            </a:r>
            <a:r>
              <a:rPr lang="en-US" sz="1500" dirty="0"/>
              <a:t> </a:t>
            </a:r>
            <a:r>
              <a:rPr lang="en-US" sz="1500" dirty="0" err="1"/>
              <a:t>обучения</a:t>
            </a:r>
            <a:r>
              <a:rPr lang="en-US" sz="1500" dirty="0"/>
              <a:t>, </a:t>
            </a:r>
            <a:r>
              <a:rPr lang="en-US" sz="1500" dirty="0" err="1"/>
              <a:t>где</a:t>
            </a:r>
            <a:r>
              <a:rPr lang="en-US" sz="1500" dirty="0"/>
              <a:t> </a:t>
            </a:r>
            <a:r>
              <a:rPr lang="en-US" sz="1500" dirty="0" err="1"/>
              <a:t>обучающемуся</a:t>
            </a:r>
            <a:r>
              <a:rPr lang="en-US" sz="1500" dirty="0"/>
              <a:t> </a:t>
            </a:r>
            <a:r>
              <a:rPr lang="en-US" sz="1500" dirty="0" err="1"/>
              <a:t>сразу</a:t>
            </a:r>
            <a:r>
              <a:rPr lang="en-US" sz="1500" dirty="0"/>
              <a:t> </a:t>
            </a:r>
            <a:r>
              <a:rPr lang="en-US" sz="1500" dirty="0" err="1"/>
              <a:t>предоставляется</a:t>
            </a:r>
            <a:r>
              <a:rPr lang="en-US" sz="1500" dirty="0"/>
              <a:t> </a:t>
            </a:r>
            <a:r>
              <a:rPr lang="en-US" sz="1500" dirty="0" err="1"/>
              <a:t>готовая</a:t>
            </a:r>
            <a:r>
              <a:rPr lang="en-US" sz="1500" dirty="0"/>
              <a:t> </a:t>
            </a:r>
            <a:r>
              <a:rPr lang="en-US" sz="1500" dirty="0" err="1"/>
              <a:t>проблема</a:t>
            </a:r>
            <a:r>
              <a:rPr lang="en-US" sz="1500" dirty="0"/>
              <a:t> </a:t>
            </a:r>
            <a:r>
              <a:rPr lang="en-US" sz="1500" dirty="0" err="1"/>
              <a:t>для</a:t>
            </a:r>
            <a:r>
              <a:rPr lang="en-US" sz="1500" dirty="0"/>
              <a:t> </a:t>
            </a:r>
            <a:r>
              <a:rPr lang="en-US" sz="1500" dirty="0" err="1"/>
              <a:t>решения</a:t>
            </a:r>
            <a:r>
              <a:rPr lang="en-US" sz="1500" dirty="0"/>
              <a:t>, в </a:t>
            </a:r>
            <a:r>
              <a:rPr lang="en-US" sz="1500" dirty="0" err="1"/>
              <a:t>обучении</a:t>
            </a:r>
            <a:r>
              <a:rPr lang="en-US" sz="1500" dirty="0"/>
              <a:t> </a:t>
            </a:r>
            <a:r>
              <a:rPr lang="en-US" sz="1500" dirty="0" err="1"/>
              <a:t>через</a:t>
            </a:r>
            <a:r>
              <a:rPr lang="en-US" sz="1500" dirty="0"/>
              <a:t> </a:t>
            </a:r>
            <a:r>
              <a:rPr lang="en-US" sz="1500" dirty="0" err="1"/>
              <a:t>вызов</a:t>
            </a:r>
            <a:r>
              <a:rPr lang="en-US" sz="1500" dirty="0"/>
              <a:t> </a:t>
            </a:r>
            <a:r>
              <a:rPr lang="en-US" sz="1500" dirty="0" err="1"/>
              <a:t>ученик</a:t>
            </a:r>
            <a:r>
              <a:rPr lang="en-US" sz="1500" dirty="0"/>
              <a:t> </a:t>
            </a:r>
            <a:r>
              <a:rPr lang="en-US" sz="1500" dirty="0" err="1"/>
              <a:t>изучает</a:t>
            </a:r>
            <a:r>
              <a:rPr lang="en-US" sz="1500" dirty="0"/>
              <a:t> </a:t>
            </a:r>
            <a:r>
              <a:rPr lang="en-US" sz="1500" dirty="0" err="1"/>
              <a:t>целую</a:t>
            </a:r>
            <a:r>
              <a:rPr lang="en-US" sz="1500" dirty="0"/>
              <a:t> </a:t>
            </a:r>
            <a:r>
              <a:rPr lang="en-US" sz="1500" dirty="0" err="1"/>
              <a:t>область</a:t>
            </a:r>
            <a:r>
              <a:rPr lang="en-US" sz="1500" dirty="0"/>
              <a:t> и </a:t>
            </a:r>
            <a:r>
              <a:rPr lang="en-US" sz="1500" dirty="0" err="1"/>
              <a:t>сам</a:t>
            </a:r>
            <a:r>
              <a:rPr lang="en-US" sz="1500" dirty="0"/>
              <a:t> </a:t>
            </a:r>
            <a:r>
              <a:rPr lang="en-US" sz="1500" dirty="0" err="1"/>
              <a:t>обнаруживает</a:t>
            </a:r>
            <a:r>
              <a:rPr lang="en-US" sz="1500" dirty="0"/>
              <a:t> в </a:t>
            </a:r>
            <a:r>
              <a:rPr lang="en-US" sz="1500" dirty="0" err="1"/>
              <a:t>ней</a:t>
            </a:r>
            <a:r>
              <a:rPr lang="en-US" sz="1500" dirty="0"/>
              <a:t> </a:t>
            </a:r>
            <a:r>
              <a:rPr lang="en-US" sz="1500" dirty="0" err="1"/>
              <a:t>проблему</a:t>
            </a:r>
            <a:r>
              <a:rPr lang="en-US" sz="1500" dirty="0"/>
              <a:t>, </a:t>
            </a:r>
            <a:r>
              <a:rPr lang="en-US" sz="1500" dirty="0" err="1"/>
              <a:t>которую</a:t>
            </a:r>
            <a:r>
              <a:rPr lang="en-US" sz="1500" dirty="0"/>
              <a:t> </a:t>
            </a:r>
            <a:r>
              <a:rPr lang="en-US" sz="1500" dirty="0" err="1"/>
              <a:t>считает</a:t>
            </a:r>
            <a:r>
              <a:rPr lang="en-US" sz="1500" dirty="0"/>
              <a:t> </a:t>
            </a:r>
            <a:r>
              <a:rPr lang="en-US" sz="1500" dirty="0" err="1"/>
              <a:t>нужным</a:t>
            </a:r>
            <a:r>
              <a:rPr lang="en-US" sz="1500" dirty="0"/>
              <a:t> </a:t>
            </a:r>
            <a:r>
              <a:rPr lang="en-US" sz="1500" dirty="0" err="1"/>
              <a:t>решить</a:t>
            </a:r>
            <a:r>
              <a:rPr lang="en-US" sz="1500" dirty="0"/>
              <a:t>. </a:t>
            </a:r>
          </a:p>
        </p:txBody>
      </p:sp>
      <p:sp>
        <p:nvSpPr>
          <p:cNvPr id="32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43837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Стандартная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862</Words>
  <Application>Microsoft Office PowerPoint</Application>
  <PresentationFormat>Широкоэкранный</PresentationFormat>
  <Paragraphs>69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Aptos</vt:lpstr>
      <vt:lpstr>Arial</vt:lpstr>
      <vt:lpstr>Gill Sans Nova</vt:lpstr>
      <vt:lpstr>GradientVTI</vt:lpstr>
      <vt:lpstr>Школьная словесность в контексте мировых трендов образования</vt:lpstr>
      <vt:lpstr>Источники вдохновения </vt:lpstr>
      <vt:lpstr>10 тенденций в педагогике</vt:lpstr>
      <vt:lpstr>Источники вдохновения </vt:lpstr>
      <vt:lpstr>Тренд 1. Мультимодальная педагогика</vt:lpstr>
      <vt:lpstr>Мультимодальность</vt:lpstr>
      <vt:lpstr>Тренд 2. Взаимопроникновение учебных сред</vt:lpstr>
      <vt:lpstr>Смешанное  // Гибридное</vt:lpstr>
      <vt:lpstr>Тренд 3. Обучение через вызов (challenge) как образовательный формат</vt:lpstr>
      <vt:lpstr>Метод кейсов (case study, метод конкретных ситуаций, метод ситуационного анализа) </vt:lpstr>
      <vt:lpstr>Тренд 4. Педагогика отношений </vt:lpstr>
      <vt:lpstr>Педагогика общей заботы</vt:lpstr>
      <vt:lpstr>Тренд 5. Предпринимательское образование</vt:lpstr>
      <vt:lpstr>Тренд 6. Педагогика заботы в опосредованной цифровыми технологиями среде  </vt:lpstr>
      <vt:lpstr>Тренд 7. Педагогика с использованием генеративного искусственного интеллекта</vt:lpstr>
      <vt:lpstr>Тренд 8. Сближение контекстов обучения и обучающегося</vt:lpstr>
      <vt:lpstr>Тренд 9. Подкасты как педагогическая технология</vt:lpstr>
      <vt:lpstr>Тренд 10. Метавселенная для образования</vt:lpstr>
      <vt:lpstr>20.2.4. Литература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словесность в контексте мировых трендов образования</dc:title>
  <dc:creator>Tatiana Galaktionova</dc:creator>
  <cp:lastModifiedBy>user</cp:lastModifiedBy>
  <cp:revision>8</cp:revision>
  <dcterms:created xsi:type="dcterms:W3CDTF">2024-11-17T20:19:03Z</dcterms:created>
  <dcterms:modified xsi:type="dcterms:W3CDTF">2024-11-19T17:56:21Z</dcterms:modified>
</cp:coreProperties>
</file>