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314" r:id="rId3"/>
    <p:sldId id="313" r:id="rId4"/>
    <p:sldId id="315" r:id="rId5"/>
    <p:sldId id="380" r:id="rId6"/>
    <p:sldId id="318" r:id="rId7"/>
    <p:sldId id="378" r:id="rId8"/>
    <p:sldId id="321" r:id="rId9"/>
    <p:sldId id="379" r:id="rId10"/>
    <p:sldId id="319" r:id="rId11"/>
    <p:sldId id="317" r:id="rId12"/>
    <p:sldId id="323" r:id="rId13"/>
    <p:sldId id="324" r:id="rId14"/>
    <p:sldId id="325" r:id="rId15"/>
    <p:sldId id="326" r:id="rId16"/>
    <p:sldId id="328" r:id="rId17"/>
    <p:sldId id="329" r:id="rId18"/>
    <p:sldId id="330" r:id="rId19"/>
    <p:sldId id="327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9" r:id="rId30"/>
    <p:sldId id="344" r:id="rId31"/>
    <p:sldId id="342" r:id="rId32"/>
    <p:sldId id="347" r:id="rId33"/>
    <p:sldId id="346" r:id="rId34"/>
    <p:sldId id="345" r:id="rId35"/>
    <p:sldId id="350" r:id="rId36"/>
    <p:sldId id="352" r:id="rId37"/>
    <p:sldId id="348" r:id="rId38"/>
    <p:sldId id="343" r:id="rId39"/>
    <p:sldId id="340" r:id="rId40"/>
    <p:sldId id="341" r:id="rId41"/>
    <p:sldId id="354" r:id="rId42"/>
    <p:sldId id="356" r:id="rId43"/>
    <p:sldId id="357" r:id="rId44"/>
    <p:sldId id="355" r:id="rId45"/>
    <p:sldId id="358" r:id="rId46"/>
    <p:sldId id="359" r:id="rId47"/>
    <p:sldId id="353" r:id="rId48"/>
    <p:sldId id="360" r:id="rId49"/>
    <p:sldId id="362" r:id="rId50"/>
    <p:sldId id="361" r:id="rId51"/>
    <p:sldId id="363" r:id="rId52"/>
    <p:sldId id="364" r:id="rId53"/>
    <p:sldId id="367" r:id="rId54"/>
    <p:sldId id="365" r:id="rId55"/>
    <p:sldId id="366" r:id="rId56"/>
    <p:sldId id="374" r:id="rId57"/>
    <p:sldId id="372" r:id="rId58"/>
    <p:sldId id="371" r:id="rId59"/>
    <p:sldId id="377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1F6"/>
    <a:srgbClr val="006600"/>
    <a:srgbClr val="1F2794"/>
    <a:srgbClr val="00FF00"/>
    <a:srgbClr val="099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17E36-98BE-4D7B-8030-0FD7DC06E75A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DF536-3B43-4D7D-8917-5DA2B9C7D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6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8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3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6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2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8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5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5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03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9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048C8-E691-4958-A795-B98ED27CAA9C}" type="datetimeFigureOut">
              <a:rPr lang="ru-RU" smtClean="0"/>
              <a:pPr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E0DE8-922C-43DC-99D2-9A13D52BF3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77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hyperlink" Target="https://fotki.yandex.ru/next/users/tornado-8484/album/375003/view/976724?page=0" TargetMode="External"/><Relationship Id="rId7" Type="http://schemas.openxmlformats.org/officeDocument/2006/relationships/image" Target="../media/image86.png"/><Relationship Id="rId12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89.jpeg"/><Relationship Id="rId5" Type="http://schemas.openxmlformats.org/officeDocument/2006/relationships/image" Target="../media/image84.jpeg"/><Relationship Id="rId10" Type="http://schemas.openxmlformats.org/officeDocument/2006/relationships/image" Target="../media/image88.jpeg"/><Relationship Id="rId4" Type="http://schemas.openxmlformats.org/officeDocument/2006/relationships/image" Target="../media/image83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8" y="-122751"/>
            <a:ext cx="12199568" cy="6862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450" y="2603528"/>
            <a:ext cx="7502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Художники Вятского края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4450" y="3502479"/>
            <a:ext cx="8958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F2794"/>
                </a:solidFill>
                <a:latin typeface="Times New Roman" pitchFamily="18" charset="0"/>
                <a:cs typeface="Times New Roman" pitchFamily="18" charset="0"/>
              </a:rPr>
              <a:t>Жанры изобразительного искусства. </a:t>
            </a:r>
          </a:p>
          <a:p>
            <a:r>
              <a:rPr lang="ru-RU" sz="2800" dirty="0">
                <a:solidFill>
                  <a:srgbClr val="1F2794"/>
                </a:solidFill>
                <a:latin typeface="Times New Roman" pitchFamily="18" charset="0"/>
                <a:cs typeface="Times New Roman" pitchFamily="18" charset="0"/>
              </a:rPr>
              <a:t>Известные художники Вятского края. </a:t>
            </a:r>
          </a:p>
          <a:p>
            <a:endParaRPr lang="ru-RU" sz="2800" dirty="0">
              <a:solidFill>
                <a:srgbClr val="1F27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32" y="1385336"/>
            <a:ext cx="1789023" cy="9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11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49C6C-587A-473F-BDEC-CC7B0BE5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D1C101-9A92-4A7E-AC40-4BAD8BA63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F8CA9-8961-4087-902C-FAA7823D3811}"/>
              </a:ext>
            </a:extLst>
          </p:cNvPr>
          <p:cNvSpPr txBox="1"/>
          <p:nvPr/>
        </p:nvSpPr>
        <p:spPr>
          <a:xfrm>
            <a:off x="3710866" y="5584055"/>
            <a:ext cx="497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Н.Н. Хохряков «Флоксы в саду»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64E79D-95A0-45A4-AD48-2CBF1D1C2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8" y="0"/>
            <a:ext cx="10022889" cy="675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98EDA7-1F27-454A-BD3D-66FFDCDD38DD}"/>
              </a:ext>
            </a:extLst>
          </p:cNvPr>
          <p:cNvSpPr txBox="1"/>
          <p:nvPr/>
        </p:nvSpPr>
        <p:spPr>
          <a:xfrm>
            <a:off x="3311371" y="6311900"/>
            <a:ext cx="5042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Н.Н. Хохряков «Сад с флоксами»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796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49C6C-587A-473F-BDEC-CC7B0BE5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D1C101-9A92-4A7E-AC40-4BAD8BA63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87F97204-91B9-4AAB-8C54-D059238AE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4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E8D3C5-D6A1-41D7-96B4-B4E13AD891AD}"/>
              </a:ext>
            </a:extLst>
          </p:cNvPr>
          <p:cNvSpPr txBox="1"/>
          <p:nvPr/>
        </p:nvSpPr>
        <p:spPr>
          <a:xfrm>
            <a:off x="3044283" y="6311900"/>
            <a:ext cx="807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Н.Н. Хохряков «Интерьер мастерской с распахнутым окном»</a:t>
            </a:r>
          </a:p>
        </p:txBody>
      </p:sp>
    </p:spTree>
    <p:extLst>
      <p:ext uri="{BB962C8B-B14F-4D97-AF65-F5344CB8AC3E}">
        <p14:creationId xmlns:p14="http://schemas.microsoft.com/office/powerpoint/2010/main" val="905864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3A426-E04A-4258-BC41-58252B3DC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AE776A-EFF7-4BCB-8973-1F29A6CEA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19B6C974-82D9-48F4-AADD-F6B706C38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1" y="61331"/>
            <a:ext cx="8673790" cy="67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F8E2B1-A60F-4F57-A216-E759C1D61A5F}"/>
              </a:ext>
            </a:extLst>
          </p:cNvPr>
          <p:cNvSpPr txBox="1"/>
          <p:nvPr/>
        </p:nvSpPr>
        <p:spPr>
          <a:xfrm>
            <a:off x="1572322" y="6176963"/>
            <a:ext cx="569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Н.Н. Хохряков «Натюрморт с флоксами»</a:t>
            </a:r>
          </a:p>
        </p:txBody>
      </p:sp>
    </p:spTree>
    <p:extLst>
      <p:ext uri="{BB962C8B-B14F-4D97-AF65-F5344CB8AC3E}">
        <p14:creationId xmlns:p14="http://schemas.microsoft.com/office/powerpoint/2010/main" val="998026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930B4-790C-42EF-9519-54C0B51F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2CE391-B492-474F-97E6-245611E65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A6BFD830-C0FB-4DDC-95F9-BA4D8798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5" y="0"/>
            <a:ext cx="11436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724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6"/>
            <a:ext cx="12199568" cy="6891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3857" y="65167"/>
            <a:ext cx="6845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3 станция</a:t>
            </a:r>
            <a:r>
              <a:rPr lang="ru-RU" sz="2800" dirty="0"/>
              <a:t> -</a:t>
            </a:r>
          </a:p>
          <a:p>
            <a:r>
              <a:rPr lang="ru-RU" sz="2800" b="1" dirty="0">
                <a:solidFill>
                  <a:srgbClr val="0161F6"/>
                </a:solidFill>
              </a:rPr>
              <a:t>«А.А. Рылов – выдающийся советский живописец»</a:t>
            </a:r>
            <a:r>
              <a:rPr lang="ru-RU" sz="2800" dirty="0">
                <a:solidFill>
                  <a:srgbClr val="0161F6"/>
                </a:solidFill>
              </a:rPr>
              <a:t> </a:t>
            </a:r>
            <a:r>
              <a:rPr lang="ru-RU" dirty="0">
                <a:solidFill>
                  <a:srgbClr val="0161F6"/>
                </a:solidFill>
              </a:rPr>
              <a:t>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BD5B8-D7B1-47B8-8EC6-A324816D7FFF}"/>
              </a:ext>
            </a:extLst>
          </p:cNvPr>
          <p:cNvSpPr txBox="1"/>
          <p:nvPr/>
        </p:nvSpPr>
        <p:spPr>
          <a:xfrm>
            <a:off x="4933857" y="1338146"/>
            <a:ext cx="65072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 Кто первый разглядел способности Аркадия? </a:t>
            </a:r>
          </a:p>
          <a:p>
            <a:endParaRPr lang="ru-RU" sz="2400" dirty="0"/>
          </a:p>
          <a:p>
            <a:r>
              <a:rPr lang="ru-RU" sz="2400" dirty="0"/>
              <a:t>2. Кто являлся учителем в Академии художеств? </a:t>
            </a:r>
          </a:p>
          <a:p>
            <a:endParaRPr lang="ru-RU" sz="2400" dirty="0"/>
          </a:p>
          <a:p>
            <a:r>
              <a:rPr lang="ru-RU" sz="2400" dirty="0"/>
              <a:t>3. Основной жанр в котором работал художник? </a:t>
            </a:r>
          </a:p>
          <a:p>
            <a:endParaRPr lang="ru-RU" sz="2400" dirty="0"/>
          </a:p>
          <a:p>
            <a:r>
              <a:rPr lang="ru-RU" sz="2400" dirty="0"/>
              <a:t>4. Какое интересное увлечение было у художника? </a:t>
            </a:r>
          </a:p>
          <a:p>
            <a:endParaRPr lang="ru-RU" sz="2400" dirty="0"/>
          </a:p>
          <a:p>
            <a:r>
              <a:rPr lang="ru-RU" sz="2400" dirty="0"/>
              <a:t>5. В каком году Кировскому </a:t>
            </a:r>
          </a:p>
          <a:p>
            <a:r>
              <a:rPr lang="ru-RU" sz="2400" dirty="0"/>
              <a:t>художественному училищу </a:t>
            </a:r>
          </a:p>
          <a:p>
            <a:r>
              <a:rPr lang="ru-RU" sz="2400" dirty="0"/>
              <a:t>присвоили имя А.А. Рылова? </a:t>
            </a:r>
          </a:p>
          <a:p>
            <a:pPr marL="457200" indent="-457200">
              <a:buAutoNum type="arabicPeriod"/>
            </a:pP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6D9E6-49A1-411D-90AE-C3B2A69456CC}"/>
              </a:ext>
            </a:extLst>
          </p:cNvPr>
          <p:cNvSpPr txBox="1"/>
          <p:nvPr/>
        </p:nvSpPr>
        <p:spPr>
          <a:xfrm>
            <a:off x="289932" y="5761608"/>
            <a:ext cx="4962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А.В. </a:t>
            </a:r>
            <a:r>
              <a:rPr lang="ru-RU" sz="2000" dirty="0" err="1">
                <a:solidFill>
                  <a:schemeClr val="bg1"/>
                </a:solidFill>
              </a:rPr>
              <a:t>Исунов</a:t>
            </a:r>
            <a:r>
              <a:rPr lang="ru-RU" sz="2000" dirty="0">
                <a:solidFill>
                  <a:schemeClr val="bg1"/>
                </a:solidFill>
              </a:rPr>
              <a:t> «Портрет Н.Н. Хохрякова»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D094D-A7E2-47E9-8BF5-84547EEAE748}"/>
              </a:ext>
            </a:extLst>
          </p:cNvPr>
          <p:cNvSpPr txBox="1"/>
          <p:nvPr/>
        </p:nvSpPr>
        <p:spPr>
          <a:xfrm>
            <a:off x="289932" y="5862461"/>
            <a:ext cx="4422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И.И. Бродский «Портрет А.А. Рылова»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540C615-1289-4AB9-98E1-9512F3E913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9CEB37E-6DF1-4C4A-812E-2F6B3482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" y="0"/>
            <a:ext cx="4829778" cy="622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00DDB6-AD37-41F9-95C8-9F8740092DBB}"/>
              </a:ext>
            </a:extLst>
          </p:cNvPr>
          <p:cNvSpPr txBox="1"/>
          <p:nvPr/>
        </p:nvSpPr>
        <p:spPr>
          <a:xfrm>
            <a:off x="355108" y="5698855"/>
            <a:ext cx="4724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И.И. Бродский «Портрет А.А. Рылова»</a:t>
            </a:r>
          </a:p>
        </p:txBody>
      </p:sp>
    </p:spTree>
    <p:extLst>
      <p:ext uri="{BB962C8B-B14F-4D97-AF65-F5344CB8AC3E}">
        <p14:creationId xmlns:p14="http://schemas.microsoft.com/office/powerpoint/2010/main" val="3719206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 голубом просторе. масло 1918, 109×152 см">
            <a:extLst>
              <a:ext uri="{FF2B5EF4-FFF2-40B4-BE49-F238E27FC236}">
                <a16:creationId xmlns:a16="http://schemas.microsoft.com/office/drawing/2014/main" id="{A22CE9FD-5EDB-47AB-9282-62E8A4D6D8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" y="11152"/>
            <a:ext cx="8720254" cy="67632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DB509A-B183-44B2-A0F9-23CA8A5C808C}"/>
              </a:ext>
            </a:extLst>
          </p:cNvPr>
          <p:cNvSpPr txBox="1"/>
          <p:nvPr/>
        </p:nvSpPr>
        <p:spPr>
          <a:xfrm>
            <a:off x="2308302" y="6266986"/>
            <a:ext cx="475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А.А. Рылов «В голубом просторе»</a:t>
            </a:r>
          </a:p>
        </p:txBody>
      </p:sp>
    </p:spTree>
    <p:extLst>
      <p:ext uri="{BB962C8B-B14F-4D97-AF65-F5344CB8AC3E}">
        <p14:creationId xmlns:p14="http://schemas.microsoft.com/office/powerpoint/2010/main" val="339459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97892-2B48-4FFF-96FE-4BA718D7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5C0FE1-DC9D-4CD7-990F-E0984CCA5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 descr="Picture background">
            <a:extLst>
              <a:ext uri="{FF2B5EF4-FFF2-40B4-BE49-F238E27FC236}">
                <a16:creationId xmlns:a16="http://schemas.microsoft.com/office/drawing/2014/main" id="{71263EFD-F36F-4269-818A-9D1EC13E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8" y="0"/>
            <a:ext cx="8706314" cy="67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BEE43-C7C7-4B09-A418-4291A5AA5A6C}"/>
              </a:ext>
            </a:extLst>
          </p:cNvPr>
          <p:cNvSpPr txBox="1"/>
          <p:nvPr/>
        </p:nvSpPr>
        <p:spPr>
          <a:xfrm>
            <a:off x="2129883" y="6311900"/>
            <a:ext cx="395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А.А. Рылов «Зелёный шум»</a:t>
            </a:r>
          </a:p>
        </p:txBody>
      </p:sp>
    </p:spTree>
    <p:extLst>
      <p:ext uri="{BB962C8B-B14F-4D97-AF65-F5344CB8AC3E}">
        <p14:creationId xmlns:p14="http://schemas.microsoft.com/office/powerpoint/2010/main" val="3837407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545E3-C631-4AC7-BF80-86C58ADB8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9FE0DE-1C71-4754-BC26-C323F1BB2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6F20CAC-6A16-4EAE-8871-A7AEDB0F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" y="0"/>
            <a:ext cx="8734127" cy="67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888DF-C143-4761-9C8D-01E96E6164FF}"/>
              </a:ext>
            </a:extLst>
          </p:cNvPr>
          <p:cNvSpPr txBox="1"/>
          <p:nvPr/>
        </p:nvSpPr>
        <p:spPr>
          <a:xfrm>
            <a:off x="1628079" y="5988205"/>
            <a:ext cx="475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А.А. Рылов «Полевая рябинка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86223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8474DF-B103-4253-80F1-B6A9D479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850BC9-3AF8-4E14-A49F-6E2A24D33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9F1D1F4-5357-4094-810A-611C00D2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0"/>
            <a:ext cx="8731405" cy="67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3B854-FC75-4361-8E4F-B0D90EB923E5}"/>
              </a:ext>
            </a:extLst>
          </p:cNvPr>
          <p:cNvSpPr txBox="1"/>
          <p:nvPr/>
        </p:nvSpPr>
        <p:spPr>
          <a:xfrm>
            <a:off x="2932771" y="6176964"/>
            <a:ext cx="3423424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А.А. Рылов «Закат»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996742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3DE04-6C5D-49C2-992F-6505DF4C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DDFF48-C2AD-4860-BB5D-780A347BF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Автопортрет с белкой. 1931 год. Тушь, карандаш">
            <a:extLst>
              <a:ext uri="{FF2B5EF4-FFF2-40B4-BE49-F238E27FC236}">
                <a16:creationId xmlns:a16="http://schemas.microsoft.com/office/drawing/2014/main" id="{B926D190-E3DC-40A4-BFF2-D14CB2CDAC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8" y="0"/>
            <a:ext cx="8698493" cy="67464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3E23C-8EBF-4D65-BC7E-0BA4DBBBA016}"/>
              </a:ext>
            </a:extLst>
          </p:cNvPr>
          <p:cNvSpPr txBox="1"/>
          <p:nvPr/>
        </p:nvSpPr>
        <p:spPr>
          <a:xfrm>
            <a:off x="2798956" y="6311901"/>
            <a:ext cx="5006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161F6"/>
                </a:solidFill>
              </a:rPr>
              <a:t>А.А. Рылов «Автопортрет с белкой»</a:t>
            </a:r>
          </a:p>
        </p:txBody>
      </p:sp>
    </p:spTree>
    <p:extLst>
      <p:ext uri="{BB962C8B-B14F-4D97-AF65-F5344CB8AC3E}">
        <p14:creationId xmlns:p14="http://schemas.microsoft.com/office/powerpoint/2010/main" val="417990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46"/>
            <a:ext cx="12199568" cy="6862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5278" y="0"/>
            <a:ext cx="9367023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161F6"/>
                </a:solidFill>
              </a:rPr>
              <a:t>Вопросы: </a:t>
            </a:r>
          </a:p>
          <a:p>
            <a:r>
              <a:rPr lang="ru-RU" sz="2400" b="1" dirty="0"/>
              <a:t>1. Вид изобразительного искусства, отражающий жизнь путём изображения окружающих нас предметов и явлений на холсте, картоне, бумаге, при помощи красок …</a:t>
            </a:r>
          </a:p>
          <a:p>
            <a:endParaRPr lang="ru-RU" sz="2400" b="1" dirty="0"/>
          </a:p>
          <a:p>
            <a:r>
              <a:rPr lang="ru-RU" sz="2400" b="1" dirty="0"/>
              <a:t>2. Назовите цвета радуги… </a:t>
            </a:r>
          </a:p>
          <a:p>
            <a:endParaRPr lang="ru-RU" sz="2400" b="1" dirty="0"/>
          </a:p>
          <a:p>
            <a:r>
              <a:rPr lang="ru-RU" sz="2400" b="1" dirty="0"/>
              <a:t>3. Какие цвета называют теплыми? </a:t>
            </a:r>
          </a:p>
          <a:p>
            <a:endParaRPr lang="ru-RU" sz="2400" b="1" dirty="0"/>
          </a:p>
          <a:p>
            <a:r>
              <a:rPr lang="ru-RU" sz="2400" b="1" dirty="0"/>
              <a:t>4. Какие цвета называются холодными?  </a:t>
            </a:r>
          </a:p>
          <a:p>
            <a:endParaRPr lang="ru-RU" sz="2400" b="1" dirty="0"/>
          </a:p>
          <a:p>
            <a:r>
              <a:rPr lang="ru-RU" sz="2400" b="1" dirty="0"/>
              <a:t>5. Как называется щит, который поддерживает картину при ее написании? </a:t>
            </a:r>
          </a:p>
          <a:p>
            <a:endParaRPr lang="ru-RU" sz="2400" b="1" dirty="0"/>
          </a:p>
          <a:p>
            <a:r>
              <a:rPr lang="ru-RU" sz="2400" b="1" dirty="0"/>
              <a:t>6. Как называют предмет для смешивания красок? </a:t>
            </a:r>
          </a:p>
          <a:p>
            <a:endParaRPr lang="ru-RU" sz="2400" b="1" dirty="0"/>
          </a:p>
          <a:p>
            <a:r>
              <a:rPr lang="ru-RU" sz="2400" b="1" dirty="0"/>
              <a:t>7. Как называется художественное произведение,                     выполненное художником с помощью красок? </a:t>
            </a:r>
          </a:p>
          <a:p>
            <a:endParaRPr lang="ru-RU" sz="2800" dirty="0">
              <a:solidFill>
                <a:srgbClr val="1F27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40552A0-F3E5-4D39-AE96-FF841D875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125" y="1347133"/>
            <a:ext cx="1587190" cy="112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B1EB023-355D-4954-8CDB-6D13E8D8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17" y="1909148"/>
            <a:ext cx="1401320" cy="7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A5E0C63-F894-43E4-BBCB-BB3635540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7"/>
          <a:stretch/>
        </p:blipFill>
        <p:spPr bwMode="auto">
          <a:xfrm>
            <a:off x="7025268" y="2726249"/>
            <a:ext cx="1156000" cy="70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icture background">
            <a:extLst>
              <a:ext uri="{FF2B5EF4-FFF2-40B4-BE49-F238E27FC236}">
                <a16:creationId xmlns:a16="http://schemas.microsoft.com/office/drawing/2014/main" id="{89224D0F-86ED-496B-A0F8-3287DFEFD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2" t="21998" r="722" b="4871"/>
          <a:stretch/>
        </p:blipFill>
        <p:spPr bwMode="auto">
          <a:xfrm>
            <a:off x="7601472" y="3500235"/>
            <a:ext cx="1159591" cy="73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01DA319-CA52-42B6-8F7A-4EB73990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5" y="3076560"/>
            <a:ext cx="1761893" cy="179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7A44E87-C72B-4B43-9E73-6DB7D22C8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58" y="4824790"/>
            <a:ext cx="1250021" cy="90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682772B3-0DAF-422F-9A74-797D134FC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r="11247"/>
          <a:stretch/>
        </p:blipFill>
        <p:spPr bwMode="auto">
          <a:xfrm>
            <a:off x="133001" y="5675970"/>
            <a:ext cx="1405868" cy="101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125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7F1E1-54E0-41F9-B294-D596CE35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8DA97D-289D-4200-8E18-B295A7A1D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92C340-67EF-4AE6-975D-194A09F9F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11" t="18861" r="2865" b="5528"/>
          <a:stretch/>
        </p:blipFill>
        <p:spPr>
          <a:xfrm>
            <a:off x="8642196" y="-1"/>
            <a:ext cx="2856572" cy="6701884"/>
          </a:xfrm>
          <a:prstGeom prst="rect">
            <a:avLst/>
          </a:prstGeom>
        </p:spPr>
      </p:pic>
      <p:pic>
        <p:nvPicPr>
          <p:cNvPr id="17414" name="Picture 6" descr="undefined">
            <a:extLst>
              <a:ext uri="{FF2B5EF4-FFF2-40B4-BE49-F238E27FC236}">
                <a16:creationId xmlns:a16="http://schemas.microsoft.com/office/drawing/2014/main" id="{4DB99DA1-984E-4C5B-8733-C6EAFF142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2" y="-1"/>
            <a:ext cx="8411736" cy="67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7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6"/>
            <a:ext cx="12199568" cy="6891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2223" y="65166"/>
            <a:ext cx="6527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4 станция</a:t>
            </a:r>
            <a:r>
              <a:rPr lang="ru-RU" sz="2800" dirty="0"/>
              <a:t> -</a:t>
            </a:r>
          </a:p>
          <a:p>
            <a:r>
              <a:rPr lang="ru-RU" sz="2800" b="1" dirty="0">
                <a:solidFill>
                  <a:srgbClr val="0161F6"/>
                </a:solidFill>
              </a:rPr>
              <a:t>«Оттенки бытия И. А Широковой»</a:t>
            </a:r>
            <a:endParaRPr lang="ru-RU" sz="2800" dirty="0">
              <a:solidFill>
                <a:srgbClr val="0161F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BD5B8-D7B1-47B8-8EC6-A324816D7FFF}"/>
              </a:ext>
            </a:extLst>
          </p:cNvPr>
          <p:cNvSpPr txBox="1"/>
          <p:nvPr/>
        </p:nvSpPr>
        <p:spPr>
          <a:xfrm>
            <a:off x="5252224" y="1182030"/>
            <a:ext cx="61848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/>
              <a:t>В какой семье родилась И. А. Широкова? 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r>
              <a:rPr lang="ru-RU" sz="2400" dirty="0"/>
              <a:t>2.   Какое учебное заведение окончила?</a:t>
            </a:r>
          </a:p>
          <a:p>
            <a:endParaRPr lang="ru-RU" sz="2400" dirty="0"/>
          </a:p>
          <a:p>
            <a:r>
              <a:rPr lang="ru-RU" sz="2400" dirty="0"/>
              <a:t>3.   В каких жанрах живописи работала?</a:t>
            </a:r>
          </a:p>
          <a:p>
            <a:endParaRPr lang="ru-RU" sz="2400" dirty="0"/>
          </a:p>
          <a:p>
            <a:r>
              <a:rPr lang="ru-RU" sz="2400" dirty="0"/>
              <a:t>4.   Какие монументальные росписи </a:t>
            </a:r>
          </a:p>
          <a:p>
            <a:r>
              <a:rPr lang="ru-RU" sz="2400" dirty="0"/>
              <a:t>художницы украшают наш город?</a:t>
            </a:r>
          </a:p>
          <a:p>
            <a:endParaRPr lang="ru-RU" sz="2400" dirty="0"/>
          </a:p>
          <a:p>
            <a:r>
              <a:rPr lang="ru-RU" sz="2400" dirty="0"/>
              <a:t>5.   Какие темы  были особенно                              близки художнице?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6D9E6-49A1-411D-90AE-C3B2A69456CC}"/>
              </a:ext>
            </a:extLst>
          </p:cNvPr>
          <p:cNvSpPr txBox="1"/>
          <p:nvPr/>
        </p:nvSpPr>
        <p:spPr>
          <a:xfrm>
            <a:off x="422446" y="6527314"/>
            <a:ext cx="4829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А.В. </a:t>
            </a:r>
            <a:r>
              <a:rPr lang="ru-RU" sz="2000" dirty="0" err="1">
                <a:solidFill>
                  <a:schemeClr val="bg1"/>
                </a:solidFill>
              </a:rPr>
              <a:t>Исунов</a:t>
            </a:r>
            <a:r>
              <a:rPr lang="ru-RU" sz="2000" dirty="0">
                <a:solidFill>
                  <a:schemeClr val="bg1"/>
                </a:solidFill>
              </a:rPr>
              <a:t> «Портрет Н.Н. Хохрякова»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D094D-A7E2-47E9-8BF5-84547EEAE748}"/>
              </a:ext>
            </a:extLst>
          </p:cNvPr>
          <p:cNvSpPr txBox="1"/>
          <p:nvPr/>
        </p:nvSpPr>
        <p:spPr>
          <a:xfrm>
            <a:off x="289932" y="5862461"/>
            <a:ext cx="4422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И.И. Бродский «Портрет А.А. Рылова»</a:t>
            </a:r>
          </a:p>
        </p:txBody>
      </p:sp>
      <p:pic>
        <p:nvPicPr>
          <p:cNvPr id="18434" name="Picture 2" descr="«Автопортрет», 1977, холст, масло">
            <a:extLst>
              <a:ext uri="{FF2B5EF4-FFF2-40B4-BE49-F238E27FC236}">
                <a16:creationId xmlns:a16="http://schemas.microsoft.com/office/drawing/2014/main" id="{9A3412D8-0F8E-4245-802C-7A4FAC72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" y="-63308"/>
            <a:ext cx="5108575" cy="699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7A9AB-97E3-45D1-9427-D23E609351A5}"/>
              </a:ext>
            </a:extLst>
          </p:cNvPr>
          <p:cNvSpPr txBox="1"/>
          <p:nvPr/>
        </p:nvSpPr>
        <p:spPr>
          <a:xfrm>
            <a:off x="613318" y="6527314"/>
            <a:ext cx="457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И.А. Широкова «Автопортрет»</a:t>
            </a:r>
          </a:p>
        </p:txBody>
      </p:sp>
    </p:spTree>
    <p:extLst>
      <p:ext uri="{BB962C8B-B14F-4D97-AF65-F5344CB8AC3E}">
        <p14:creationId xmlns:p14="http://schemas.microsoft.com/office/powerpoint/2010/main" val="3558161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4D2EF-B509-43C8-BF36-2FAD8FB2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6D86CF-2AF7-4459-B31C-D66A3475E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«Скульптурная мастерская», 1974, холст, масло ">
            <a:extLst>
              <a:ext uri="{FF2B5EF4-FFF2-40B4-BE49-F238E27FC236}">
                <a16:creationId xmlns:a16="http://schemas.microsoft.com/office/drawing/2014/main" id="{8E6842E0-B581-4284-A60A-F8B6B1B7D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0"/>
            <a:ext cx="5754687" cy="67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«Молодые люди», 1976, холст, масло">
            <a:extLst>
              <a:ext uri="{FF2B5EF4-FFF2-40B4-BE49-F238E27FC236}">
                <a16:creationId xmlns:a16="http://schemas.microsoft.com/office/drawing/2014/main" id="{5ABE5D9D-4272-4DCC-8EDA-D9C26FB08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97" y="-1"/>
            <a:ext cx="5588813" cy="67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FA897-6D4B-4C0A-BC81-E6F00471C68B}"/>
              </a:ext>
            </a:extLst>
          </p:cNvPr>
          <p:cNvSpPr txBox="1"/>
          <p:nvPr/>
        </p:nvSpPr>
        <p:spPr>
          <a:xfrm>
            <a:off x="78058" y="6311900"/>
            <a:ext cx="6281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И.А. Широкова «Скульптурная мастерская»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E5D4A-218B-48A7-8C20-E541F43798EA}"/>
              </a:ext>
            </a:extLst>
          </p:cNvPr>
          <p:cNvSpPr txBox="1"/>
          <p:nvPr/>
        </p:nvSpPr>
        <p:spPr>
          <a:xfrm>
            <a:off x="6456906" y="6311900"/>
            <a:ext cx="5573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И.А. Широкова «Молодые люди»</a:t>
            </a:r>
          </a:p>
        </p:txBody>
      </p:sp>
    </p:spTree>
    <p:extLst>
      <p:ext uri="{BB962C8B-B14F-4D97-AF65-F5344CB8AC3E}">
        <p14:creationId xmlns:p14="http://schemas.microsoft.com/office/powerpoint/2010/main" val="2397931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«Сирень», 2014, холст, масло">
            <a:extLst>
              <a:ext uri="{FF2B5EF4-FFF2-40B4-BE49-F238E27FC236}">
                <a16:creationId xmlns:a16="http://schemas.microsoft.com/office/drawing/2014/main" id="{21717E67-790D-46D7-84B1-C282C458D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9" y="0"/>
            <a:ext cx="5527675" cy="67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Инна Алексеевна Широкова. Натюрморт">
            <a:extLst>
              <a:ext uri="{FF2B5EF4-FFF2-40B4-BE49-F238E27FC236}">
                <a16:creationId xmlns:a16="http://schemas.microsoft.com/office/drawing/2014/main" id="{98553D92-3EED-45BC-B0E1-F7E390F78F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Инна Алексеевна Широкова. Натюрморт">
            <a:extLst>
              <a:ext uri="{FF2B5EF4-FFF2-40B4-BE49-F238E27FC236}">
                <a16:creationId xmlns:a16="http://schemas.microsoft.com/office/drawing/2014/main" id="{B23880E3-7D69-49A8-A098-B9FB0BB007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0" name="Picture 10" descr="Художник Инна Широкова &quot;Натюрморт&quot;">
            <a:extLst>
              <a:ext uri="{FF2B5EF4-FFF2-40B4-BE49-F238E27FC236}">
                <a16:creationId xmlns:a16="http://schemas.microsoft.com/office/drawing/2014/main" id="{671ED5DF-033E-4772-A46C-CE95F0CB2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84" y="0"/>
            <a:ext cx="5836192" cy="67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F6E83-1EE8-4BE2-A726-A6C20D455827}"/>
              </a:ext>
            </a:extLst>
          </p:cNvPr>
          <p:cNvSpPr txBox="1"/>
          <p:nvPr/>
        </p:nvSpPr>
        <p:spPr>
          <a:xfrm>
            <a:off x="1182029" y="6262520"/>
            <a:ext cx="400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sz="2400" dirty="0">
                <a:solidFill>
                  <a:schemeClr val="bg1"/>
                </a:solidFill>
              </a:rPr>
              <a:t>Широкова «Натюрморт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B922C-0756-479D-917B-1049EC982611}"/>
              </a:ext>
            </a:extLst>
          </p:cNvPr>
          <p:cNvSpPr txBox="1"/>
          <p:nvPr/>
        </p:nvSpPr>
        <p:spPr>
          <a:xfrm>
            <a:off x="6846849" y="6262520"/>
            <a:ext cx="4482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И.А. Широкова  «Натюрморт»</a:t>
            </a:r>
          </a:p>
        </p:txBody>
      </p:sp>
    </p:spTree>
    <p:extLst>
      <p:ext uri="{BB962C8B-B14F-4D97-AF65-F5344CB8AC3E}">
        <p14:creationId xmlns:p14="http://schemas.microsoft.com/office/powerpoint/2010/main" val="3605664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85326-E91B-4C31-A52C-ABDD49B4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90383B-44EF-4284-9233-345CE049D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Художник Инна Широкова &quot;Хохлома&quot;">
            <a:extLst>
              <a:ext uri="{FF2B5EF4-FFF2-40B4-BE49-F238E27FC236}">
                <a16:creationId xmlns:a16="http://schemas.microsoft.com/office/drawing/2014/main" id="{E3193989-EBBE-4F9D-8B18-F6CA75C89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/>
          <a:stretch/>
        </p:blipFill>
        <p:spPr bwMode="auto">
          <a:xfrm>
            <a:off x="85493" y="0"/>
            <a:ext cx="6203795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Художник Инна Широкова &quot;За прилавком&quot;">
            <a:extLst>
              <a:ext uri="{FF2B5EF4-FFF2-40B4-BE49-F238E27FC236}">
                <a16:creationId xmlns:a16="http://schemas.microsoft.com/office/drawing/2014/main" id="{40315FC2-65DA-4352-BD17-28B886593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47" y="0"/>
            <a:ext cx="5148146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4B15E-F57E-4B97-8103-EEF874891419}"/>
              </a:ext>
            </a:extLst>
          </p:cNvPr>
          <p:cNvSpPr txBox="1"/>
          <p:nvPr/>
        </p:nvSpPr>
        <p:spPr>
          <a:xfrm>
            <a:off x="1237785" y="6311900"/>
            <a:ext cx="427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И.А. Широкова «Хохлома»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F69F2-58F4-47DC-80DD-5A2BFC98D5D9}"/>
              </a:ext>
            </a:extLst>
          </p:cNvPr>
          <p:cNvSpPr txBox="1"/>
          <p:nvPr/>
        </p:nvSpPr>
        <p:spPr>
          <a:xfrm>
            <a:off x="6958361" y="6311900"/>
            <a:ext cx="439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И.А. Широкова «За прилавком»</a:t>
            </a:r>
          </a:p>
        </p:txBody>
      </p:sp>
    </p:spTree>
    <p:extLst>
      <p:ext uri="{BB962C8B-B14F-4D97-AF65-F5344CB8AC3E}">
        <p14:creationId xmlns:p14="http://schemas.microsoft.com/office/powerpoint/2010/main" val="3791444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4B24D-8ACC-43B7-8BE2-F49D1266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FAF8A7-5A7D-4C5A-A154-16281BC8E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Художник Инна Широкова &quot;Мои друзья&quot;">
            <a:extLst>
              <a:ext uri="{FF2B5EF4-FFF2-40B4-BE49-F238E27FC236}">
                <a16:creationId xmlns:a16="http://schemas.microsoft.com/office/drawing/2014/main" id="{DEAE0A46-AC14-43FA-BBE0-610A966E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0"/>
            <a:ext cx="8530682" cy="676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AA233-CD66-4662-B6C7-42F3BEAD2464}"/>
              </a:ext>
            </a:extLst>
          </p:cNvPr>
          <p:cNvSpPr txBox="1"/>
          <p:nvPr/>
        </p:nvSpPr>
        <p:spPr>
          <a:xfrm>
            <a:off x="2007220" y="6311900"/>
            <a:ext cx="418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 А. Широкова «Мои друзья»</a:t>
            </a:r>
          </a:p>
        </p:txBody>
      </p:sp>
    </p:spTree>
    <p:extLst>
      <p:ext uri="{BB962C8B-B14F-4D97-AF65-F5344CB8AC3E}">
        <p14:creationId xmlns:p14="http://schemas.microsoft.com/office/powerpoint/2010/main" val="902542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DA82C-9507-4B63-A72C-BCA04893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06799A-86E5-46FC-93E0-50CD442E6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«Наш двор. Катя с Трезором», 1990, холст, масло">
            <a:extLst>
              <a:ext uri="{FF2B5EF4-FFF2-40B4-BE49-F238E27FC236}">
                <a16:creationId xmlns:a16="http://schemas.microsoft.com/office/drawing/2014/main" id="{9965CBE8-2084-4DA7-9F51-23A5F40AE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0"/>
            <a:ext cx="4826230" cy="679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21891-B7F5-4239-B4AF-B79262CF8129}"/>
              </a:ext>
            </a:extLst>
          </p:cNvPr>
          <p:cNvSpPr txBox="1"/>
          <p:nvPr/>
        </p:nvSpPr>
        <p:spPr>
          <a:xfrm>
            <a:off x="89210" y="6311900"/>
            <a:ext cx="487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И.А. Широкова «Катя с Трезором»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1DC3AE-713D-4A41-BD32-C6DE93ADC4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10" y="0"/>
            <a:ext cx="3762308" cy="67561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61FE0-3656-4AC2-937D-841A4055B7B2}"/>
              </a:ext>
            </a:extLst>
          </p:cNvPr>
          <p:cNvSpPr txBox="1"/>
          <p:nvPr/>
        </p:nvSpPr>
        <p:spPr>
          <a:xfrm>
            <a:off x="5080610" y="5898995"/>
            <a:ext cx="3977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И.А. Широкова </a:t>
            </a:r>
          </a:p>
          <a:p>
            <a:r>
              <a:rPr lang="ru-RU" sz="2400" dirty="0">
                <a:solidFill>
                  <a:schemeClr val="bg1"/>
                </a:solidFill>
              </a:rPr>
              <a:t>«Семейный портрет»</a:t>
            </a:r>
          </a:p>
        </p:txBody>
      </p:sp>
    </p:spTree>
    <p:extLst>
      <p:ext uri="{BB962C8B-B14F-4D97-AF65-F5344CB8AC3E}">
        <p14:creationId xmlns:p14="http://schemas.microsoft.com/office/powerpoint/2010/main" val="3727903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35C73-6C25-41A9-96A3-9381A1D8D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E82876-9AE1-460E-BDFA-631F6669F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DB0D29-FA55-4E3B-8E43-D273EDAF4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7" y="0"/>
            <a:ext cx="4968875" cy="67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0A7BB-5581-4DC3-8F2A-E4164605784C}"/>
              </a:ext>
            </a:extLst>
          </p:cNvPr>
          <p:cNvSpPr txBox="1"/>
          <p:nvPr/>
        </p:nvSpPr>
        <p:spPr>
          <a:xfrm>
            <a:off x="735980" y="6311901"/>
            <a:ext cx="3434575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И.А. Широкова «Елка»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B007AE1-EEE7-4937-A92B-5F6A60C8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58" y="27078"/>
            <a:ext cx="6445160" cy="67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C0362A-533D-4E8E-B68C-3EFCE41C3DE4}"/>
              </a:ext>
            </a:extLst>
          </p:cNvPr>
          <p:cNvSpPr txBox="1"/>
          <p:nvPr/>
        </p:nvSpPr>
        <p:spPr>
          <a:xfrm>
            <a:off x="5704855" y="6311901"/>
            <a:ext cx="556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И.А. Широкова «Новогодние гуляния»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10377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" y="-16939"/>
            <a:ext cx="12199568" cy="6891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4303" y="65166"/>
            <a:ext cx="7185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5 станция</a:t>
            </a:r>
            <a:r>
              <a:rPr lang="ru-RU" sz="2800" dirty="0"/>
              <a:t> -</a:t>
            </a:r>
          </a:p>
          <a:p>
            <a:r>
              <a:rPr lang="ru-RU" sz="2800" b="1" dirty="0">
                <a:solidFill>
                  <a:srgbClr val="0161F6"/>
                </a:solidFill>
              </a:rPr>
              <a:t>«Лирические пейзажи Д.Н. </a:t>
            </a:r>
            <a:r>
              <a:rPr lang="ru-RU" sz="2800" b="1" dirty="0" err="1">
                <a:solidFill>
                  <a:srgbClr val="0161F6"/>
                </a:solidFill>
              </a:rPr>
              <a:t>Сенникова</a:t>
            </a:r>
            <a:r>
              <a:rPr lang="ru-RU" sz="2800" b="1" dirty="0">
                <a:solidFill>
                  <a:srgbClr val="0161F6"/>
                </a:solidFill>
              </a:rPr>
              <a:t>»</a:t>
            </a:r>
            <a:endParaRPr lang="ru-RU" sz="2800" dirty="0">
              <a:solidFill>
                <a:srgbClr val="0161F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BD5B8-D7B1-47B8-8EC6-A324816D7FFF}"/>
              </a:ext>
            </a:extLst>
          </p:cNvPr>
          <p:cNvSpPr txBox="1"/>
          <p:nvPr/>
        </p:nvSpPr>
        <p:spPr>
          <a:xfrm>
            <a:off x="4594302" y="1193180"/>
            <a:ext cx="6842733" cy="377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/>
              <a:t>Откуда родом был художник? 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r>
              <a:rPr lang="ru-RU" sz="2400" dirty="0"/>
              <a:t>Какое учебное заведение окончил?</a:t>
            </a:r>
          </a:p>
          <a:p>
            <a:endParaRPr lang="ru-RU" sz="2400" dirty="0"/>
          </a:p>
          <a:p>
            <a:pPr marL="457200" indent="-457200">
              <a:buAutoNum type="arabicPeriod" startAt="3"/>
            </a:pPr>
            <a:r>
              <a:rPr lang="ru-RU" sz="2400" dirty="0"/>
              <a:t>Жанры, в которых работал художник …</a:t>
            </a:r>
          </a:p>
          <a:p>
            <a:pPr marL="457200" indent="-457200">
              <a:buAutoNum type="arabicPeriod" startAt="3"/>
            </a:pPr>
            <a:endParaRPr lang="ru-RU" sz="2400" dirty="0"/>
          </a:p>
          <a:p>
            <a:r>
              <a:rPr lang="ru-RU" sz="2400" dirty="0"/>
              <a:t>4.   Село, вдохновившее художника … </a:t>
            </a:r>
          </a:p>
          <a:p>
            <a:endParaRPr lang="ru-RU" sz="2400" dirty="0"/>
          </a:p>
          <a:p>
            <a:r>
              <a:rPr lang="ru-RU" sz="2400" dirty="0"/>
              <a:t>5.  Главная тема на полотнах художника</a:t>
            </a:r>
          </a:p>
          <a:p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6D9E6-49A1-411D-90AE-C3B2A69456CC}"/>
              </a:ext>
            </a:extLst>
          </p:cNvPr>
          <p:cNvSpPr txBox="1"/>
          <p:nvPr/>
        </p:nvSpPr>
        <p:spPr>
          <a:xfrm>
            <a:off x="422446" y="6527314"/>
            <a:ext cx="4829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А.В. </a:t>
            </a:r>
            <a:r>
              <a:rPr lang="ru-RU" sz="2000" dirty="0" err="1">
                <a:solidFill>
                  <a:schemeClr val="bg1"/>
                </a:solidFill>
              </a:rPr>
              <a:t>Исунов</a:t>
            </a:r>
            <a:r>
              <a:rPr lang="ru-RU" sz="2000" dirty="0">
                <a:solidFill>
                  <a:schemeClr val="bg1"/>
                </a:solidFill>
              </a:rPr>
              <a:t> «Портрет Н.Н. Хохрякова»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D094D-A7E2-47E9-8BF5-84547EEAE748}"/>
              </a:ext>
            </a:extLst>
          </p:cNvPr>
          <p:cNvSpPr txBox="1"/>
          <p:nvPr/>
        </p:nvSpPr>
        <p:spPr>
          <a:xfrm>
            <a:off x="289932" y="5862461"/>
            <a:ext cx="4422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И.И. Бродский «Портрет А.А. Рылова»</a:t>
            </a:r>
          </a:p>
        </p:txBody>
      </p:sp>
      <p:pic>
        <p:nvPicPr>
          <p:cNvPr id="25602" name="Picture 2" descr="Picture background">
            <a:extLst>
              <a:ext uri="{FF2B5EF4-FFF2-40B4-BE49-F238E27FC236}">
                <a16:creationId xmlns:a16="http://schemas.microsoft.com/office/drawing/2014/main" id="{E57F9A91-BC0F-4E2B-BB82-7D146B73F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3" t="-1232" r="12126" b="1232"/>
          <a:stretch/>
        </p:blipFill>
        <p:spPr bwMode="auto">
          <a:xfrm>
            <a:off x="63588" y="41767"/>
            <a:ext cx="4116787" cy="675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65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44072-4F0F-4652-9BB7-EAA65F740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2CE89C-EECE-4750-AB57-713843DC3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Picture background">
            <a:extLst>
              <a:ext uri="{FF2B5EF4-FFF2-40B4-BE49-F238E27FC236}">
                <a16:creationId xmlns:a16="http://schemas.microsoft.com/office/drawing/2014/main" id="{9A17ED77-BE0E-461C-A2E1-35ED28BA7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0"/>
            <a:ext cx="10030290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606B20-1B42-4E4C-A7CA-201DA820E975}"/>
              </a:ext>
            </a:extLst>
          </p:cNvPr>
          <p:cNvSpPr txBox="1"/>
          <p:nvPr/>
        </p:nvSpPr>
        <p:spPr>
          <a:xfrm>
            <a:off x="2319454" y="6176964"/>
            <a:ext cx="6614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«Старые дворы – Отечество моё»</a:t>
            </a:r>
          </a:p>
        </p:txBody>
      </p:sp>
    </p:spTree>
    <p:extLst>
      <p:ext uri="{BB962C8B-B14F-4D97-AF65-F5344CB8AC3E}">
        <p14:creationId xmlns:p14="http://schemas.microsoft.com/office/powerpoint/2010/main" val="307946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8" y="0"/>
            <a:ext cx="12199568" cy="6862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2185" y="156118"/>
            <a:ext cx="918860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161F6"/>
                </a:solidFill>
              </a:rPr>
              <a:t>Вопросы: </a:t>
            </a:r>
            <a:endParaRPr lang="ru-RU" sz="3200" dirty="0">
              <a:solidFill>
                <a:srgbClr val="0161F6"/>
              </a:solidFill>
            </a:endParaRPr>
          </a:p>
          <a:p>
            <a:r>
              <a:rPr lang="ru-RU" sz="2400" b="1" dirty="0"/>
              <a:t>8. Назовите жанр изобразительного искусства,                        изображающий природу или вид какой-то местности …</a:t>
            </a:r>
          </a:p>
          <a:p>
            <a:endParaRPr lang="ru-RU" sz="2400" b="1" dirty="0"/>
          </a:p>
          <a:p>
            <a:r>
              <a:rPr lang="ru-RU" sz="2400" b="1" dirty="0"/>
              <a:t>9. Назовите жанр изобразительного искусства,                                                          в переводе с французского «мертвая природа» … </a:t>
            </a:r>
          </a:p>
          <a:p>
            <a:endParaRPr lang="ru-RU" sz="2400" b="1" dirty="0"/>
          </a:p>
          <a:p>
            <a:r>
              <a:rPr lang="ru-RU" sz="2400" b="1" dirty="0"/>
              <a:t>10. Назовите жанр изобразительного искусства,                     изображающий человека или группы людей называется …</a:t>
            </a:r>
          </a:p>
          <a:p>
            <a:endParaRPr lang="ru-RU" sz="2400" b="1" dirty="0"/>
          </a:p>
          <a:p>
            <a:r>
              <a:rPr lang="ru-RU" sz="2400" b="1" dirty="0"/>
              <a:t>11. Жанр изобразительного искусства, предметом                             которого является изображение сцен повседневной,                          частной и общественной жизни …</a:t>
            </a:r>
          </a:p>
          <a:p>
            <a:endParaRPr lang="ru-RU" sz="2400" b="1" dirty="0"/>
          </a:p>
          <a:p>
            <a:r>
              <a:rPr lang="ru-RU" sz="2400" b="1" dirty="0"/>
              <a:t>12. Жанр живописи, главным сюжетом которого                                  является изображение животных… </a:t>
            </a:r>
            <a:endParaRPr lang="ru-RU" sz="2800" dirty="0">
              <a:solidFill>
                <a:srgbClr val="1F27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5E53D10-0739-4FC9-90C9-7AB83592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47" y="1603336"/>
            <a:ext cx="1675479" cy="116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410544-4150-442B-B946-6F2B453B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887" y="384211"/>
            <a:ext cx="1577901" cy="106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C25401C-9862-45D9-B06A-6CC44BB99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668" y="2855407"/>
            <a:ext cx="892927" cy="12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045F46D-E065-42C2-A2EC-5EBB12BC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9" y="3591353"/>
            <a:ext cx="1974150" cy="145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22B2AD1-90D0-4D9E-BA27-CFF4058B9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9" y="5284098"/>
            <a:ext cx="1966677" cy="12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9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0E906-9F81-49A1-82FD-60169371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0422B0-4D77-4584-B61F-88FAEF9AB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8FE1E-85E3-4875-B37F-D3115DEE05E4}"/>
              </a:ext>
            </a:extLst>
          </p:cNvPr>
          <p:cNvSpPr txBox="1"/>
          <p:nvPr/>
        </p:nvSpPr>
        <p:spPr>
          <a:xfrm>
            <a:off x="2587083" y="6176963"/>
            <a:ext cx="517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«Хозяйка квартала»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54F0EA6-6B61-4688-BF4E-5747BC923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" y="0"/>
            <a:ext cx="10108706" cy="67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3C5E6-9DCA-4CBF-AD14-ED59F7ADC518}"/>
              </a:ext>
            </a:extLst>
          </p:cNvPr>
          <p:cNvSpPr txBox="1"/>
          <p:nvPr/>
        </p:nvSpPr>
        <p:spPr>
          <a:xfrm>
            <a:off x="2697112" y="6258757"/>
            <a:ext cx="4727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«Хозяйка квартала»</a:t>
            </a:r>
          </a:p>
        </p:txBody>
      </p:sp>
    </p:spTree>
    <p:extLst>
      <p:ext uri="{BB962C8B-B14F-4D97-AF65-F5344CB8AC3E}">
        <p14:creationId xmlns:p14="http://schemas.microsoft.com/office/powerpoint/2010/main" val="1265366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14640-A527-4FBC-9534-BA5C5B9F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CC4AF-0425-452B-B196-FFF460FA8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Дмитрий Сенников &quot;Солнечный зимний день&quot;, источник nb-gallery.com">
            <a:extLst>
              <a:ext uri="{FF2B5EF4-FFF2-40B4-BE49-F238E27FC236}">
                <a16:creationId xmlns:a16="http://schemas.microsoft.com/office/drawing/2014/main" id="{76359C90-0AE9-4344-B629-051427F21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" y="0"/>
            <a:ext cx="10024947" cy="673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6D6F3-DC78-49DA-84B9-41427D284DDC}"/>
              </a:ext>
            </a:extLst>
          </p:cNvPr>
          <p:cNvSpPr txBox="1"/>
          <p:nvPr/>
        </p:nvSpPr>
        <p:spPr>
          <a:xfrm>
            <a:off x="1817649" y="6333893"/>
            <a:ext cx="5694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«Солнечный зимний день»</a:t>
            </a:r>
          </a:p>
        </p:txBody>
      </p:sp>
    </p:spTree>
    <p:extLst>
      <p:ext uri="{BB962C8B-B14F-4D97-AF65-F5344CB8AC3E}">
        <p14:creationId xmlns:p14="http://schemas.microsoft.com/office/powerpoint/2010/main" val="536869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D6A1D-844B-42AF-BF36-7352ECCF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ACC3D2-DD37-4C75-93CA-836090289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CEA84D46-D718-479D-92D7-1AE68055F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"/>
          <a:stretch/>
        </p:blipFill>
        <p:spPr bwMode="auto">
          <a:xfrm>
            <a:off x="89210" y="0"/>
            <a:ext cx="10069550" cy="67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0A286-EA94-4AD9-AB9D-78CB38551B89}"/>
              </a:ext>
            </a:extLst>
          </p:cNvPr>
          <p:cNvSpPr txBox="1"/>
          <p:nvPr/>
        </p:nvSpPr>
        <p:spPr>
          <a:xfrm>
            <a:off x="838200" y="6311900"/>
            <a:ext cx="643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«Впереди зима»</a:t>
            </a:r>
          </a:p>
        </p:txBody>
      </p:sp>
    </p:spTree>
    <p:extLst>
      <p:ext uri="{BB962C8B-B14F-4D97-AF65-F5344CB8AC3E}">
        <p14:creationId xmlns:p14="http://schemas.microsoft.com/office/powerpoint/2010/main" val="4257421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6CFF2-35C4-484C-BBF7-11510C5EA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AAD193-7505-4E5A-90E4-B77DF84D1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9DDD19CB-7575-44B0-81D2-15D84D18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0"/>
            <a:ext cx="10091853" cy="67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A1E52F-4FBD-4C4E-A7F7-98408FF020AD}"/>
              </a:ext>
            </a:extLst>
          </p:cNvPr>
          <p:cNvSpPr txBox="1"/>
          <p:nvPr/>
        </p:nvSpPr>
        <p:spPr>
          <a:xfrm>
            <a:off x="2709745" y="5910147"/>
            <a:ext cx="498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Сенников «Дыхание весны»</a:t>
            </a:r>
          </a:p>
        </p:txBody>
      </p:sp>
    </p:spTree>
    <p:extLst>
      <p:ext uri="{BB962C8B-B14F-4D97-AF65-F5344CB8AC3E}">
        <p14:creationId xmlns:p14="http://schemas.microsoft.com/office/powerpoint/2010/main" val="1211217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5A307-FC6F-45A0-A923-5AC0DC881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B64EA0-E490-4220-A5C5-20392391A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9820A27B-D79B-4C5D-B48E-76E112FF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" y="0"/>
            <a:ext cx="8593151" cy="65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4CECF-5021-452D-A355-30476A26AD84}"/>
              </a:ext>
            </a:extLst>
          </p:cNvPr>
          <p:cNvSpPr txBox="1"/>
          <p:nvPr/>
        </p:nvSpPr>
        <p:spPr>
          <a:xfrm>
            <a:off x="1313895" y="6072327"/>
            <a:ext cx="724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«Встречаясь звезды целовались»</a:t>
            </a:r>
          </a:p>
        </p:txBody>
      </p:sp>
    </p:spTree>
    <p:extLst>
      <p:ext uri="{BB962C8B-B14F-4D97-AF65-F5344CB8AC3E}">
        <p14:creationId xmlns:p14="http://schemas.microsoft.com/office/powerpoint/2010/main" val="1664234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F7AC9-04B2-45A4-B86E-6E42395A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4A2AD8-6147-4D70-B83B-9591E44D8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Выставка «Мир животных в творчестве Дмитрия Сенникова».">
            <a:extLst>
              <a:ext uri="{FF2B5EF4-FFF2-40B4-BE49-F238E27FC236}">
                <a16:creationId xmlns:a16="http://schemas.microsoft.com/office/drawing/2014/main" id="{3453790F-4D02-40DC-8BEB-917A15C92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t="7154" r="6533" b="9932"/>
          <a:stretch/>
        </p:blipFill>
        <p:spPr bwMode="auto">
          <a:xfrm>
            <a:off x="91068" y="0"/>
            <a:ext cx="6688873" cy="67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98917-ABB6-44C8-BE50-AB7765E038A8}"/>
              </a:ext>
            </a:extLst>
          </p:cNvPr>
          <p:cNvSpPr txBox="1"/>
          <p:nvPr/>
        </p:nvSpPr>
        <p:spPr>
          <a:xfrm>
            <a:off x="1739591" y="5965903"/>
            <a:ext cx="352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«Забияка»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7A36E027-5656-4EB4-AF01-6B62E052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050" y="558374"/>
            <a:ext cx="4699159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69A040-2FC9-408E-9B29-3A76DBFC2B7C}"/>
              </a:ext>
            </a:extLst>
          </p:cNvPr>
          <p:cNvSpPr txBox="1"/>
          <p:nvPr/>
        </p:nvSpPr>
        <p:spPr>
          <a:xfrm>
            <a:off x="6779941" y="6266986"/>
            <a:ext cx="545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«Живёт моя отрада»</a:t>
            </a:r>
          </a:p>
        </p:txBody>
      </p:sp>
    </p:spTree>
    <p:extLst>
      <p:ext uri="{BB962C8B-B14F-4D97-AF65-F5344CB8AC3E}">
        <p14:creationId xmlns:p14="http://schemas.microsoft.com/office/powerpoint/2010/main" val="3831869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7D213-DBCF-4F58-B0C2-335A1CB67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3CE196-C563-4C8B-BDC0-3CB0AC7AF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F70A65-69B8-4F28-A33A-52C3502DDAA0}"/>
              </a:ext>
            </a:extLst>
          </p:cNvPr>
          <p:cNvSpPr txBox="1"/>
          <p:nvPr/>
        </p:nvSpPr>
        <p:spPr>
          <a:xfrm>
            <a:off x="1639229" y="6176963"/>
            <a:ext cx="640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«Предметы из старого дома»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A2C6DFF-D91D-4890-83EE-6F9F2F765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" y="48827"/>
            <a:ext cx="8788893" cy="67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72ADF-C671-4188-BF62-06FA83C07CC7}"/>
              </a:ext>
            </a:extLst>
          </p:cNvPr>
          <p:cNvSpPr txBox="1"/>
          <p:nvPr/>
        </p:nvSpPr>
        <p:spPr>
          <a:xfrm>
            <a:off x="1553592" y="6391922"/>
            <a:ext cx="5965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«Предметы из старого дома»</a:t>
            </a:r>
          </a:p>
        </p:txBody>
      </p:sp>
    </p:spTree>
    <p:extLst>
      <p:ext uri="{BB962C8B-B14F-4D97-AF65-F5344CB8AC3E}">
        <p14:creationId xmlns:p14="http://schemas.microsoft.com/office/powerpoint/2010/main" val="2282658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8540E-A15B-4EBF-862C-299C32D3A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CB4460-526A-4E8B-8C94-462B91C73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F654072A-2A91-4D48-A618-59E07968B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4" y="0"/>
            <a:ext cx="10024946" cy="67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4075CB-C862-4841-96F0-0FBFA0772FDE}"/>
              </a:ext>
            </a:extLst>
          </p:cNvPr>
          <p:cNvSpPr txBox="1"/>
          <p:nvPr/>
        </p:nvSpPr>
        <p:spPr>
          <a:xfrm>
            <a:off x="2531328" y="6311900"/>
            <a:ext cx="595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</a:t>
            </a:r>
            <a:r>
              <a:rPr lang="ru-RU" sz="2400" dirty="0" err="1">
                <a:solidFill>
                  <a:schemeClr val="bg1"/>
                </a:solidFill>
              </a:rPr>
              <a:t>Бурмакинский</a:t>
            </a:r>
            <a:r>
              <a:rPr lang="ru-RU" sz="2400" dirty="0">
                <a:solidFill>
                  <a:schemeClr val="bg1"/>
                </a:solidFill>
              </a:rPr>
              <a:t> пейзаж»</a:t>
            </a:r>
          </a:p>
        </p:txBody>
      </p:sp>
    </p:spTree>
    <p:extLst>
      <p:ext uri="{BB962C8B-B14F-4D97-AF65-F5344CB8AC3E}">
        <p14:creationId xmlns:p14="http://schemas.microsoft.com/office/powerpoint/2010/main" val="3229031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1BDA4-EF82-4A97-A5CB-EA3F49B7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239E7-FC79-4231-A052-3F8171B8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Дмитрий Сенников &quot;Дошли до Берлина&quot;, источник shr43.ru">
            <a:extLst>
              <a:ext uri="{FF2B5EF4-FFF2-40B4-BE49-F238E27FC236}">
                <a16:creationId xmlns:a16="http://schemas.microsoft.com/office/drawing/2014/main" id="{E78D0127-6027-4C02-919E-82016475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0"/>
            <a:ext cx="10036097" cy="67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3E97D-17F8-4450-8A4B-63E92786DFEE}"/>
              </a:ext>
            </a:extLst>
          </p:cNvPr>
          <p:cNvSpPr txBox="1"/>
          <p:nvPr/>
        </p:nvSpPr>
        <p:spPr>
          <a:xfrm>
            <a:off x="1661532" y="6311900"/>
            <a:ext cx="59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»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Д.Н. Сенников « «Дошли до Берлина»</a:t>
            </a:r>
          </a:p>
        </p:txBody>
      </p:sp>
    </p:spTree>
    <p:extLst>
      <p:ext uri="{BB962C8B-B14F-4D97-AF65-F5344CB8AC3E}">
        <p14:creationId xmlns:p14="http://schemas.microsoft.com/office/powerpoint/2010/main" val="497870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E223F-0A47-4C15-B094-8B6573079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238643-A3B6-43E0-B4C5-5509F8EA1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Дмитрий Сенников, источник mavink.com">
            <a:extLst>
              <a:ext uri="{FF2B5EF4-FFF2-40B4-BE49-F238E27FC236}">
                <a16:creationId xmlns:a16="http://schemas.microsoft.com/office/drawing/2014/main" id="{66CD53CC-F240-4335-B17D-91D256D97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" y="0"/>
            <a:ext cx="10012513" cy="67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5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86"/>
            <a:ext cx="12199568" cy="6862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9698" y="94786"/>
            <a:ext cx="7203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1 станция</a:t>
            </a:r>
            <a:r>
              <a:rPr lang="ru-RU" sz="2800" dirty="0"/>
              <a:t> -</a:t>
            </a:r>
          </a:p>
          <a:p>
            <a:r>
              <a:rPr lang="ru-RU" sz="2800" b="1" dirty="0">
                <a:solidFill>
                  <a:srgbClr val="0161F6"/>
                </a:solidFill>
              </a:rPr>
              <a:t>«Первый живописец  Вятки – Д.Я Чарушин»</a:t>
            </a:r>
            <a:r>
              <a:rPr lang="ru-RU" dirty="0">
                <a:solidFill>
                  <a:srgbClr val="0161F6"/>
                </a:solidFill>
              </a:rPr>
              <a:t> -</a:t>
            </a:r>
          </a:p>
        </p:txBody>
      </p:sp>
      <p:pic>
        <p:nvPicPr>
          <p:cNvPr id="9" name="Рисунок 8" descr="Автопортрет или Удивительная и трагичная судьба художника Дмитрия Чарушина.">
            <a:extLst>
              <a:ext uri="{FF2B5EF4-FFF2-40B4-BE49-F238E27FC236}">
                <a16:creationId xmlns:a16="http://schemas.microsoft.com/office/drawing/2014/main" id="{F01F4390-15AC-42DD-B5A4-EAE2860868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" y="0"/>
            <a:ext cx="4599320" cy="63561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2BD5B8-D7B1-47B8-8EC6-A324816D7FFF}"/>
              </a:ext>
            </a:extLst>
          </p:cNvPr>
          <p:cNvSpPr txBox="1"/>
          <p:nvPr/>
        </p:nvSpPr>
        <p:spPr>
          <a:xfrm>
            <a:off x="4605455" y="1014762"/>
            <a:ext cx="6835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/>
              <a:t>В какой семье родился художник? 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r>
              <a:rPr lang="ru-RU" sz="2400" dirty="0"/>
              <a:t>Кто помог поступить в Императорскую академию художеств? 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r>
              <a:rPr lang="ru-RU" sz="2400" dirty="0"/>
              <a:t>3.   Какой чин получил после окончания Академии художеств?</a:t>
            </a:r>
          </a:p>
          <a:p>
            <a:endParaRPr lang="ru-RU" sz="2400" dirty="0"/>
          </a:p>
          <a:p>
            <a:r>
              <a:rPr lang="ru-RU" sz="2400" dirty="0"/>
              <a:t>4.  Назовите картину, которая произвела фурор на Семёновской ярмарке? </a:t>
            </a:r>
          </a:p>
          <a:p>
            <a:endParaRPr lang="ru-RU" sz="2400" dirty="0"/>
          </a:p>
          <a:p>
            <a:r>
              <a:rPr lang="ru-RU" sz="2400" dirty="0"/>
              <a:t>5.  Главная мечта художника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E2AD4-4475-42B0-BFBE-056B67ED8584}"/>
              </a:ext>
            </a:extLst>
          </p:cNvPr>
          <p:cNvSpPr txBox="1"/>
          <p:nvPr/>
        </p:nvSpPr>
        <p:spPr>
          <a:xfrm>
            <a:off x="61890" y="5633863"/>
            <a:ext cx="4871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Д.Я. Чарушин «</a:t>
            </a:r>
            <a:r>
              <a:rPr lang="ru-RU" sz="2000" dirty="0" err="1">
                <a:solidFill>
                  <a:schemeClr val="bg1"/>
                </a:solidFill>
              </a:rPr>
              <a:t>Автопртрет</a:t>
            </a:r>
            <a:r>
              <a:rPr lang="ru-RU" sz="2000" dirty="0">
                <a:solidFill>
                  <a:schemeClr val="bg1"/>
                </a:solidFill>
              </a:rPr>
              <a:t> с палитрой»</a:t>
            </a:r>
          </a:p>
        </p:txBody>
      </p:sp>
    </p:spTree>
    <p:extLst>
      <p:ext uri="{BB962C8B-B14F-4D97-AF65-F5344CB8AC3E}">
        <p14:creationId xmlns:p14="http://schemas.microsoft.com/office/powerpoint/2010/main" val="1080682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8CEF1-7FF1-4B76-AA33-821FDC33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C0197-68B2-4606-885C-5D380F313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Дмитрий Сенников &quot;Ждём сыновей&quot;, источник novator.team">
            <a:extLst>
              <a:ext uri="{FF2B5EF4-FFF2-40B4-BE49-F238E27FC236}">
                <a16:creationId xmlns:a16="http://schemas.microsoft.com/office/drawing/2014/main" id="{BCA0A50E-6CED-4EE4-BBD1-4B74B24C2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24"/>
            <a:ext cx="10013795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C9717-F3A8-48D5-B108-737D8789E3FF}"/>
              </a:ext>
            </a:extLst>
          </p:cNvPr>
          <p:cNvSpPr txBox="1"/>
          <p:nvPr/>
        </p:nvSpPr>
        <p:spPr>
          <a:xfrm>
            <a:off x="2386360" y="5832089"/>
            <a:ext cx="443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Д.Н. Сенников «Ждем сыновей</a:t>
            </a:r>
          </a:p>
        </p:txBody>
      </p:sp>
    </p:spTree>
    <p:extLst>
      <p:ext uri="{BB962C8B-B14F-4D97-AF65-F5344CB8AC3E}">
        <p14:creationId xmlns:p14="http://schemas.microsoft.com/office/powerpoint/2010/main" val="74814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8" y="0"/>
            <a:ext cx="12199568" cy="6891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4301" y="65166"/>
            <a:ext cx="7185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6 станция</a:t>
            </a:r>
            <a:r>
              <a:rPr lang="ru-RU" sz="2800" dirty="0"/>
              <a:t> -</a:t>
            </a:r>
          </a:p>
          <a:p>
            <a:r>
              <a:rPr lang="ru-RU" sz="2800" b="1" dirty="0">
                <a:solidFill>
                  <a:srgbClr val="0161F6"/>
                </a:solidFill>
              </a:rPr>
              <a:t>«Образы Вятки в рисунках Т.П. Дедовой»</a:t>
            </a:r>
            <a:endParaRPr lang="ru-RU" sz="2800" dirty="0">
              <a:solidFill>
                <a:srgbClr val="0161F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BD5B8-D7B1-47B8-8EC6-A324816D7FFF}"/>
              </a:ext>
            </a:extLst>
          </p:cNvPr>
          <p:cNvSpPr txBox="1"/>
          <p:nvPr/>
        </p:nvSpPr>
        <p:spPr>
          <a:xfrm>
            <a:off x="4594301" y="1084439"/>
            <a:ext cx="68427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1.В каком жанре работала Т.П. Дедова</a:t>
            </a:r>
            <a:r>
              <a:rPr lang="ru-RU" sz="2400" b="1" dirty="0"/>
              <a:t>?</a:t>
            </a:r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2. Сколько работ написано художником?</a:t>
            </a:r>
          </a:p>
          <a:p>
            <a:endParaRPr lang="ru-RU" sz="2400" dirty="0"/>
          </a:p>
          <a:p>
            <a:r>
              <a:rPr lang="ru-RU" sz="2400" dirty="0"/>
              <a:t>3.</a:t>
            </a:r>
            <a:r>
              <a:rPr lang="ru-RU" sz="2400" b="1" dirty="0"/>
              <a:t> </a:t>
            </a:r>
            <a:r>
              <a:rPr lang="ru-RU" sz="2400" dirty="0"/>
              <a:t>Что изображала художница на своих работах? </a:t>
            </a:r>
          </a:p>
          <a:p>
            <a:endParaRPr lang="ru-RU" sz="2400" dirty="0"/>
          </a:p>
          <a:p>
            <a:r>
              <a:rPr lang="ru-RU" sz="2400" dirty="0"/>
              <a:t>4. Назовите названия книг, рисунки в которых сделаны художником? </a:t>
            </a:r>
          </a:p>
          <a:p>
            <a:r>
              <a:rPr lang="ru-RU" sz="2400" dirty="0"/>
              <a:t> </a:t>
            </a:r>
          </a:p>
          <a:p>
            <a:r>
              <a:rPr lang="ru-RU" sz="2400" dirty="0"/>
              <a:t>5. А какие еще виды Вятки были написаны художником? </a:t>
            </a:r>
            <a:endParaRPr lang="ru-RU" sz="2400" b="1" i="1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A985D735-0096-4F0D-8ECA-2707F35ED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6" r="17100" b="17398"/>
          <a:stretch/>
        </p:blipFill>
        <p:spPr bwMode="auto">
          <a:xfrm>
            <a:off x="89108" y="-3600"/>
            <a:ext cx="4408517" cy="617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912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F47FA-2A1E-4982-BB22-968C80D5C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38E9BF-A0BB-4465-B48E-C6752DC42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54BEAFBF-8FE1-4BF7-A584-C1C6416E2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" y="0"/>
            <a:ext cx="9958042" cy="67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383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7FE0-E179-4B2D-9881-D0193FC2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093C49-2734-4FFD-93E3-A41D2C6A3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875042B0-37D4-4B6B-82E5-4EFE460D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" y="0"/>
            <a:ext cx="9946888" cy="676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0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F3696-5CDF-4E25-A776-DD292094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17C26D-8A1F-4E7C-91D4-5569DB533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64EB8542-A2D7-4A2F-9FAB-D13292CF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3" y="0"/>
            <a:ext cx="9969188" cy="67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843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2C92F-D326-4A19-939A-7785B4B7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93" y="248116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77A7A2A8-DDBB-44BC-AE8C-958001E5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27452"/>
            <a:ext cx="514071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22F66097-021C-4F60-8D73-C55996D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" y="3128962"/>
            <a:ext cx="5140713" cy="35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>
            <a:extLst>
              <a:ext uri="{FF2B5EF4-FFF2-40B4-BE49-F238E27FC236}">
                <a16:creationId xmlns:a16="http://schemas.microsoft.com/office/drawing/2014/main" id="{9B2E3393-B7DB-405E-AB88-3BE599BA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22" y="3155717"/>
            <a:ext cx="4951143" cy="35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>
            <a:extLst>
              <a:ext uri="{FF2B5EF4-FFF2-40B4-BE49-F238E27FC236}">
                <a16:creationId xmlns:a16="http://schemas.microsoft.com/office/drawing/2014/main" id="{E4E56159-3527-4693-9A09-CFF281E72C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22" y="54206"/>
            <a:ext cx="495114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837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E23B5-7E74-4908-BAE2-BAAFC50C5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74F428-7106-408C-9BDE-E3863F776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DE440F14-4C47-43DD-8E6C-D2706D54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73" y="-1"/>
            <a:ext cx="5000159" cy="357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CA19DEB1-688C-4C6D-8CC3-577B19F39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3" y="0"/>
            <a:ext cx="5054289" cy="357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>
            <a:extLst>
              <a:ext uri="{FF2B5EF4-FFF2-40B4-BE49-F238E27FC236}">
                <a16:creationId xmlns:a16="http://schemas.microsoft.com/office/drawing/2014/main" id="{25C0A7C5-6B24-4956-9B37-75CC6787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3" y="3579540"/>
            <a:ext cx="5054289" cy="3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>
            <a:extLst>
              <a:ext uri="{FF2B5EF4-FFF2-40B4-BE49-F238E27FC236}">
                <a16:creationId xmlns:a16="http://schemas.microsoft.com/office/drawing/2014/main" id="{03900673-5CFA-4451-B633-08ECF0E44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9" y="3627456"/>
            <a:ext cx="4946033" cy="3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191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A3C2B-2303-400D-B898-33E06B00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6BECC6-C41F-4919-8ACD-AD20641C8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63E1AFE4-CAC9-4B13-AB98-96EB4CFE0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" y="0"/>
            <a:ext cx="10026147" cy="666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48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6E4F6-179F-43A9-879F-81E33DC81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1E09EE-1084-486F-9641-6B32EF6B4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46532005-EA09-4F50-8802-4062E154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" y="-1"/>
            <a:ext cx="5031756" cy="357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>
            <a:extLst>
              <a:ext uri="{FF2B5EF4-FFF2-40B4-BE49-F238E27FC236}">
                <a16:creationId xmlns:a16="http://schemas.microsoft.com/office/drawing/2014/main" id="{7463229F-3D95-4740-94A3-81683104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09" y="0"/>
            <a:ext cx="5031755" cy="357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>
            <a:extLst>
              <a:ext uri="{FF2B5EF4-FFF2-40B4-BE49-F238E27FC236}">
                <a16:creationId xmlns:a16="http://schemas.microsoft.com/office/drawing/2014/main" id="{95A3B0FE-3D65-4E7C-B8DC-896DA0B2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" y="3579539"/>
            <a:ext cx="5031756" cy="31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Picture background">
            <a:extLst>
              <a:ext uri="{FF2B5EF4-FFF2-40B4-BE49-F238E27FC236}">
                <a16:creationId xmlns:a16="http://schemas.microsoft.com/office/drawing/2014/main" id="{D962B9A9-C387-4E3C-B2F1-519852285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09" y="3537895"/>
            <a:ext cx="5031756" cy="319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09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8" y="0"/>
            <a:ext cx="12199568" cy="6891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2BD5B8-D7B1-47B8-8EC6-A324816D7FFF}"/>
              </a:ext>
            </a:extLst>
          </p:cNvPr>
          <p:cNvSpPr txBox="1"/>
          <p:nvPr/>
        </p:nvSpPr>
        <p:spPr>
          <a:xfrm>
            <a:off x="1757780" y="1244391"/>
            <a:ext cx="970267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161F6"/>
                </a:solidFill>
              </a:rPr>
              <a:t>1 часть - «Анаграммы»</a:t>
            </a:r>
          </a:p>
          <a:p>
            <a:r>
              <a:rPr lang="ru-RU" sz="3600" b="1" dirty="0"/>
              <a:t>    </a:t>
            </a:r>
            <a:endParaRPr lang="ru-RU" sz="3600" dirty="0"/>
          </a:p>
          <a:p>
            <a:r>
              <a:rPr lang="ru-RU" sz="3600" dirty="0"/>
              <a:t>КАРКАС – К….. </a:t>
            </a:r>
          </a:p>
          <a:p>
            <a:endParaRPr lang="ru-RU" sz="3600" dirty="0"/>
          </a:p>
          <a:p>
            <a:r>
              <a:rPr lang="ru-RU" sz="3600" dirty="0"/>
              <a:t>МОЛЬБА – А…..  </a:t>
            </a:r>
          </a:p>
          <a:p>
            <a:endParaRPr lang="ru-RU" sz="3600" dirty="0"/>
          </a:p>
          <a:p>
            <a:r>
              <a:rPr lang="ru-RU" sz="3600" dirty="0"/>
              <a:t>НАТИРКА – К…… </a:t>
            </a:r>
          </a:p>
          <a:p>
            <a:endParaRPr lang="ru-RU" sz="3600" b="1" i="1" dirty="0"/>
          </a:p>
          <a:p>
            <a:r>
              <a:rPr lang="ru-RU" sz="2800" b="1" dirty="0">
                <a:solidFill>
                  <a:srgbClr val="0161F6"/>
                </a:solidFill>
              </a:rPr>
              <a:t>2 часть - «Угадай картину» </a:t>
            </a:r>
            <a:endParaRPr lang="ru-RU" sz="2800" dirty="0">
              <a:solidFill>
                <a:srgbClr val="0161F6"/>
              </a:solidFill>
            </a:endParaRPr>
          </a:p>
          <a:p>
            <a:endParaRPr lang="ru-RU" sz="2400" b="1" i="1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E8D463-AA54-403F-8253-ABA4E27B28C8}"/>
              </a:ext>
            </a:extLst>
          </p:cNvPr>
          <p:cNvSpPr txBox="1"/>
          <p:nvPr/>
        </p:nvSpPr>
        <p:spPr>
          <a:xfrm>
            <a:off x="2352583" y="310719"/>
            <a:ext cx="9839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161F6"/>
                </a:solidFill>
              </a:rPr>
              <a:t>3 конкурс капитанов – «Полный вперёд»</a:t>
            </a:r>
          </a:p>
        </p:txBody>
      </p:sp>
    </p:spTree>
    <p:extLst>
      <p:ext uri="{BB962C8B-B14F-4D97-AF65-F5344CB8AC3E}">
        <p14:creationId xmlns:p14="http://schemas.microsoft.com/office/powerpoint/2010/main" val="418817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40C17A8-5B75-4D93-B0DD-3E37BB500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3593"/>
          <a:stretch/>
        </p:blipFill>
        <p:spPr bwMode="auto">
          <a:xfrm>
            <a:off x="79899" y="0"/>
            <a:ext cx="8691240" cy="67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33716-50F8-4695-A829-C4D95DA5C760}"/>
              </a:ext>
            </a:extLst>
          </p:cNvPr>
          <p:cNvSpPr txBox="1"/>
          <p:nvPr/>
        </p:nvSpPr>
        <p:spPr>
          <a:xfrm>
            <a:off x="1766655" y="6338657"/>
            <a:ext cx="4864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Д.Н. Чарушин «Семейный портрет»</a:t>
            </a:r>
          </a:p>
        </p:txBody>
      </p:sp>
    </p:spTree>
    <p:extLst>
      <p:ext uri="{BB962C8B-B14F-4D97-AF65-F5344CB8AC3E}">
        <p14:creationId xmlns:p14="http://schemas.microsoft.com/office/powerpoint/2010/main" val="93698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98"/>
            <a:ext cx="12199568" cy="6891877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C09342A5-25F2-479A-9715-2D0084FE4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3992" r="5871" b="4746"/>
          <a:stretch/>
        </p:blipFill>
        <p:spPr bwMode="auto">
          <a:xfrm>
            <a:off x="62144" y="0"/>
            <a:ext cx="5131293" cy="67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827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49593839-3900-4F82-9FE3-AFF01A66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" y="0"/>
            <a:ext cx="11194741" cy="67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208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E1C14-C4DD-4A1F-B582-5BBAA4A0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E2209-CDAF-4A49-B793-1645A9894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undefined">
            <a:extLst>
              <a:ext uri="{FF2B5EF4-FFF2-40B4-BE49-F238E27FC236}">
                <a16:creationId xmlns:a16="http://schemas.microsoft.com/office/drawing/2014/main" id="{1C78FD5F-0039-4921-9585-3F3E0CCAF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32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2002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858A9364-10E5-47B1-AA8F-3B6E0F91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" y="0"/>
            <a:ext cx="10069635" cy="675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41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EDFA9169-919D-44FC-AAB4-937A889F7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" y="0"/>
            <a:ext cx="10138300" cy="67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1122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5986D-7F3F-4A8A-B7F0-3341492E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26591C-5DE9-43CB-847C-11ECA2FFA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C45AB17F-3080-4AD1-9BDE-7A37020B0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" y="0"/>
            <a:ext cx="10036098" cy="66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0484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61"/>
            <a:ext cx="12199568" cy="6891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2BD5B8-D7B1-47B8-8EC6-A324816D7FFF}"/>
              </a:ext>
            </a:extLst>
          </p:cNvPr>
          <p:cNvSpPr txBox="1"/>
          <p:nvPr/>
        </p:nvSpPr>
        <p:spPr>
          <a:xfrm>
            <a:off x="1207364" y="932155"/>
            <a:ext cx="827398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 – </a:t>
            </a:r>
            <a:r>
              <a:rPr lang="ru-RU" sz="2000" dirty="0"/>
              <a:t>технология создания художественных работ, при помощи красок на водной основе _______________________________________</a:t>
            </a:r>
          </a:p>
          <a:p>
            <a:r>
              <a:rPr lang="ru-RU" sz="2000" b="1" dirty="0"/>
              <a:t>Б – </a:t>
            </a:r>
            <a:r>
              <a:rPr lang="ru-RU" sz="2000" dirty="0"/>
              <a:t>жанр, в котором изображаются сцены из повседневной жизни обычных людей</a:t>
            </a:r>
            <a:r>
              <a:rPr lang="ru-RU" sz="2000" b="1" dirty="0"/>
              <a:t>  ________________________________________</a:t>
            </a:r>
          </a:p>
          <a:p>
            <a:r>
              <a:rPr lang="ru-RU" sz="2000" b="1" dirty="0"/>
              <a:t>В – </a:t>
            </a:r>
            <a:r>
              <a:rPr lang="ru-RU" sz="2000" dirty="0"/>
              <a:t>древний, известный в Вятской земле род, священническая династия, давшая великих художников, деятелей культуры и искусства  ____________________________________</a:t>
            </a:r>
          </a:p>
          <a:p>
            <a:r>
              <a:rPr lang="ru-RU" sz="2000" b="1" dirty="0"/>
              <a:t>Г – </a:t>
            </a:r>
            <a:r>
              <a:rPr lang="ru-RU" sz="2000" dirty="0"/>
              <a:t>непрозрачная, плотная краска, разновидность клеевых водорастворимых красок _________________________________</a:t>
            </a:r>
          </a:p>
          <a:p>
            <a:r>
              <a:rPr lang="ru-RU" sz="2000" b="1" dirty="0"/>
              <a:t>Д – </a:t>
            </a:r>
            <a:r>
              <a:rPr lang="ru-RU" sz="2000" dirty="0"/>
              <a:t>художник вятского русского авангарда, мастер настроения ______</a:t>
            </a:r>
          </a:p>
          <a:p>
            <a:r>
              <a:rPr lang="ru-RU" sz="2000" b="1" dirty="0"/>
              <a:t>Ж – </a:t>
            </a:r>
            <a:r>
              <a:rPr lang="ru-RU" sz="2000" dirty="0"/>
              <a:t>художник</a:t>
            </a:r>
            <a:r>
              <a:rPr lang="ru-RU" sz="2000" b="1" dirty="0"/>
              <a:t>, </a:t>
            </a:r>
            <a:r>
              <a:rPr lang="ru-RU" sz="2000" dirty="0"/>
              <a:t>в своем творчестве</a:t>
            </a:r>
            <a:r>
              <a:rPr lang="ru-RU" sz="2000" b="1" dirty="0"/>
              <a:t> </a:t>
            </a:r>
            <a:r>
              <a:rPr lang="ru-RU" sz="2000" dirty="0"/>
              <a:t>обращался к наивному искусству, ностальгии по утраченной гармонии деревенского детства характерна для работ художника </a:t>
            </a:r>
            <a:r>
              <a:rPr lang="ru-RU" sz="2000" b="1" dirty="0"/>
              <a:t> ____________________________________</a:t>
            </a:r>
            <a:endParaRPr lang="ru-RU" sz="2000" dirty="0"/>
          </a:p>
          <a:p>
            <a:r>
              <a:rPr lang="ru-RU" sz="2000" b="1" dirty="0"/>
              <a:t>З – </a:t>
            </a:r>
            <a:r>
              <a:rPr lang="ru-RU" sz="2000" dirty="0"/>
              <a:t>набросок, или эскиз-рисунок с натуры или по воображению ___</a:t>
            </a:r>
          </a:p>
          <a:p>
            <a:r>
              <a:rPr lang="ru-RU" sz="2000" b="1" dirty="0"/>
              <a:t>Е – </a:t>
            </a:r>
            <a:r>
              <a:rPr lang="ru-RU" sz="2000" dirty="0"/>
              <a:t>дерево, часто изображаемое на картинах И.И. Шишкина _____</a:t>
            </a:r>
          </a:p>
          <a:p>
            <a:r>
              <a:rPr lang="ru-RU" sz="2000" b="1" dirty="0"/>
              <a:t>И </a:t>
            </a:r>
            <a:r>
              <a:rPr lang="ru-RU" sz="2000" dirty="0"/>
              <a:t>–</a:t>
            </a:r>
            <a:r>
              <a:rPr lang="ru-RU" sz="2000" b="1" dirty="0"/>
              <a:t> </a:t>
            </a:r>
            <a:r>
              <a:rPr lang="ru-RU" sz="2000" dirty="0"/>
              <a:t>жанр изобразительного искусства в котором изображаются внутреннее пространства здания или комнаты _________________</a:t>
            </a:r>
          </a:p>
          <a:p>
            <a:r>
              <a:rPr lang="ru-RU" sz="2000" b="1" dirty="0"/>
              <a:t>К </a:t>
            </a:r>
            <a:r>
              <a:rPr lang="ru-RU" sz="2000" dirty="0"/>
              <a:t>– взаимосвязи всех цветовых элементов изображения, его цветовой строй ____________________________________________________</a:t>
            </a:r>
          </a:p>
          <a:p>
            <a:endParaRPr lang="ru-RU" sz="2400" b="1" i="1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A3B36-7D07-4095-B2E7-72B48524B6CD}"/>
              </a:ext>
            </a:extLst>
          </p:cNvPr>
          <p:cNvSpPr txBox="1"/>
          <p:nvPr/>
        </p:nvSpPr>
        <p:spPr>
          <a:xfrm>
            <a:off x="2183908" y="275209"/>
            <a:ext cx="93304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161F6"/>
                </a:solidFill>
              </a:rPr>
              <a:t>4 конкурс – «Викторина – алфавит»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748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8" y="0"/>
            <a:ext cx="12199568" cy="6891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2BD5B8-D7B1-47B8-8EC6-A324816D7FFF}"/>
              </a:ext>
            </a:extLst>
          </p:cNvPr>
          <p:cNvSpPr txBox="1"/>
          <p:nvPr/>
        </p:nvSpPr>
        <p:spPr>
          <a:xfrm>
            <a:off x="1411550" y="1225118"/>
            <a:ext cx="955175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Л </a:t>
            </a:r>
            <a:r>
              <a:rPr lang="ru-RU" sz="2000" dirty="0"/>
              <a:t>– одно из художественно-выразительных средств изображения, основной графический элемент линейной графики ____________________________________</a:t>
            </a:r>
          </a:p>
          <a:p>
            <a:r>
              <a:rPr lang="ru-RU" sz="2000" b="1" dirty="0"/>
              <a:t>М </a:t>
            </a:r>
            <a:r>
              <a:rPr lang="ru-RU" sz="2000" dirty="0"/>
              <a:t>– деревянный или металлический станок для живописи, на котором укрепляются подрамник с холстом, картон или доска _____________________________________</a:t>
            </a:r>
          </a:p>
          <a:p>
            <a:r>
              <a:rPr lang="ru-RU" sz="2000" b="1" dirty="0"/>
              <a:t>Н </a:t>
            </a:r>
            <a:r>
              <a:rPr lang="ru-RU" sz="2000" dirty="0"/>
              <a:t>– жанр изобразительного искусства, в котором изображаются  предметы неодушевленной природы (фрукты, цветы, посуда и др.) _______________________</a:t>
            </a:r>
          </a:p>
          <a:p>
            <a:r>
              <a:rPr lang="ru-RU" sz="2000" b="1" dirty="0"/>
              <a:t>О </a:t>
            </a:r>
            <a:r>
              <a:rPr lang="ru-RU" sz="2000" dirty="0"/>
              <a:t>– материал, на который наносится грунт и красочный слой картины ____________</a:t>
            </a:r>
          </a:p>
          <a:p>
            <a:r>
              <a:rPr lang="ru-RU" sz="2000" b="1" dirty="0"/>
              <a:t>П – </a:t>
            </a:r>
            <a:r>
              <a:rPr lang="ru-RU" sz="2000" dirty="0"/>
              <a:t>произведение, в котором основной предмет изображения — природа ________</a:t>
            </a:r>
          </a:p>
          <a:p>
            <a:r>
              <a:rPr lang="ru-RU" sz="2000" b="1" dirty="0"/>
              <a:t>Р </a:t>
            </a:r>
            <a:r>
              <a:rPr lang="ru-RU" sz="2000" dirty="0"/>
              <a:t>– художник первой половины XX века, продолжавший в своём творчестве традиции русской пейзажной школы А. Куинджи, в честь него названо училище в городе Кирове  _____________________________________________________________</a:t>
            </a:r>
          </a:p>
          <a:p>
            <a:r>
              <a:rPr lang="ru-RU" sz="2000" b="1" dirty="0"/>
              <a:t>С – </a:t>
            </a:r>
            <a:r>
              <a:rPr lang="ru-RU" sz="2000" dirty="0"/>
              <a:t>автор лирических городских пейзажей ________________________________ </a:t>
            </a:r>
          </a:p>
          <a:p>
            <a:r>
              <a:rPr lang="ru-RU" sz="2000" b="1" dirty="0"/>
              <a:t>Т </a:t>
            </a:r>
            <a:r>
              <a:rPr lang="ru-RU" sz="2000" dirty="0"/>
              <a:t>– насыщенность цвета ____________________________________</a:t>
            </a:r>
          </a:p>
          <a:p>
            <a:r>
              <a:rPr lang="ru-RU" sz="2000" b="1" dirty="0"/>
              <a:t>У – </a:t>
            </a:r>
            <a:r>
              <a:rPr lang="ru-RU" sz="2000" dirty="0"/>
              <a:t>художник-график, автор городских и деревенских пейзажей, </a:t>
            </a:r>
          </a:p>
          <a:p>
            <a:r>
              <a:rPr lang="ru-RU" sz="2000" dirty="0"/>
              <a:t>портретов, натюрмортов, выполненных карандашом, пастелью, </a:t>
            </a:r>
          </a:p>
          <a:p>
            <a:r>
              <a:rPr lang="ru-RU" sz="2000" dirty="0"/>
              <a:t>маслом, в технике офорта, мягкого лака _____________________</a:t>
            </a:r>
          </a:p>
          <a:p>
            <a:endParaRPr lang="ru-RU" sz="2400" b="1" i="1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1B084-0435-416E-B63F-251E58088D37}"/>
              </a:ext>
            </a:extLst>
          </p:cNvPr>
          <p:cNvSpPr txBox="1"/>
          <p:nvPr/>
        </p:nvSpPr>
        <p:spPr>
          <a:xfrm>
            <a:off x="2281561" y="245275"/>
            <a:ext cx="78647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161F6"/>
                </a:solidFill>
              </a:rPr>
              <a:t>4 конкурс – «Викторина – алфавит»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759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8" y="0"/>
            <a:ext cx="12199568" cy="6891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2BD5B8-D7B1-47B8-8EC6-A324816D7FFF}"/>
              </a:ext>
            </a:extLst>
          </p:cNvPr>
          <p:cNvSpPr txBox="1"/>
          <p:nvPr/>
        </p:nvSpPr>
        <p:spPr>
          <a:xfrm>
            <a:off x="1242875" y="1244103"/>
            <a:ext cx="93748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 – </a:t>
            </a:r>
            <a:r>
              <a:rPr lang="ru-RU" sz="2000" dirty="0"/>
              <a:t>характерные особенности поверхности предметов из различного материала ______________________________________________________________________</a:t>
            </a:r>
          </a:p>
          <a:p>
            <a:r>
              <a:rPr lang="ru-RU" sz="2000" b="1" dirty="0"/>
              <a:t>Х – </a:t>
            </a:r>
            <a:r>
              <a:rPr lang="ru-RU" sz="2000" dirty="0"/>
              <a:t>живописец, художник-пейзажист, ученик И.И. Шишкина,                                                        первый  хранитель картинной галереи в Вятке ______________________________</a:t>
            </a:r>
          </a:p>
          <a:p>
            <a:r>
              <a:rPr lang="ru-RU" sz="2000" b="1" dirty="0"/>
              <a:t>Ц – </a:t>
            </a:r>
            <a:r>
              <a:rPr lang="ru-RU" sz="2000" dirty="0"/>
              <a:t>основное средство выразительности в живописи_________________________</a:t>
            </a:r>
          </a:p>
          <a:p>
            <a:r>
              <a:rPr lang="ru-RU" sz="2000" b="1" dirty="0"/>
              <a:t>Ч </a:t>
            </a:r>
            <a:r>
              <a:rPr lang="ru-RU" sz="2000" dirty="0"/>
              <a:t>– первый светский вятский живописец ___________________________________</a:t>
            </a:r>
          </a:p>
          <a:p>
            <a:r>
              <a:rPr lang="ru-RU" sz="2000" b="1" dirty="0"/>
              <a:t>Ш – </a:t>
            </a:r>
            <a:r>
              <a:rPr lang="ru-RU" sz="2000" dirty="0"/>
              <a:t>великий пейзажист «певец русского леса»______________________________</a:t>
            </a:r>
          </a:p>
          <a:p>
            <a:r>
              <a:rPr lang="ru-RU" sz="2000" b="1" dirty="0"/>
              <a:t>Щ – </a:t>
            </a:r>
            <a:r>
              <a:rPr lang="ru-RU" sz="2000" dirty="0"/>
              <a:t>добродетель, связанная со способностью оказывать бескорыстную помощь                другим    ______________________________________________________________</a:t>
            </a:r>
          </a:p>
          <a:p>
            <a:r>
              <a:rPr lang="ru-RU" sz="2000" b="1" dirty="0"/>
              <a:t>Э - </a:t>
            </a:r>
            <a:r>
              <a:rPr lang="ru-RU" sz="2000" dirty="0"/>
              <a:t>произведение вспомогательного характера, выполненное с целью её изучения ______________________________________________________________________</a:t>
            </a:r>
          </a:p>
          <a:p>
            <a:r>
              <a:rPr lang="ru-RU" sz="2000" b="1" dirty="0"/>
              <a:t>Ю – </a:t>
            </a:r>
            <a:r>
              <a:rPr lang="ru-RU" sz="2000" dirty="0"/>
              <a:t>художник, входивший в объединение «Союз русских художников» (1903-1923) вместе с А. Рыловым,  И. Грабарем  __________________________ </a:t>
            </a:r>
          </a:p>
          <a:p>
            <a:r>
              <a:rPr lang="ru-RU" sz="2000" b="1" dirty="0"/>
              <a:t>Я -  </a:t>
            </a:r>
            <a:r>
              <a:rPr lang="ru-RU" sz="2000" dirty="0"/>
              <a:t>количество света, отражаемого в определенном направлении </a:t>
            </a:r>
          </a:p>
          <a:p>
            <a:r>
              <a:rPr lang="ru-RU" sz="2000" dirty="0"/>
              <a:t>________________________________________________________ </a:t>
            </a:r>
          </a:p>
          <a:p>
            <a:r>
              <a:rPr lang="ru-RU" dirty="0"/>
              <a:t> </a:t>
            </a:r>
          </a:p>
          <a:p>
            <a:endParaRPr lang="ru-RU" sz="2400" b="1" i="1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66442D-D1EB-4988-937D-E136F72FC000}"/>
              </a:ext>
            </a:extLst>
          </p:cNvPr>
          <p:cNvSpPr txBox="1"/>
          <p:nvPr/>
        </p:nvSpPr>
        <p:spPr>
          <a:xfrm>
            <a:off x="2361460" y="443884"/>
            <a:ext cx="59067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161F6"/>
                </a:solidFill>
              </a:rPr>
              <a:t>4 конкурс – «Викторина – алфавит»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335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568" cy="6891877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8D90F4EC-A21E-4E7E-A698-285AE6E38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hlinkClick r:id="rId3" tgtFrame="&quot;_blank&quot;"/>
            <a:extLst>
              <a:ext uri="{FF2B5EF4-FFF2-40B4-BE49-F238E27FC236}">
                <a16:creationId xmlns:a16="http://schemas.microsoft.com/office/drawing/2014/main" id="{EB008D2D-41F9-4A24-85FD-0BD3EEBF21A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8628" r="10065" b="7176"/>
          <a:stretch/>
        </p:blipFill>
        <p:spPr bwMode="auto">
          <a:xfrm>
            <a:off x="523784" y="0"/>
            <a:ext cx="3184466" cy="222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C9DC9F2-9D0F-4230-BB8C-C7415481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7" y="2371015"/>
            <a:ext cx="3204837" cy="21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4A10D07-65D8-4721-A292-AFCAD58A4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3" y="4635387"/>
            <a:ext cx="3184467" cy="21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icture background">
            <a:extLst>
              <a:ext uri="{FF2B5EF4-FFF2-40B4-BE49-F238E27FC236}">
                <a16:creationId xmlns:a16="http://schemas.microsoft.com/office/drawing/2014/main" id="{9D5865BD-3FB5-431C-B205-AAE3EEC61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5"/>
          <a:stretch/>
        </p:blipFill>
        <p:spPr bwMode="auto">
          <a:xfrm>
            <a:off x="4296729" y="0"/>
            <a:ext cx="3320248" cy="210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 background">
            <a:extLst>
              <a:ext uri="{FF2B5EF4-FFF2-40B4-BE49-F238E27FC236}">
                <a16:creationId xmlns:a16="http://schemas.microsoft.com/office/drawing/2014/main" id="{4445396E-86C8-41D0-BB2E-0D531F4E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29" y="2168926"/>
            <a:ext cx="3320248" cy="233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В голубом просторе. масло 1918, 109×152 см">
            <a:extLst>
              <a:ext uri="{FF2B5EF4-FFF2-40B4-BE49-F238E27FC236}">
                <a16:creationId xmlns:a16="http://schemas.microsoft.com/office/drawing/2014/main" id="{4136061E-C381-454C-AF14-9A341C0E6E1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76" y="4578084"/>
            <a:ext cx="3320247" cy="222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Дмитрий Сенников &quot;Солнечный зимний день&quot;, источник nb-gallery.com">
            <a:extLst>
              <a:ext uri="{FF2B5EF4-FFF2-40B4-BE49-F238E27FC236}">
                <a16:creationId xmlns:a16="http://schemas.microsoft.com/office/drawing/2014/main" id="{AE1076E5-614A-473E-BC5F-C0F9CEE5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56" y="1"/>
            <a:ext cx="3320248" cy="222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FA3CA19-3535-4713-89D1-7EA1D9B6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56" y="2348081"/>
            <a:ext cx="3320248" cy="215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icture background">
            <a:extLst>
              <a:ext uri="{FF2B5EF4-FFF2-40B4-BE49-F238E27FC236}">
                <a16:creationId xmlns:a16="http://schemas.microsoft.com/office/drawing/2014/main" id="{B801ADF3-967A-4BB1-B72F-10B5BF517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8" r="1528" b="3646"/>
          <a:stretch/>
        </p:blipFill>
        <p:spPr bwMode="auto">
          <a:xfrm>
            <a:off x="8205456" y="4578084"/>
            <a:ext cx="3320247" cy="222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6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86"/>
            <a:ext cx="12199568" cy="6862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8543" y="94786"/>
            <a:ext cx="6126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2 станция</a:t>
            </a:r>
            <a:r>
              <a:rPr lang="ru-RU" sz="2800" dirty="0"/>
              <a:t> -</a:t>
            </a:r>
          </a:p>
          <a:p>
            <a:r>
              <a:rPr lang="ru-RU" sz="2800" b="1" dirty="0">
                <a:solidFill>
                  <a:srgbClr val="0161F6"/>
                </a:solidFill>
              </a:rPr>
              <a:t>«Индивидуальный стиль                            Н.Н. Хохрякова»</a:t>
            </a:r>
            <a:endParaRPr lang="ru-RU" dirty="0">
              <a:solidFill>
                <a:srgbClr val="0161F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BD5B8-D7B1-47B8-8EC6-A324816D7FFF}"/>
              </a:ext>
            </a:extLst>
          </p:cNvPr>
          <p:cNvSpPr txBox="1"/>
          <p:nvPr/>
        </p:nvSpPr>
        <p:spPr>
          <a:xfrm>
            <a:off x="5376225" y="1411550"/>
            <a:ext cx="64552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/>
              <a:t>В какой семье родился художник?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r>
              <a:rPr lang="ru-RU" sz="2400" dirty="0"/>
              <a:t>2.   Кто изменил судьбу художника?</a:t>
            </a:r>
          </a:p>
          <a:p>
            <a:endParaRPr lang="ru-RU" sz="2400" dirty="0"/>
          </a:p>
          <a:p>
            <a:r>
              <a:rPr lang="ru-RU" sz="2400" dirty="0"/>
              <a:t>3.   Назовите учителя художника…</a:t>
            </a:r>
          </a:p>
          <a:p>
            <a:endParaRPr lang="ru-RU" sz="2400" dirty="0"/>
          </a:p>
          <a:p>
            <a:r>
              <a:rPr lang="ru-RU" sz="2400" dirty="0"/>
              <a:t>4.   Назовите жанры живописи                                                      в которых работал художник … </a:t>
            </a:r>
          </a:p>
          <a:p>
            <a:endParaRPr lang="ru-RU" sz="2400" dirty="0"/>
          </a:p>
          <a:p>
            <a:pPr marL="457200" indent="-457200">
              <a:buAutoNum type="arabicPeriod" startAt="5"/>
            </a:pPr>
            <a:r>
              <a:rPr lang="ru-RU" sz="2400" dirty="0"/>
              <a:t>Первым хранителем                                                          какого музея являлся                                             Н.Н. Хохряков?  </a:t>
            </a:r>
          </a:p>
          <a:p>
            <a:pPr marL="457200" indent="-457200">
              <a:buAutoNum type="arabicPeriod"/>
            </a:pP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6D9E6-49A1-411D-90AE-C3B2A69456CC}"/>
              </a:ext>
            </a:extLst>
          </p:cNvPr>
          <p:cNvSpPr txBox="1"/>
          <p:nvPr/>
        </p:nvSpPr>
        <p:spPr>
          <a:xfrm>
            <a:off x="422446" y="6527314"/>
            <a:ext cx="4829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А.В. </a:t>
            </a:r>
            <a:r>
              <a:rPr lang="ru-RU" sz="2000" dirty="0" err="1">
                <a:solidFill>
                  <a:schemeClr val="bg1"/>
                </a:solidFill>
              </a:rPr>
              <a:t>Исунов</a:t>
            </a:r>
            <a:r>
              <a:rPr lang="ru-RU" sz="2000" dirty="0">
                <a:solidFill>
                  <a:schemeClr val="bg1"/>
                </a:solidFill>
              </a:rPr>
              <a:t> «Портрет Н.Н. Хохрякова»</a:t>
            </a:r>
          </a:p>
        </p:txBody>
      </p:sp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id="{D2C81407-6585-4177-854B-BA51C623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" y="0"/>
            <a:ext cx="530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8F1C6F-F82B-479C-BFF5-58476E3336A3}"/>
              </a:ext>
            </a:extLst>
          </p:cNvPr>
          <p:cNvSpPr txBox="1"/>
          <p:nvPr/>
        </p:nvSpPr>
        <p:spPr>
          <a:xfrm>
            <a:off x="133165" y="6391922"/>
            <a:ext cx="5181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А.В Исупов «Портрет Н.Н. Хохрякова»</a:t>
            </a:r>
          </a:p>
        </p:txBody>
      </p:sp>
    </p:spTree>
    <p:extLst>
      <p:ext uri="{BB962C8B-B14F-4D97-AF65-F5344CB8AC3E}">
        <p14:creationId xmlns:p14="http://schemas.microsoft.com/office/powerpoint/2010/main" val="357917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0CCA4-27E1-482B-8C9D-4AE08CEB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8D9B0F-8A48-41F1-900C-A79CCFF28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Picture background">
            <a:extLst>
              <a:ext uri="{FF2B5EF4-FFF2-40B4-BE49-F238E27FC236}">
                <a16:creationId xmlns:a16="http://schemas.microsoft.com/office/drawing/2014/main" id="{62F72F23-145D-4F27-BAF6-444C6F4C1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6" y="0"/>
            <a:ext cx="10037778" cy="67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0804BC-B03E-4032-908E-C5B2879A843F}"/>
              </a:ext>
            </a:extLst>
          </p:cNvPr>
          <p:cNvSpPr txBox="1"/>
          <p:nvPr/>
        </p:nvSpPr>
        <p:spPr>
          <a:xfrm>
            <a:off x="2210540" y="6176963"/>
            <a:ext cx="459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Н.Н. Хохряков «Пасмурный день»</a:t>
            </a:r>
          </a:p>
        </p:txBody>
      </p:sp>
    </p:spTree>
    <p:extLst>
      <p:ext uri="{BB962C8B-B14F-4D97-AF65-F5344CB8AC3E}">
        <p14:creationId xmlns:p14="http://schemas.microsoft.com/office/powerpoint/2010/main" val="285566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icture background">
            <a:extLst>
              <a:ext uri="{FF2B5EF4-FFF2-40B4-BE49-F238E27FC236}">
                <a16:creationId xmlns:a16="http://schemas.microsoft.com/office/drawing/2014/main" id="{D76BDF2B-344A-4CB4-AA37-58E41EDBA0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Picture background">
            <a:extLst>
              <a:ext uri="{FF2B5EF4-FFF2-40B4-BE49-F238E27FC236}">
                <a16:creationId xmlns:a16="http://schemas.microsoft.com/office/drawing/2014/main" id="{0BD36794-34D0-4B11-BEA6-DBA6FC7DC9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5C1E8BE3-FE23-4E0D-B12D-F3A4922A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08059" cy="67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CD7893-89FE-48C3-8D73-4419C9439373}"/>
              </a:ext>
            </a:extLst>
          </p:cNvPr>
          <p:cNvSpPr txBox="1"/>
          <p:nvPr/>
        </p:nvSpPr>
        <p:spPr>
          <a:xfrm>
            <a:off x="3389972" y="6322741"/>
            <a:ext cx="450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Н.Н. Хохряков «Вятка», ГТГ</a:t>
            </a:r>
          </a:p>
        </p:txBody>
      </p:sp>
    </p:spTree>
    <p:extLst>
      <p:ext uri="{BB962C8B-B14F-4D97-AF65-F5344CB8AC3E}">
        <p14:creationId xmlns:p14="http://schemas.microsoft.com/office/powerpoint/2010/main" val="143381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3617F-22C9-4CA3-8BE5-BF6117BCE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CD2DF2B-AABF-4987-A1AF-BDD5F3786C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" y="0"/>
            <a:ext cx="9978501" cy="672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4C3C60-F7B7-46A0-9B92-3BE9DA0E2660}"/>
              </a:ext>
            </a:extLst>
          </p:cNvPr>
          <p:cNvSpPr txBox="1"/>
          <p:nvPr/>
        </p:nvSpPr>
        <p:spPr>
          <a:xfrm>
            <a:off x="1704513" y="6027939"/>
            <a:ext cx="764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Н.Н. Хохряков «К заутрени на Рождество Христово» </a:t>
            </a:r>
          </a:p>
        </p:txBody>
      </p:sp>
    </p:spTree>
    <p:extLst>
      <p:ext uri="{BB962C8B-B14F-4D97-AF65-F5344CB8AC3E}">
        <p14:creationId xmlns:p14="http://schemas.microsoft.com/office/powerpoint/2010/main" val="25029601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1103</Words>
  <Application>Microsoft Office PowerPoint</Application>
  <PresentationFormat>Широкоэкранный</PresentationFormat>
  <Paragraphs>191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Светлана</cp:lastModifiedBy>
  <cp:revision>288</cp:revision>
  <dcterms:created xsi:type="dcterms:W3CDTF">2024-04-15T07:11:16Z</dcterms:created>
  <dcterms:modified xsi:type="dcterms:W3CDTF">2024-08-02T06:02:31Z</dcterms:modified>
</cp:coreProperties>
</file>