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57" r:id="rId3"/>
    <p:sldId id="382" r:id="rId4"/>
    <p:sldId id="383" r:id="rId5"/>
    <p:sldId id="388" r:id="rId6"/>
    <p:sldId id="387" r:id="rId7"/>
    <p:sldId id="389" r:id="rId8"/>
    <p:sldId id="390" r:id="rId9"/>
    <p:sldId id="391" r:id="rId10"/>
    <p:sldId id="393" r:id="rId11"/>
    <p:sldId id="392" r:id="rId12"/>
    <p:sldId id="397" r:id="rId13"/>
    <p:sldId id="395" r:id="rId14"/>
    <p:sldId id="396" r:id="rId15"/>
    <p:sldId id="346" r:id="rId16"/>
    <p:sldId id="269" r:id="rId17"/>
    <p:sldId id="401" r:id="rId18"/>
    <p:sldId id="350" r:id="rId19"/>
    <p:sldId id="404" r:id="rId20"/>
    <p:sldId id="277" r:id="rId21"/>
    <p:sldId id="405" r:id="rId22"/>
    <p:sldId id="406" r:id="rId23"/>
    <p:sldId id="276" r:id="rId24"/>
    <p:sldId id="400" r:id="rId25"/>
    <p:sldId id="409" r:id="rId26"/>
    <p:sldId id="408" r:id="rId27"/>
    <p:sldId id="410" r:id="rId28"/>
    <p:sldId id="403" r:id="rId29"/>
    <p:sldId id="398" r:id="rId30"/>
    <p:sldId id="422" r:id="rId31"/>
    <p:sldId id="411" r:id="rId32"/>
    <p:sldId id="412" r:id="rId33"/>
    <p:sldId id="399" r:id="rId34"/>
    <p:sldId id="413" r:id="rId35"/>
    <p:sldId id="414" r:id="rId36"/>
    <p:sldId id="416" r:id="rId37"/>
    <p:sldId id="415" r:id="rId38"/>
    <p:sldId id="417" r:id="rId39"/>
    <p:sldId id="423" r:id="rId40"/>
    <p:sldId id="418" r:id="rId41"/>
    <p:sldId id="424" r:id="rId42"/>
    <p:sldId id="419" r:id="rId43"/>
    <p:sldId id="425" r:id="rId44"/>
    <p:sldId id="421" r:id="rId45"/>
    <p:sldId id="420" r:id="rId46"/>
    <p:sldId id="380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1F6"/>
    <a:srgbClr val="1F2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55" d="100"/>
          <a:sy n="55" d="100"/>
        </p:scale>
        <p:origin x="1459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75F8B-AA29-4B23-BEC6-FFE8056AC94F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84C6B-4C96-48DF-B6F5-DE72A253E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5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6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22400" y="1981200"/>
            <a:ext cx="10058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737D4DD-76BF-412E-9081-91CC45DD8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9DC94-4F40-49CE-A3DD-CE50349C0D16}" type="datetimeFigureOut">
              <a:rPr lang="ru-RU" altLang="ru-RU"/>
              <a:pPr>
                <a:defRPr/>
              </a:pPr>
              <a:t>пт 02.08.24</a:t>
            </a:fld>
            <a:endParaRPr lang="ru-RU" altLang="ru-RU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FA1632AE-DC0E-47E9-9B12-E06C81E336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E977F1A-2373-480E-936A-31A8DB601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88C0-7C9E-4545-B823-ACDA14C812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31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3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6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2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5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9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048C8-E691-4958-A795-B98ED27CAA9C}" type="datetimeFigureOut">
              <a:rPr lang="ru-RU" smtClean="0"/>
              <a:t>пт 02.08.24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7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archit10.sam-web.ru/media/k2/items/cache/867519228d1d5325856fc61d710ded0e_L.jpg" TargetMode="External"/><Relationship Id="rId7" Type="http://schemas.openxmlformats.org/officeDocument/2006/relationships/hyperlink" Target="http://www.archidesignfrom.ru/uploads/posts/2011-01/1294743346_alye-parusa_04.jpg" TargetMode="External"/><Relationship Id="rId12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hyperlink" Target="http://ic.pics.livejournal.com/belyh/7527862/216824/216824_original.jpg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trk-vyatka.ru/uploads/posts/2014-04/1396959476_mp_khlynov_grad_-0-03-16-441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p2.patriarchia.ru/224/354/1234/2%D0%92%D1%8F%D1%82%D0%BA%D0%B0_%D0%9B%D0%BE%D0%B1%D0%BE%D0%B2%D0%B8%D0%BA%D0%BE%D0%B2_%D0%9F%D0%BB%D0%BE%D1%89%D0%B0%D0%B4%D1%8C%20%D0%BF%D0%B5%D1%80%D0%B5%D0%B4%20%D0%A1%D0%B2%D1%8F%D1%82%D0%BE-%D0%A2%D1%80%D0%BE%D0%B8%D1%86%D0%BA%D0%B8%D0%BC%20%D1%81%D0%BE%D0%B1%D0%BE%D1%80%D0%BE%D0%BC.jpg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rovklad.ru/image/oldphotos/3/41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4.jpeg"/><Relationship Id="rId7" Type="http://schemas.openxmlformats.org/officeDocument/2006/relationships/hyperlink" Target="http://kasanof.livejournal.com/pics/catalog/404/150846" TargetMode="External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" Type="http://schemas.openxmlformats.org/officeDocument/2006/relationships/image" Target="../media/image53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5" Type="http://schemas.openxmlformats.org/officeDocument/2006/relationships/image" Target="../media/image65.png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1" descr="867519228d1d5325856fc61d710ded0e_L">
            <a:hlinkClick r:id="rId3"/>
            <a:extLst>
              <a:ext uri="{FF2B5EF4-FFF2-40B4-BE49-F238E27FC236}">
                <a16:creationId xmlns:a16="http://schemas.microsoft.com/office/drawing/2014/main" id="{4D063AFB-E4C9-495B-B714-4623889D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47" y="4148356"/>
            <a:ext cx="2527300" cy="21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16824_original">
            <a:hlinkClick r:id="rId5"/>
            <a:extLst>
              <a:ext uri="{FF2B5EF4-FFF2-40B4-BE49-F238E27FC236}">
                <a16:creationId xmlns:a16="http://schemas.microsoft.com/office/drawing/2014/main" id="{0B4D8D58-03AF-4E18-803D-E7154E6D0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489" y="4161586"/>
            <a:ext cx="2705431" cy="21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1294743346_alye-parusa_04">
            <a:hlinkClick r:id="rId7"/>
            <a:extLst>
              <a:ext uri="{FF2B5EF4-FFF2-40B4-BE49-F238E27FC236}">
                <a16:creationId xmlns:a16="http://schemas.microsoft.com/office/drawing/2014/main" id="{9B32CFA5-88B8-40A8-A959-8244FBFF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08" y="4161586"/>
            <a:ext cx="2705431" cy="217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https://cdn.tinggly.com/public/photos/products/02/12/44/289582_photo_xl.jpg?version=1564579354">
            <a:extLst>
              <a:ext uri="{FF2B5EF4-FFF2-40B4-BE49-F238E27FC236}">
                <a16:creationId xmlns:a16="http://schemas.microsoft.com/office/drawing/2014/main" id="{66AE4356-259F-4685-97D6-F11607CD8D0E}"/>
              </a:ext>
            </a:extLst>
          </p:cNvPr>
          <p:cNvPicPr/>
          <p:nvPr/>
        </p:nvPicPr>
        <p:blipFill>
          <a:blip r:embed="rId9" cstate="print"/>
          <a:srcRect l="20371"/>
          <a:stretch>
            <a:fillRect/>
          </a:stretch>
        </p:blipFill>
        <p:spPr bwMode="auto">
          <a:xfrm>
            <a:off x="1499772" y="1282823"/>
            <a:ext cx="2923693" cy="20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50608-3244-489C-B5AF-71FA627BF6C8}"/>
              </a:ext>
            </a:extLst>
          </p:cNvPr>
          <p:cNvPicPr/>
          <p:nvPr/>
        </p:nvPicPr>
        <p:blipFill rotWithShape="1">
          <a:blip r:embed="rId10" cstate="print"/>
          <a:srcRect l="49518" t="28049" r="10111" b="37940"/>
          <a:stretch/>
        </p:blipFill>
        <p:spPr bwMode="auto">
          <a:xfrm>
            <a:off x="4599846" y="1282823"/>
            <a:ext cx="2814199" cy="20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avatars.mds.yandex.net/get-altay/1903890/2a0000016ab59e8d7f3c93fc0a714c91e71c/XXXL">
            <a:extLst>
              <a:ext uri="{FF2B5EF4-FFF2-40B4-BE49-F238E27FC236}">
                <a16:creationId xmlns:a16="http://schemas.microsoft.com/office/drawing/2014/main" id="{BBE2A0F4-EEAB-4952-9E29-3B828EB2394E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0426" y="1282822"/>
            <a:ext cx="2902979" cy="20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www.beboss.pro/listings/kn/2209770/bg_frJHhbAh.jpg">
            <a:extLst>
              <a:ext uri="{FF2B5EF4-FFF2-40B4-BE49-F238E27FC236}">
                <a16:creationId xmlns:a16="http://schemas.microsoft.com/office/drawing/2014/main" id="{37E5CE6B-116C-4185-98E1-7F83FE743C1C}"/>
              </a:ext>
            </a:extLst>
          </p:cNvPr>
          <p:cNvPicPr/>
          <p:nvPr/>
        </p:nvPicPr>
        <p:blipFill>
          <a:blip r:embed="rId12" cstate="print"/>
          <a:srcRect r="2074" b="2542"/>
          <a:stretch>
            <a:fillRect/>
          </a:stretch>
        </p:blipFill>
        <p:spPr bwMode="auto">
          <a:xfrm>
            <a:off x="256187" y="4135123"/>
            <a:ext cx="2705431" cy="219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33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A0C0E-7D67-4FAA-8601-99A1EF08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753EA6-8FD6-46FB-86F6-79B145DDF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DDF5D58F-8884-4F48-BF8F-E59729D3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3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2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90B2D-BA6D-4133-8F6C-FA9C70DC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CB81BA-7116-4F2E-9739-F80CBA9BF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58B6F9A1-8D0A-418E-9DFD-9641BE0C0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496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83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9406" y="1358283"/>
            <a:ext cx="102181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 команда – «Деревянное строительство».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 команда – «Начало каменного строительства. 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Первые каменные храмы».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 команда – «Архитектурные стили».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4 команда – «Архитектурный ансамбль Соборной площади Успенского Трифонова монастыря XVII-XIX вв.»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 команда – «Известные архитекторы Вятки»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95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470" y="1278384"/>
            <a:ext cx="97210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Деревянное строительство – 1 команда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1.Почему дерево становилось самым распространенным строительным материалом?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Распространенный  тип сооружения – жилища из дерева?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Холодное складское помещение, где хранили припасы называется …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4.Лучшая постройка деревянного зодчества  города Хлынова …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5.В каком веке стали строить согласно образцовому чертежу крестьянские двора?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6.Назовите уникальную  деревянную часовню,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построенная без единого гвоздя и побывавшая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выставке деревянного зодчества в Париже? </a:t>
            </a:r>
          </a:p>
        </p:txBody>
      </p:sp>
    </p:spTree>
    <p:extLst>
      <p:ext uri="{BB962C8B-B14F-4D97-AF65-F5344CB8AC3E}">
        <p14:creationId xmlns:p14="http://schemas.microsoft.com/office/powerpoint/2010/main" val="125277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Изба богатой семьи на севере России, где дерево не жалели на строительство просторных жилищ. | Фото: polov.ru.">
            <a:extLst>
              <a:ext uri="{FF2B5EF4-FFF2-40B4-BE49-F238E27FC236}">
                <a16:creationId xmlns:a16="http://schemas.microsoft.com/office/drawing/2014/main" id="{6DA266D7-FF1C-42C9-A809-69E6B580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" y="3778383"/>
            <a:ext cx="4209678" cy="27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Богатые владельцы всячески украшали избы и терема, подчеркивая свой достаток. | Фото: grandgames.net.">
            <a:extLst>
              <a:ext uri="{FF2B5EF4-FFF2-40B4-BE49-F238E27FC236}">
                <a16:creationId xmlns:a16="http://schemas.microsoft.com/office/drawing/2014/main" id="{99B7E70B-71C4-428C-91BA-9E23D13F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9" y="3822506"/>
            <a:ext cx="4390242" cy="27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Picture background">
            <a:extLst>
              <a:ext uri="{FF2B5EF4-FFF2-40B4-BE49-F238E27FC236}">
                <a16:creationId xmlns:a16="http://schemas.microsoft.com/office/drawing/2014/main" id="{4132069D-E903-4D8A-9ED3-F48D4400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" y="199522"/>
            <a:ext cx="4172399" cy="31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35A55A9F-BFCD-4A78-8F7F-99245FC5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9" y="199522"/>
            <a:ext cx="6325574" cy="32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3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9F5B6082-5913-4AAE-856C-805BDB14A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700BA6F3-35AF-4322-B76C-013A0B924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/>
          </a:p>
        </p:txBody>
      </p:sp>
      <p:pic>
        <p:nvPicPr>
          <p:cNvPr id="9220" name="Picture 5" descr="Краеведческий проект ">
            <a:hlinkClick r:id="rId2"/>
            <a:extLst>
              <a:ext uri="{FF2B5EF4-FFF2-40B4-BE49-F238E27FC236}">
                <a16:creationId xmlns:a16="http://schemas.microsoft.com/office/drawing/2014/main" id="{E1473B48-88A3-485E-8D4F-A89BF6F4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409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C24964-CF4B-4DC1-B2DE-5767F3F85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423" y="2263806"/>
            <a:ext cx="4385569" cy="3913157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Михайло-Архангельская церковь в Слободском</a:t>
            </a: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2D05D79F-EBFE-41E5-8CDB-5D5CC406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189287"/>
            <a:ext cx="7111014" cy="64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633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80" y="-42169"/>
            <a:ext cx="12499759" cy="7183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14D03-CC3E-4C70-A4F9-14F68EE738B4}"/>
              </a:ext>
            </a:extLst>
          </p:cNvPr>
          <p:cNvSpPr txBox="1"/>
          <p:nvPr/>
        </p:nvSpPr>
        <p:spPr>
          <a:xfrm>
            <a:off x="1429305" y="1225118"/>
            <a:ext cx="97503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2 станция</a:t>
            </a:r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Начало каменного строительства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Первые каменные храмы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1. В каком веке началось каменное строительство                 на Вятке?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2. А где до этого использовали камень?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3. Начало каменного строительства положили …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4. Назовите фамилии известных                                         вятских каменщиков 17-18 вв.?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5. Назовите известные каменные храмы - … </a:t>
            </a:r>
          </a:p>
        </p:txBody>
      </p:sp>
    </p:spTree>
    <p:extLst>
      <p:ext uri="{BB962C8B-B14F-4D97-AF65-F5344CB8AC3E}">
        <p14:creationId xmlns:p14="http://schemas.microsoft.com/office/powerpoint/2010/main" val="1439856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C746AE-C16F-46D0-85FD-AECFCEE60DD4}"/>
              </a:ext>
            </a:extLst>
          </p:cNvPr>
          <p:cNvSpPr txBox="1"/>
          <p:nvPr/>
        </p:nvSpPr>
        <p:spPr>
          <a:xfrm>
            <a:off x="514905" y="239697"/>
            <a:ext cx="643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Свято-Троицкий Ново-Николаевский собор</a:t>
            </a:r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1C6B84CB-EF43-4FD0-A118-C4291F4152DC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6" name="Picture 5" descr="2%D0%92%D1%8F%D1%82%D0%BA%D0%B0_%D0%9B%D0%BE%D0%B1%D0%BE%D0%B2%D0%B8%D0%BA%D0%BE%D0%B2_%D0%9F%D0%BB%D0%BE%D1%89%D0%B0%D0%B4%D1%8C%20%D0%BF%D0%B5%D1%80%D0%B5%D0%B4%20%D0%A1%D0%B2%D1%8F%D1%82%D0%BE-%D0%A2%D1%80%D0%BE%D0%B8%D1%86%D0%BA%D0%B8%D0%BC%20%D1%81%D0%BE%D0%B1%D0%BE%D1%80%D0%BE%D0%BC">
            <a:hlinkClick r:id="rId2"/>
            <a:extLst>
              <a:ext uri="{FF2B5EF4-FFF2-40B4-BE49-F238E27FC236}">
                <a16:creationId xmlns:a16="http://schemas.microsoft.com/office/drawing/2014/main" id="{AEFF9C82-5A2C-4883-BA73-0247EC34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23" y="762000"/>
            <a:ext cx="9678865" cy="585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375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13EFF-0E79-4440-B8FB-6114580E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4784F3E-770B-4F0E-9B47-630128A0A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759950"/>
            <a:ext cx="5269452" cy="54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069015-E28E-4E53-83C7-E6ECFB2EF873}"/>
              </a:ext>
            </a:extLst>
          </p:cNvPr>
          <p:cNvSpPr txBox="1"/>
          <p:nvPr/>
        </p:nvSpPr>
        <p:spPr>
          <a:xfrm>
            <a:off x="275207" y="6303146"/>
            <a:ext cx="498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Успенский собор Трифонова монастыря</a:t>
            </a: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01556610-0023-4FB0-B791-87ACA05001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1920" y="825624"/>
            <a:ext cx="5975412" cy="5961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8A5584-A808-4BC0-96BC-B60A0C6AAF74}"/>
              </a:ext>
            </a:extLst>
          </p:cNvPr>
          <p:cNvSpPr txBox="1"/>
          <p:nvPr/>
        </p:nvSpPr>
        <p:spPr>
          <a:xfrm>
            <a:off x="1589103" y="185523"/>
            <a:ext cx="38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Первые каменные храмы</a:t>
            </a:r>
          </a:p>
        </p:txBody>
      </p:sp>
    </p:spTree>
    <p:extLst>
      <p:ext uri="{BB962C8B-B14F-4D97-AF65-F5344CB8AC3E}">
        <p14:creationId xmlns:p14="http://schemas.microsoft.com/office/powerpoint/2010/main" val="109555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028" y="2523170"/>
            <a:ext cx="104962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161F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Архитектура  </a:t>
            </a:r>
            <a:r>
              <a:rPr lang="ru-RU" sz="4400" b="1">
                <a:solidFill>
                  <a:srgbClr val="0161F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Вятского края</a:t>
            </a:r>
            <a:endParaRPr lang="ru-RU" sz="4400" b="1" dirty="0">
              <a:solidFill>
                <a:srgbClr val="0161F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1. Деревянное строительство.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 Начало каменного строительства. Первые каменные храмы.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3. Архитектурные стили.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4. Архитектурный ансамбль Соборной площади Успенского Трифонова монастыря XVII-XIX вв. 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5. Известные архитекторы Вятки.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32" y="1385336"/>
            <a:ext cx="1789023" cy="9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d\Вектор\17-18\Медведева\фото вятское барокко\617_0161780b.jpg">
            <a:extLst>
              <a:ext uri="{FF2B5EF4-FFF2-40B4-BE49-F238E27FC236}">
                <a16:creationId xmlns:a16="http://schemas.microsoft.com/office/drawing/2014/main" id="{DE981AE1-0BC4-458E-9124-D89E8AB6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78" y="0"/>
            <a:ext cx="6738151" cy="573056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F25FA-D319-45FF-946C-98ABEF2BB17A}"/>
              </a:ext>
            </a:extLst>
          </p:cNvPr>
          <p:cNvSpPr txBox="1"/>
          <p:nvPr/>
        </p:nvSpPr>
        <p:spPr>
          <a:xfrm>
            <a:off x="6738151" y="213064"/>
            <a:ext cx="4749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Царёво-Константиновская церковь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F438C-3D50-4F64-9C29-767265DAA01E}"/>
              </a:ext>
            </a:extLst>
          </p:cNvPr>
          <p:cNvSpPr txBox="1"/>
          <p:nvPr/>
        </p:nvSpPr>
        <p:spPr>
          <a:xfrm>
            <a:off x="7093257" y="1669002"/>
            <a:ext cx="391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rgbClr val="0161F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F6305-DB1E-4DA6-9985-DA0D14B4E596}"/>
              </a:ext>
            </a:extLst>
          </p:cNvPr>
          <p:cNvSpPr txBox="1"/>
          <p:nvPr/>
        </p:nvSpPr>
        <p:spPr>
          <a:xfrm>
            <a:off x="301841" y="5828909"/>
            <a:ext cx="770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Никольская надвратная церковь </a:t>
            </a:r>
          </a:p>
          <a:p>
            <a:r>
              <a:rPr lang="ru-RU" sz="2400" dirty="0"/>
              <a:t>Успенского Трифонова монастыря </a:t>
            </a:r>
          </a:p>
        </p:txBody>
      </p:sp>
      <p:pic>
        <p:nvPicPr>
          <p:cNvPr id="3076" name="Picture 4" descr="Онлайн информационная акция &quot;Из истории Царевоконстатиновской церкви города Хлын">
            <a:extLst>
              <a:ext uri="{FF2B5EF4-FFF2-40B4-BE49-F238E27FC236}">
                <a16:creationId xmlns:a16="http://schemas.microsoft.com/office/drawing/2014/main" id="{E486A6A1-2205-4266-8DD6-1C4D7BF7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705" y="739659"/>
            <a:ext cx="4572000" cy="32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16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DA3BF-2808-448F-A973-1037555F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E7B46-CE58-42E7-B9FD-B3B61239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EAAC1802-FD10-45D9-B131-E8CFFB49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8" y="807869"/>
            <a:ext cx="9942989" cy="58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495F2-3F03-44CB-B794-8BE67AC31F3C}"/>
              </a:ext>
            </a:extLst>
          </p:cNvPr>
          <p:cNvSpPr txBox="1"/>
          <p:nvPr/>
        </p:nvSpPr>
        <p:spPr>
          <a:xfrm>
            <a:off x="257452" y="230188"/>
            <a:ext cx="7600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Преображенская церковь </a:t>
            </a:r>
            <a:r>
              <a:rPr lang="ru-RU" sz="1400" dirty="0" err="1">
                <a:solidFill>
                  <a:schemeClr val="bg1"/>
                </a:solidFill>
              </a:rPr>
              <a:t>Спасо</a:t>
            </a:r>
            <a:r>
              <a:rPr lang="ru-RU" sz="1400" dirty="0">
                <a:solidFill>
                  <a:schemeClr val="bg1"/>
                </a:solidFill>
              </a:rPr>
              <a:t>-Преображенского женского монастыря </a:t>
            </a:r>
          </a:p>
        </p:txBody>
      </p:sp>
    </p:spTree>
    <p:extLst>
      <p:ext uri="{BB962C8B-B14F-4D97-AF65-F5344CB8AC3E}">
        <p14:creationId xmlns:p14="http://schemas.microsoft.com/office/powerpoint/2010/main" val="55244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8FCE2B-847A-48C7-A9BE-AE131B786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3" y="5557421"/>
            <a:ext cx="8877671" cy="105432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b="1" dirty="0"/>
              <a:t>1. Назовите архитектурный стиль периода от Крещения Руси (988 г.) до начала правления Петра I, традиционно строили из дерева, а каменные дома, храмы XVI–XVII веков по форме и конструкции повторяли деревянные, богато украшены крыши домов, окна - …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A4302-89E5-40AE-84B7-6742A2AA5A13}"/>
              </a:ext>
            </a:extLst>
          </p:cNvPr>
          <p:cNvSpPr txBox="1"/>
          <p:nvPr/>
        </p:nvSpPr>
        <p:spPr>
          <a:xfrm>
            <a:off x="2352583" y="219372"/>
            <a:ext cx="300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2 станция</a:t>
            </a: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DF562DAD-64B6-418E-8926-131A5CAE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57" y="123964"/>
            <a:ext cx="4199139" cy="38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8A7D91E-A5BF-4772-BC9E-ABAAB721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8" y="763324"/>
            <a:ext cx="6798815" cy="47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E70D99-A819-4BAC-8C8B-7BAC5EE6B68C}"/>
              </a:ext>
            </a:extLst>
          </p:cNvPr>
          <p:cNvSpPr txBox="1"/>
          <p:nvPr/>
        </p:nvSpPr>
        <p:spPr>
          <a:xfrm>
            <a:off x="7075504" y="3932808"/>
            <a:ext cx="371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Михайло-Архангельская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3025119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https://avatars.mds.yandex.net/get-zen_doc/1591494/pub_5dc0399bd5bbc300b275ae9d_5dc03d3d92414d00ac7d7da9/scale_1200">
            <a:extLst>
              <a:ext uri="{FF2B5EF4-FFF2-40B4-BE49-F238E27FC236}">
                <a16:creationId xmlns:a16="http://schemas.microsoft.com/office/drawing/2014/main" id="{35B39FE5-F1EB-4D3E-BC35-49729120036C}"/>
              </a:ext>
            </a:extLst>
          </p:cNvPr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021" y="0"/>
            <a:ext cx="5807089" cy="437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d\Вектор\17-18\Медведева\фото вятское барокко\Триф м.jpg">
            <a:extLst>
              <a:ext uri="{FF2B5EF4-FFF2-40B4-BE49-F238E27FC236}">
                <a16:creationId xmlns:a16="http://schemas.microsoft.com/office/drawing/2014/main" id="{08148B32-DD31-44F3-8281-6A76BEEC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1910"/>
          <a:stretch>
            <a:fillRect/>
          </a:stretch>
        </p:blipFill>
        <p:spPr bwMode="auto">
          <a:xfrm>
            <a:off x="5949132" y="2574524"/>
            <a:ext cx="5577996" cy="422133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5831F6-027D-419D-91B3-D41164615257}"/>
              </a:ext>
            </a:extLst>
          </p:cNvPr>
          <p:cNvSpPr txBox="1"/>
          <p:nvPr/>
        </p:nvSpPr>
        <p:spPr>
          <a:xfrm>
            <a:off x="372862" y="4589755"/>
            <a:ext cx="543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Преображенская церковь </a:t>
            </a:r>
          </a:p>
          <a:p>
            <a:r>
              <a:rPr lang="ru-RU" dirty="0" err="1"/>
              <a:t>Спасо</a:t>
            </a:r>
            <a:r>
              <a:rPr lang="ru-RU" dirty="0"/>
              <a:t>-Преображенского женского монастыря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330816-503A-4C24-A56B-2830D10E9316}"/>
              </a:ext>
            </a:extLst>
          </p:cNvPr>
          <p:cNvSpPr txBox="1"/>
          <p:nvPr/>
        </p:nvSpPr>
        <p:spPr>
          <a:xfrm>
            <a:off x="6021246" y="2104008"/>
            <a:ext cx="519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Трёхсветительская</a:t>
            </a:r>
            <a:r>
              <a:rPr lang="ru-RU" dirty="0"/>
              <a:t> церковь Трифонова монастыря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35F96-629C-4AD2-BC07-CDCA6538C553}"/>
              </a:ext>
            </a:extLst>
          </p:cNvPr>
          <p:cNvSpPr txBox="1"/>
          <p:nvPr/>
        </p:nvSpPr>
        <p:spPr>
          <a:xfrm>
            <a:off x="6021246" y="284085"/>
            <a:ext cx="534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Пышность, динамичность, причудливость, богатый декор, усложненность композиции характерна для стиля …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610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68" cy="68622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20D176-BBF2-4664-9611-1AEE2A436A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4" y="-5818"/>
            <a:ext cx="3331923" cy="239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F5D23C-37ED-4ABE-93E5-E4EEB6AC3754}"/>
              </a:ext>
            </a:extLst>
          </p:cNvPr>
          <p:cNvSpPr txBox="1"/>
          <p:nvPr/>
        </p:nvSpPr>
        <p:spPr>
          <a:xfrm>
            <a:off x="177553" y="2290439"/>
            <a:ext cx="3238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Дом Ф.И. </a:t>
            </a:r>
            <a:r>
              <a:rPr lang="ru-RU" sz="14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Злыгостева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Герцена 39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8F005-6E65-4197-AB34-60A4F61C285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249" y="81428"/>
            <a:ext cx="3175533" cy="222961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B0A40D-2B3B-4C10-B363-B477FEE13A78}"/>
              </a:ext>
            </a:extLst>
          </p:cNvPr>
          <p:cNvSpPr txBox="1"/>
          <p:nvPr/>
        </p:nvSpPr>
        <p:spPr>
          <a:xfrm>
            <a:off x="3416198" y="2311041"/>
            <a:ext cx="3925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Дом купца Машковцева, Спасская 12а, 12б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25EA9A-0E77-49D0-A9E3-8667790F4041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96" y="112331"/>
            <a:ext cx="3488924" cy="219871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FC2C8B-8570-4060-A360-1A53F15C62D7}"/>
              </a:ext>
            </a:extLst>
          </p:cNvPr>
          <p:cNvSpPr txBox="1"/>
          <p:nvPr/>
        </p:nvSpPr>
        <p:spPr>
          <a:xfrm>
            <a:off x="7733846" y="2311041"/>
            <a:ext cx="3274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Дом В.Б. Хохрякова, Герцена 50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2" name="Picture 4" descr="P6277590">
            <a:extLst>
              <a:ext uri="{FF2B5EF4-FFF2-40B4-BE49-F238E27FC236}">
                <a16:creationId xmlns:a16="http://schemas.microsoft.com/office/drawing/2014/main" id="{0B265162-7E44-4EA5-B847-D5E9526E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" y="2738992"/>
            <a:ext cx="3160452" cy="21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3C9A62-02E5-49AF-BD49-3C05AB0E2C4A}"/>
              </a:ext>
            </a:extLst>
          </p:cNvPr>
          <p:cNvSpPr txBox="1"/>
          <p:nvPr/>
        </p:nvSpPr>
        <p:spPr>
          <a:xfrm>
            <a:off x="692458" y="4929859"/>
            <a:ext cx="327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Парковая Ротонда</a:t>
            </a:r>
          </a:p>
        </p:txBody>
      </p:sp>
      <p:pic>
        <p:nvPicPr>
          <p:cNvPr id="15" name="Picture 4" descr="PICT0056">
            <a:extLst>
              <a:ext uri="{FF2B5EF4-FFF2-40B4-BE49-F238E27FC236}">
                <a16:creationId xmlns:a16="http://schemas.microsoft.com/office/drawing/2014/main" id="{E4E651EA-E83C-4B9D-A7E3-013541A9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12" y="2671906"/>
            <a:ext cx="3158570" cy="221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042BE1-3B48-445C-92A0-6E88F723DF64}"/>
              </a:ext>
            </a:extLst>
          </p:cNvPr>
          <p:cNvSpPr txBox="1"/>
          <p:nvPr/>
        </p:nvSpPr>
        <p:spPr>
          <a:xfrm>
            <a:off x="3808211" y="4929859"/>
            <a:ext cx="31585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Областной драматический театр имени С.М. Кирова</a:t>
            </a:r>
          </a:p>
          <a:p>
            <a:endParaRPr lang="ru-RU" dirty="0"/>
          </a:p>
        </p:txBody>
      </p:sp>
      <p:pic>
        <p:nvPicPr>
          <p:cNvPr id="19" name="Picture 5" descr="филармония">
            <a:extLst>
              <a:ext uri="{FF2B5EF4-FFF2-40B4-BE49-F238E27FC236}">
                <a16:creationId xmlns:a16="http://schemas.microsoft.com/office/drawing/2014/main" id="{85E2503C-8A7A-4FE7-9727-47AABF4F1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5540" r="3117" b="5685"/>
          <a:stretch>
            <a:fillRect/>
          </a:stretch>
        </p:blipFill>
        <p:spPr bwMode="auto">
          <a:xfrm>
            <a:off x="7634796" y="2618818"/>
            <a:ext cx="3488924" cy="229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B5A844-3161-45BA-9E55-6E26D12B7AF4}"/>
              </a:ext>
            </a:extLst>
          </p:cNvPr>
          <p:cNvSpPr txBox="1"/>
          <p:nvPr/>
        </p:nvSpPr>
        <p:spPr>
          <a:xfrm>
            <a:off x="7572652" y="4916038"/>
            <a:ext cx="451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Вятская филармония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имени П.И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Чайковского</a:t>
            </a: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D5889-D277-4FD5-B1A5-31F5169217AC}"/>
              </a:ext>
            </a:extLst>
          </p:cNvPr>
          <p:cNvSpPr txBox="1"/>
          <p:nvPr/>
        </p:nvSpPr>
        <p:spPr>
          <a:xfrm>
            <a:off x="177554" y="5665127"/>
            <a:ext cx="8504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3. Регулярность планировки, чёткость, строгость, простота, симметрия, гармоничность,  лаконичный декор характерны для …</a:t>
            </a:r>
          </a:p>
        </p:txBody>
      </p:sp>
    </p:spTree>
    <p:extLst>
      <p:ext uri="{BB962C8B-B14F-4D97-AF65-F5344CB8AC3E}">
        <p14:creationId xmlns:p14="http://schemas.microsoft.com/office/powerpoint/2010/main" val="1630404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8" y="-4257"/>
            <a:ext cx="12199568" cy="6862257"/>
          </a:xfrm>
          <a:prstGeom prst="rect">
            <a:avLst/>
          </a:prstGeom>
        </p:spPr>
      </p:pic>
      <p:pic>
        <p:nvPicPr>
          <p:cNvPr id="4" name="Picture 7" descr="41">
            <a:hlinkClick r:id="rId3"/>
            <a:extLst>
              <a:ext uri="{FF2B5EF4-FFF2-40B4-BE49-F238E27FC236}">
                <a16:creationId xmlns:a16="http://schemas.microsoft.com/office/drawing/2014/main" id="{F5696B21-FA1E-40D0-ABF8-8AF6F094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2" y="473082"/>
            <a:ext cx="5548543" cy="357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52540749">
            <a:extLst>
              <a:ext uri="{FF2B5EF4-FFF2-40B4-BE49-F238E27FC236}">
                <a16:creationId xmlns:a16="http://schemas.microsoft.com/office/drawing/2014/main" id="{5AD73563-9047-4428-9CE8-88298362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27" y="505091"/>
            <a:ext cx="5433135" cy="357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A91DB-7E2E-4628-B0B1-F5AC15A0176B}"/>
              </a:ext>
            </a:extLst>
          </p:cNvPr>
          <p:cNvSpPr txBox="1"/>
          <p:nvPr/>
        </p:nvSpPr>
        <p:spPr>
          <a:xfrm>
            <a:off x="213065" y="5521912"/>
            <a:ext cx="821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4. Сочетание разных стилей называется –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C892F-FDD2-4606-B679-E1749824E659}"/>
              </a:ext>
            </a:extLst>
          </p:cNvPr>
          <p:cNvSpPr txBox="1"/>
          <p:nvPr/>
        </p:nvSpPr>
        <p:spPr>
          <a:xfrm>
            <a:off x="1260629" y="4252404"/>
            <a:ext cx="327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Александро-Невский собор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18FA5-528D-4A12-8F33-17587388BA27}"/>
              </a:ext>
            </a:extLst>
          </p:cNvPr>
          <p:cNvSpPr txBox="1"/>
          <p:nvPr/>
        </p:nvSpPr>
        <p:spPr>
          <a:xfrm>
            <a:off x="5641759" y="275651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3C008-185C-47F5-A334-05328A6335C5}"/>
              </a:ext>
            </a:extLst>
          </p:cNvPr>
          <p:cNvSpPr txBox="1"/>
          <p:nvPr/>
        </p:nvSpPr>
        <p:spPr>
          <a:xfrm>
            <a:off x="7306322" y="4172505"/>
            <a:ext cx="28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Особняк Булычева</a:t>
            </a:r>
          </a:p>
        </p:txBody>
      </p:sp>
    </p:spTree>
    <p:extLst>
      <p:ext uri="{BB962C8B-B14F-4D97-AF65-F5344CB8AC3E}">
        <p14:creationId xmlns:p14="http://schemas.microsoft.com/office/powerpoint/2010/main" val="248254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12" y="0"/>
            <a:ext cx="12199568" cy="6862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C88A4-F32F-454B-9180-BF4B9241CAC2}"/>
              </a:ext>
            </a:extLst>
          </p:cNvPr>
          <p:cNvSpPr txBox="1"/>
          <p:nvPr/>
        </p:nvSpPr>
        <p:spPr>
          <a:xfrm>
            <a:off x="62144" y="5277353"/>
            <a:ext cx="8575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 </a:t>
            </a:r>
            <a:r>
              <a:rPr lang="ru-RU" b="1" dirty="0"/>
              <a:t>Отказ от прямых линий и углов в пользу естественных, «природных», растительных линий; высокая декоративность, функциональность здания; использование новых технологий (металл, стекло, бетон) относится к стилю </a:t>
            </a:r>
            <a:r>
              <a:rPr lang="ru-RU" dirty="0"/>
              <a:t>...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4BF524-9870-4773-9A84-9F7CFEC32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78" y="242305"/>
            <a:ext cx="7927314" cy="4788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66525-A37D-4ECF-BDA7-68497D38857A}"/>
              </a:ext>
            </a:extLst>
          </p:cNvPr>
          <p:cNvSpPr txBox="1"/>
          <p:nvPr/>
        </p:nvSpPr>
        <p:spPr>
          <a:xfrm>
            <a:off x="8291745" y="611637"/>
            <a:ext cx="2787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Магазин купца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П.П. Клобукова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(Колледж музыкальных искусств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им. В.И.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Казенина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13671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9EB9188-7BB6-452F-BC3E-02F03099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797117"/>
            <a:ext cx="8460419" cy="781236"/>
          </a:xfrm>
        </p:spPr>
        <p:txBody>
          <a:bodyPr>
            <a:normAutofit fontScale="70000" lnSpcReduction="20000"/>
          </a:bodyPr>
          <a:lstStyle/>
          <a:p>
            <a:r>
              <a:rPr lang="ru-RU" sz="2400" b="1" dirty="0"/>
              <a:t>6. </a:t>
            </a:r>
            <a:r>
              <a:rPr lang="ru-RU" b="1" dirty="0"/>
              <a:t>Лаконичность форм, функциональность, строгие геометрические пропорции (без декоративных украшений),  простые формы, железобетонная архитектура относится к стилю…</a:t>
            </a:r>
          </a:p>
        </p:txBody>
      </p:sp>
      <p:pic>
        <p:nvPicPr>
          <p:cNvPr id="4" name="Picture 4" descr="img035">
            <a:extLst>
              <a:ext uri="{FF2B5EF4-FFF2-40B4-BE49-F238E27FC236}">
                <a16:creationId xmlns:a16="http://schemas.microsoft.com/office/drawing/2014/main" id="{AE73575D-5C8B-4687-8366-F6D5BB879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126007"/>
            <a:ext cx="7705818" cy="54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33396-5AD2-4821-B0DD-AF4BF28044A5}"/>
              </a:ext>
            </a:extLst>
          </p:cNvPr>
          <p:cNvSpPr txBox="1"/>
          <p:nvPr/>
        </p:nvSpPr>
        <p:spPr>
          <a:xfrm>
            <a:off x="7963270" y="3187083"/>
            <a:ext cx="235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Дом связи</a:t>
            </a:r>
          </a:p>
        </p:txBody>
      </p:sp>
    </p:spTree>
    <p:extLst>
      <p:ext uri="{BB962C8B-B14F-4D97-AF65-F5344CB8AC3E}">
        <p14:creationId xmlns:p14="http://schemas.microsoft.com/office/powerpoint/2010/main" val="1952055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7"/>
            <a:ext cx="12199568" cy="6862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88776" y="5704117"/>
            <a:ext cx="87622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7. Использование бетона, облицовочных материалов (мрамор, песчаник, ракушечник), декоративность (мозаичные панно) массовое остекление поверхностей зданий характерно для стиля …</a:t>
            </a:r>
          </a:p>
          <a:p>
            <a:endParaRPr lang="ru-RU" dirty="0"/>
          </a:p>
        </p:txBody>
      </p:sp>
      <p:pic>
        <p:nvPicPr>
          <p:cNvPr id="5" name="Рисунок 4" descr="https://img-fotki.yandex.ru/get/9354/174326890.40/0_b3187_5b295c91_XL.jpg">
            <a:extLst>
              <a:ext uri="{FF2B5EF4-FFF2-40B4-BE49-F238E27FC236}">
                <a16:creationId xmlns:a16="http://schemas.microsoft.com/office/drawing/2014/main" id="{433914FB-21DD-41CC-8A28-CCDF2867125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70" y="98050"/>
            <a:ext cx="3573295" cy="234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80D9A-A9A6-41DE-ABA4-866EC30625B2}"/>
              </a:ext>
            </a:extLst>
          </p:cNvPr>
          <p:cNvSpPr txBox="1"/>
          <p:nvPr/>
        </p:nvSpPr>
        <p:spPr>
          <a:xfrm>
            <a:off x="683581" y="2441359"/>
            <a:ext cx="30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Кинотеатр «Октябрь», 1938.</a:t>
            </a:r>
          </a:p>
        </p:txBody>
      </p:sp>
      <p:pic>
        <p:nvPicPr>
          <p:cNvPr id="10" name="Рисунок 9" descr="https://img-fotki.yandex.ru/get/4800/174326890.98/0_10231f_ce711d2e_XL.jpg">
            <a:extLst>
              <a:ext uri="{FF2B5EF4-FFF2-40B4-BE49-F238E27FC236}">
                <a16:creationId xmlns:a16="http://schemas.microsoft.com/office/drawing/2014/main" id="{126ED3E9-A3AB-4F1D-B02B-94AE9068106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5803" y="98050"/>
            <a:ext cx="3636748" cy="234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659426-4F68-4E34-9FE6-B8592AD45E8E}"/>
              </a:ext>
            </a:extLst>
          </p:cNvPr>
          <p:cNvSpPr txBox="1"/>
          <p:nvPr/>
        </p:nvSpPr>
        <p:spPr>
          <a:xfrm>
            <a:off x="4785064" y="2441359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Диорама, 1977</a:t>
            </a:r>
          </a:p>
        </p:txBody>
      </p:sp>
      <p:pic>
        <p:nvPicPr>
          <p:cNvPr id="12" name="Picture 4" descr="13   Фото Киров">
            <a:extLst>
              <a:ext uri="{FF2B5EF4-FFF2-40B4-BE49-F238E27FC236}">
                <a16:creationId xmlns:a16="http://schemas.microsoft.com/office/drawing/2014/main" id="{6EEC5D84-6143-43EC-A2C4-EE3255A8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88" y="118401"/>
            <a:ext cx="3441441" cy="232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C2995C-51C9-41F3-8A01-31A82417E923}"/>
              </a:ext>
            </a:extLst>
          </p:cNvPr>
          <p:cNvSpPr txBox="1"/>
          <p:nvPr/>
        </p:nvSpPr>
        <p:spPr>
          <a:xfrm>
            <a:off x="7652551" y="2441359"/>
            <a:ext cx="398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Дворец Пионеров – Мемориал, 1974</a:t>
            </a:r>
          </a:p>
          <a:p>
            <a:endParaRPr lang="ru-RU" dirty="0"/>
          </a:p>
        </p:txBody>
      </p:sp>
      <p:pic>
        <p:nvPicPr>
          <p:cNvPr id="14" name="Picture 2" descr="https://kirov-artmuzeum.ru/assets/templates/images/all/201804191614.jpg">
            <a:extLst>
              <a:ext uri="{FF2B5EF4-FFF2-40B4-BE49-F238E27FC236}">
                <a16:creationId xmlns:a16="http://schemas.microsoft.com/office/drawing/2014/main" id="{B0530928-ADE2-4698-AAFD-842ED028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469" y="2810691"/>
            <a:ext cx="3573295" cy="2343309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B361DB-A4C9-4A7F-8CEF-23D3923CB742}"/>
              </a:ext>
            </a:extLst>
          </p:cNvPr>
          <p:cNvSpPr txBox="1"/>
          <p:nvPr/>
        </p:nvSpPr>
        <p:spPr>
          <a:xfrm>
            <a:off x="217469" y="5154000"/>
            <a:ext cx="4789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Вятский художественный музей </a:t>
            </a:r>
          </a:p>
          <a:p>
            <a:r>
              <a:rPr lang="ru-RU" sz="1600" dirty="0"/>
              <a:t>им. В.М. и А.М. Васнецовых</a:t>
            </a:r>
            <a:r>
              <a:rPr lang="ru-RU" dirty="0"/>
              <a:t>, 1992</a:t>
            </a:r>
          </a:p>
          <a:p>
            <a:endParaRPr lang="ru-RU" dirty="0"/>
          </a:p>
        </p:txBody>
      </p:sp>
      <p:pic>
        <p:nvPicPr>
          <p:cNvPr id="16" name="Рисунок 15" descr="https://i7.photo.2gis.com/images/branch/58/8162774347167907_eb41.jpg">
            <a:extLst>
              <a:ext uri="{FF2B5EF4-FFF2-40B4-BE49-F238E27FC236}">
                <a16:creationId xmlns:a16="http://schemas.microsoft.com/office/drawing/2014/main" id="{A49E302F-AD65-41F0-A2BF-0A83070AD3E5}"/>
              </a:ext>
            </a:extLst>
          </p:cNvPr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015802" y="2826164"/>
            <a:ext cx="3636747" cy="232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430DE9-25B9-4F7A-ACEA-C15527C761B0}"/>
              </a:ext>
            </a:extLst>
          </p:cNvPr>
          <p:cNvSpPr txBox="1"/>
          <p:nvPr/>
        </p:nvSpPr>
        <p:spPr>
          <a:xfrm>
            <a:off x="5007007" y="5153999"/>
            <a:ext cx="197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ДК Родина, 1987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912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4816" y="1305017"/>
            <a:ext cx="99429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Архитектурный ансамбль Соборной площади Успенского Трифонова монастыря XVII-XIX вв.  </a:t>
            </a:r>
            <a:endParaRPr lang="ru-RU" sz="2400" dirty="0"/>
          </a:p>
          <a:p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/>
              <a:t>Архитектурный ансамбль это …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ru-RU" sz="2400" dirty="0"/>
              <a:t>2. Кто основал Трифонов монастырь?</a:t>
            </a:r>
          </a:p>
          <a:p>
            <a:endParaRPr lang="ru-RU" sz="2400" dirty="0"/>
          </a:p>
          <a:p>
            <a:r>
              <a:rPr lang="ru-RU" sz="2400" dirty="0"/>
              <a:t>3. На какие средства строился монастырь? </a:t>
            </a:r>
          </a:p>
          <a:p>
            <a:endParaRPr lang="ru-RU" sz="2400" dirty="0"/>
          </a:p>
          <a:p>
            <a:r>
              <a:rPr lang="ru-RU" sz="2400" dirty="0"/>
              <a:t>4. Первое каменное здание ансамбля … </a:t>
            </a:r>
          </a:p>
          <a:p>
            <a:endParaRPr lang="ru-RU" sz="2400" dirty="0"/>
          </a:p>
          <a:p>
            <a:r>
              <a:rPr lang="ru-RU" sz="2400" dirty="0"/>
              <a:t>5. Что включает в себя архитектурный ансамбль </a:t>
            </a:r>
          </a:p>
          <a:p>
            <a:r>
              <a:rPr lang="ru-RU" sz="2400" dirty="0"/>
              <a:t>Соборной площади Успенского Трифонова монастыря?</a:t>
            </a:r>
          </a:p>
        </p:txBody>
      </p:sp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B317622B-395D-4693-8E11-EC86D333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817" y="2032986"/>
            <a:ext cx="3240351" cy="20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9FA0E-84A2-4543-A84A-7823257A1072}"/>
              </a:ext>
            </a:extLst>
          </p:cNvPr>
          <p:cNvSpPr txBox="1"/>
          <p:nvPr/>
        </p:nvSpPr>
        <p:spPr>
          <a:xfrm>
            <a:off x="2183907" y="275208"/>
            <a:ext cx="187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4 станция</a:t>
            </a:r>
          </a:p>
        </p:txBody>
      </p:sp>
    </p:spTree>
    <p:extLst>
      <p:ext uri="{BB962C8B-B14F-4D97-AF65-F5344CB8AC3E}">
        <p14:creationId xmlns:p14="http://schemas.microsoft.com/office/powerpoint/2010/main" val="176457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BB573-01A6-495A-BAD4-3065AE4A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2BB980-DA47-469C-B613-39AED33BE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0706B2-7477-4F57-B041-8EF2B51BE64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t="9129" b="9906"/>
          <a:stretch/>
        </p:blipFill>
        <p:spPr bwMode="auto">
          <a:xfrm>
            <a:off x="62144" y="0"/>
            <a:ext cx="11461072" cy="6738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6759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32001-3A3D-46BB-BCCE-9BBB2D3F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09F9E-E312-46AD-AD6B-AAE045C3E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9948C5B7-AA8C-472C-84EE-049BB3F5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" y="0"/>
            <a:ext cx="11514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20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12E79E-F553-470E-A1A8-7799396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43" y="1013928"/>
            <a:ext cx="9401452" cy="4969622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sz="2600" dirty="0"/>
              <a:t>1.Первым губернским архитектором был…</a:t>
            </a:r>
          </a:p>
          <a:p>
            <a:endParaRPr lang="ru-RU" sz="2600" dirty="0"/>
          </a:p>
          <a:p>
            <a:r>
              <a:rPr lang="ru-RU" sz="2600" dirty="0"/>
              <a:t>2.Назовите архитектора построившего Александро-Невский собор?</a:t>
            </a:r>
          </a:p>
          <a:p>
            <a:endParaRPr lang="ru-RU" sz="2600" dirty="0"/>
          </a:p>
          <a:p>
            <a:r>
              <a:rPr lang="ru-RU" sz="2600" dirty="0"/>
              <a:t>3.Особняк Булычева, мужская гимназия, Центральная гостиница, магазин купца Клобукова спроектировал …</a:t>
            </a:r>
          </a:p>
          <a:p>
            <a:endParaRPr lang="ru-RU" sz="2600" dirty="0"/>
          </a:p>
          <a:p>
            <a:r>
              <a:rPr lang="ru-RU" sz="2600" dirty="0"/>
              <a:t>4.Главный архитектор Октябрьского проспекта …</a:t>
            </a:r>
          </a:p>
          <a:p>
            <a:endParaRPr lang="ru-RU" sz="2600" dirty="0"/>
          </a:p>
          <a:p>
            <a:r>
              <a:rPr lang="ru-RU" sz="2600" dirty="0"/>
              <a:t>5.Один из успешных архитекторов сегодняшнего                        времени меняющий облик нашего города от                                                    жилых сооружений до промышленных 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736CE-4EF8-4198-B9A6-4D66B310F305}"/>
              </a:ext>
            </a:extLst>
          </p:cNvPr>
          <p:cNvSpPr txBox="1"/>
          <p:nvPr/>
        </p:nvSpPr>
        <p:spPr>
          <a:xfrm>
            <a:off x="639192" y="239697"/>
            <a:ext cx="580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5 станция – Известные архитекторы Вятки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58DB9DAA-00B9-4002-8A82-C36B0D32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83" y="490517"/>
            <a:ext cx="1586468" cy="16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DF4FC6F-788B-4F1F-B87B-938B7A3A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8" t="14942" r="35105" b="38994"/>
          <a:stretch/>
        </p:blipFill>
        <p:spPr bwMode="auto">
          <a:xfrm>
            <a:off x="10537795" y="1683621"/>
            <a:ext cx="875091" cy="9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ХIV Церковно-научная конференция &quot;Обретение святых&quot; посвящена памяти выдающегося">
            <a:extLst>
              <a:ext uri="{FF2B5EF4-FFF2-40B4-BE49-F238E27FC236}">
                <a16:creationId xmlns:a16="http://schemas.microsoft.com/office/drawing/2014/main" id="{051787B9-C7BB-4D04-B2C4-486A625D9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117" r="33300" b="31668"/>
          <a:stretch/>
        </p:blipFill>
        <p:spPr bwMode="auto">
          <a:xfrm>
            <a:off x="9952660" y="2830727"/>
            <a:ext cx="1477340" cy="10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300px-Vitberg_(Sokolov)">
            <a:extLst>
              <a:ext uri="{FF2B5EF4-FFF2-40B4-BE49-F238E27FC236}">
                <a16:creationId xmlns:a16="http://schemas.microsoft.com/office/drawing/2014/main" id="{940DC9B0-6DFF-4651-97D4-6A8CE678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32" y="874450"/>
            <a:ext cx="875091" cy="12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Фото1">
            <a:extLst>
              <a:ext uri="{FF2B5EF4-FFF2-40B4-BE49-F238E27FC236}">
                <a16:creationId xmlns:a16="http://schemas.microsoft.com/office/drawing/2014/main" id="{A8DA9F5C-0485-4C68-B8F1-6E36625F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8344" r="34933" b="66893"/>
          <a:stretch/>
        </p:blipFill>
        <p:spPr bwMode="auto">
          <a:xfrm>
            <a:off x="7823579" y="3283329"/>
            <a:ext cx="752598" cy="101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591_640">
            <a:hlinkClick r:id="rId7"/>
            <a:extLst>
              <a:ext uri="{FF2B5EF4-FFF2-40B4-BE49-F238E27FC236}">
                <a16:creationId xmlns:a16="http://schemas.microsoft.com/office/drawing/2014/main" id="{DCD4BAFB-7FB4-4754-952A-A25FF0617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5" r="8179" b="19420"/>
          <a:stretch/>
        </p:blipFill>
        <p:spPr bwMode="auto">
          <a:xfrm>
            <a:off x="8546292" y="3573111"/>
            <a:ext cx="1301534" cy="90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F637DBDC-3E48-42FE-88FF-44CFA37F9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r="24324"/>
          <a:stretch/>
        </p:blipFill>
        <p:spPr bwMode="auto">
          <a:xfrm>
            <a:off x="222252" y="4239101"/>
            <a:ext cx="891883" cy="11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1EB9BD-0621-4E74-89D9-814A44A099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64" y="5566339"/>
            <a:ext cx="1737725" cy="1139559"/>
          </a:xfrm>
          <a:prstGeom prst="rect">
            <a:avLst/>
          </a:prstGeom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840CA54E-39B7-441F-A7D7-E7D23FEF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25" y="5560992"/>
            <a:ext cx="1680855" cy="11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1635B351-1213-4701-B43E-535D58DF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962" y="3984991"/>
            <a:ext cx="1590764" cy="10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F8365DB4-86EC-4B1D-A6BF-3864119D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3" y="5547869"/>
            <a:ext cx="1680854" cy="11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B1CB92BE-8605-46BE-80BB-7A46AA662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31698"/>
          <a:stretch/>
        </p:blipFill>
        <p:spPr bwMode="auto">
          <a:xfrm>
            <a:off x="3816608" y="5576173"/>
            <a:ext cx="1558128" cy="11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31891785-C5F3-49BF-A19D-3F1ABF0BC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8133" r="17298" b="46444"/>
          <a:stretch/>
        </p:blipFill>
        <p:spPr bwMode="auto">
          <a:xfrm>
            <a:off x="5444253" y="5573140"/>
            <a:ext cx="1856556" cy="11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5E746412-F19D-4D0D-AB24-436B51D99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4" t="21209" r="21499" b="26184"/>
          <a:stretch/>
        </p:blipFill>
        <p:spPr bwMode="auto">
          <a:xfrm>
            <a:off x="9874901" y="4833233"/>
            <a:ext cx="1634825" cy="11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Центр выявления и поддержки одаренных детей">
            <a:extLst>
              <a:ext uri="{FF2B5EF4-FFF2-40B4-BE49-F238E27FC236}">
                <a16:creationId xmlns:a16="http://schemas.microsoft.com/office/drawing/2014/main" id="{87902FDC-C0F0-47DC-AF8A-F6504AFE2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23488" b="21649"/>
          <a:stretch/>
        </p:blipFill>
        <p:spPr bwMode="auto">
          <a:xfrm>
            <a:off x="9291045" y="5775954"/>
            <a:ext cx="2246750" cy="9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extLst>
              <a:ext uri="{FF2B5EF4-FFF2-40B4-BE49-F238E27FC236}">
                <a16:creationId xmlns:a16="http://schemas.microsoft.com/office/drawing/2014/main" id="{DAB4C8C1-F09A-4929-8B57-707F2473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34" y="4575775"/>
            <a:ext cx="1856556" cy="11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09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12E79E-F553-470E-A1A8-7799396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2" y="6074546"/>
            <a:ext cx="8078680" cy="32625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Какой памятник архитектуры находился до 1937 года на месте Филармонии?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C5BE3-C57E-42A7-8F08-88ACCB512FC7}"/>
              </a:ext>
            </a:extLst>
          </p:cNvPr>
          <p:cNvSpPr txBox="1"/>
          <p:nvPr/>
        </p:nvSpPr>
        <p:spPr>
          <a:xfrm>
            <a:off x="807867" y="230819"/>
            <a:ext cx="582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 конкурс капитанов – «Полный вперёд»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3D57BB21-33C2-4DE1-84D8-41D24C55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0" y="783454"/>
            <a:ext cx="7771846" cy="514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963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3390" y="1358283"/>
            <a:ext cx="9288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4EAB961C-2DE6-40CF-B628-8C6C48D0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" y="0"/>
            <a:ext cx="11532092" cy="69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29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248575" y="6107837"/>
            <a:ext cx="860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2. </a:t>
            </a:r>
            <a:r>
              <a:rPr lang="ru-RU" dirty="0"/>
              <a:t>Что сейчас  находится на месте Воскресенского собора?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E4A7C5-0E10-4C3D-9206-5039A5854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9" y="-15536"/>
            <a:ext cx="12219619" cy="6873536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654889D5-0037-4A09-AD17-FE882243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" y="0"/>
            <a:ext cx="10156053" cy="602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5751F-766E-4C38-8DD2-03FDE277D238}"/>
              </a:ext>
            </a:extLst>
          </p:cNvPr>
          <p:cNvSpPr txBox="1"/>
          <p:nvPr/>
        </p:nvSpPr>
        <p:spPr>
          <a:xfrm>
            <a:off x="248575" y="6288146"/>
            <a:ext cx="606198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2. </a:t>
            </a:r>
            <a:r>
              <a:rPr lang="ru-RU" dirty="0"/>
              <a:t>Что сейчас  находится на месте Воскресенского собора? 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972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74"/>
            <a:ext cx="12103224" cy="6996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248575" y="6107837"/>
            <a:ext cx="860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2. </a:t>
            </a:r>
            <a:r>
              <a:rPr lang="ru-RU" dirty="0"/>
              <a:t>Что сейчас  находится на месте Воскресенского собора? </a:t>
            </a:r>
          </a:p>
        </p:txBody>
      </p:sp>
      <p:pic>
        <p:nvPicPr>
          <p:cNvPr id="4" name="Рисунок 3" descr="https://img-fotki.yandex.ru/get/5641/105507102.8c/0_7e39d_1fe3c455_XXL.jpg">
            <a:extLst>
              <a:ext uri="{FF2B5EF4-FFF2-40B4-BE49-F238E27FC236}">
                <a16:creationId xmlns:a16="http://schemas.microsoft.com/office/drawing/2014/main" id="{D57EAA4B-CA07-4A06-85FD-0CA2B3B71AE3}"/>
              </a:ext>
            </a:extLst>
          </p:cNvPr>
          <p:cNvPicPr/>
          <p:nvPr/>
        </p:nvPicPr>
        <p:blipFill>
          <a:blip r:embed="rId3" cstate="print"/>
          <a:srcRect l="4806" t="7683" r="1941" b="20009"/>
          <a:stretch>
            <a:fillRect/>
          </a:stretch>
        </p:blipFill>
        <p:spPr bwMode="auto">
          <a:xfrm>
            <a:off x="88776" y="0"/>
            <a:ext cx="11292397" cy="699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4229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17"/>
            <a:ext cx="12147612" cy="673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248575" y="6107837"/>
            <a:ext cx="860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Перед вами особняк купца И. Репина, созданный архитектором Анисимовым,           а что там находится сейчас?  </a:t>
            </a:r>
          </a:p>
        </p:txBody>
      </p:sp>
      <p:pic>
        <p:nvPicPr>
          <p:cNvPr id="5" name="Рисунок 4" descr="K:\Пособие по МХК\ДЕМИНА МХК\МКХ\Дом купца Репина.jpg">
            <a:extLst>
              <a:ext uri="{FF2B5EF4-FFF2-40B4-BE49-F238E27FC236}">
                <a16:creationId xmlns:a16="http://schemas.microsoft.com/office/drawing/2014/main" id="{EDF260F6-8B16-4E51-AA6C-B4BC934BA26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77" y="0"/>
            <a:ext cx="8700116" cy="610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094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CF6AEBFF-0DF7-410F-9528-F5ECD8A6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" y="31071"/>
            <a:ext cx="6667130" cy="37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057C94D-6610-4F75-AD7D-54FB1127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84" y="381000"/>
            <a:ext cx="26995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Достопримечательности Кирова Михаил Шатров Дзен">
            <a:extLst>
              <a:ext uri="{FF2B5EF4-FFF2-40B4-BE49-F238E27FC236}">
                <a16:creationId xmlns:a16="http://schemas.microsoft.com/office/drawing/2014/main" id="{B93621ED-65DC-4CA2-B388-E480BD663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25" y="3968319"/>
            <a:ext cx="4394446" cy="26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F7C31-F7C0-4E4C-B87E-DB28F50D6583}"/>
              </a:ext>
            </a:extLst>
          </p:cNvPr>
          <p:cNvSpPr txBox="1"/>
          <p:nvPr/>
        </p:nvSpPr>
        <p:spPr>
          <a:xfrm>
            <a:off x="106532" y="4722919"/>
            <a:ext cx="4216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Вятский художественный музей  </a:t>
            </a:r>
          </a:p>
          <a:p>
            <a:r>
              <a:rPr lang="ru-RU" sz="2200" b="1" dirty="0"/>
              <a:t>имени В. М. и А. М. Васнецовых </a:t>
            </a:r>
          </a:p>
        </p:txBody>
      </p:sp>
    </p:spTree>
    <p:extLst>
      <p:ext uri="{BB962C8B-B14F-4D97-AF65-F5344CB8AC3E}">
        <p14:creationId xmlns:p14="http://schemas.microsoft.com/office/powerpoint/2010/main" val="223270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142043" y="6063450"/>
            <a:ext cx="8886547" cy="65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 В городе Кирове в 1960 году было четыре театра (Драмтеатр, ТЮЗ, театр кукол и летний театр в саду им. </a:t>
            </a:r>
            <a:r>
              <a:rPr lang="ru-RU" dirty="0" err="1"/>
              <a:t>Ст.Халтурина</a:t>
            </a:r>
            <a:r>
              <a:rPr lang="ru-RU" dirty="0"/>
              <a:t>), сейчас - три. Почему сейчас осталось три театра?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135B2F-365A-409D-93AA-DAB651987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" y="135926"/>
            <a:ext cx="4678532" cy="2896800"/>
          </a:xfrm>
          <a:prstGeom prst="rect">
            <a:avLst/>
          </a:prstGeom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1CBF0D3F-095C-40A4-BB6E-4BD52DB86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 b="16545"/>
          <a:stretch/>
        </p:blipFill>
        <p:spPr bwMode="auto">
          <a:xfrm>
            <a:off x="230822" y="3109262"/>
            <a:ext cx="4678532" cy="28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A1D4803A-E4E0-4F1E-9EBF-E9E9B3B3C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57" y="135926"/>
            <a:ext cx="4616383" cy="28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37044DAA-A727-4269-BBDC-58577BF3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57" y="3109262"/>
            <a:ext cx="4616383" cy="29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344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B15E3-2A5B-4076-B4BB-714B7C81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7934F7-A796-4027-8482-152DA6B7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31CE4EC-507A-4D75-BDC8-961848AC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7" y="59600"/>
            <a:ext cx="11386166" cy="661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40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0B3E9-07AB-43BE-8F12-597B73B4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AD95B6-5073-4C80-BECB-F9D776F06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«Драме» - 140. История старейшего театра на Вятке">
            <a:extLst>
              <a:ext uri="{FF2B5EF4-FFF2-40B4-BE49-F238E27FC236}">
                <a16:creationId xmlns:a16="http://schemas.microsoft.com/office/drawing/2014/main" id="{E594246C-8380-48F3-B88F-4FA7BABBA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" y="0"/>
            <a:ext cx="11487705" cy="672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43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69"/>
            <a:ext cx="12147612" cy="673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76939" y="5459767"/>
            <a:ext cx="8442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5.   Этот сад, который сейчас с удовольствие посещают кировчане, заложил местный любитель природы Алексей Андреевич Истомин. Это живой сад-музей растений разных климатических зон и континентов, один из старейших в России. Назовите сад. </a:t>
            </a:r>
          </a:p>
        </p:txBody>
      </p:sp>
      <p:pic>
        <p:nvPicPr>
          <p:cNvPr id="8194" name="Picture 2" descr="Какими были и какими стали кировские парки. Часть вторая">
            <a:extLst>
              <a:ext uri="{FF2B5EF4-FFF2-40B4-BE49-F238E27FC236}">
                <a16:creationId xmlns:a16="http://schemas.microsoft.com/office/drawing/2014/main" id="{4D0124ED-A7D2-4414-892A-90FA3C3F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048"/>
            <a:ext cx="8291743" cy="539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кими были и какими стали кировские парки. Часть вторая">
            <a:extLst>
              <a:ext uri="{FF2B5EF4-FFF2-40B4-BE49-F238E27FC236}">
                <a16:creationId xmlns:a16="http://schemas.microsoft.com/office/drawing/2014/main" id="{744D9CD8-A50A-4EF8-9A4A-95A04E0A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03" y="85837"/>
            <a:ext cx="2875641" cy="32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33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A4195-A814-4BDA-8602-A10368C4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A22720-725C-4CD9-8D96-8AD4D5D38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2065"/>
            <a:ext cx="10515600" cy="42948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3AB939-EB68-4A05-859B-26740D0E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3" y="77911"/>
            <a:ext cx="5786763" cy="34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6EFEAF2-CA1D-4D57-949F-D0DD0A125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34034" b="337"/>
          <a:stretch/>
        </p:blipFill>
        <p:spPr bwMode="auto">
          <a:xfrm>
            <a:off x="134643" y="3664027"/>
            <a:ext cx="5786763" cy="31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E43FE21F-D353-4E83-A866-9A7475E96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3" y="3664027"/>
            <a:ext cx="5547805" cy="31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576A2176-ABE3-45DE-BAC5-DF77F3D4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3" y="77911"/>
            <a:ext cx="5547805" cy="34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15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213064" y="5495925"/>
            <a:ext cx="8637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6. Эта известная улица является исторической, на ней расположены кварталы старинной купеческой застройки. Множество стоявших на улице храмов были разрушены в годы советской власти. Так на месте  Александро-Невского собора - Филармония. Назовите улицу. </a:t>
            </a:r>
          </a:p>
        </p:txBody>
      </p:sp>
      <p:pic>
        <p:nvPicPr>
          <p:cNvPr id="2052" name="Picture 4" descr="николаевская ул.">
            <a:extLst>
              <a:ext uri="{FF2B5EF4-FFF2-40B4-BE49-F238E27FC236}">
                <a16:creationId xmlns:a16="http://schemas.microsoft.com/office/drawing/2014/main" id="{E936D1A4-FCF3-41CD-B4E7-23125929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4" y="0"/>
            <a:ext cx="893093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493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17150-9BB2-4FD3-9514-BF514148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31E925-7E21-4D99-AFDD-D324164F5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ECEDAF10-9FAA-4D03-A762-243AFCD00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" y="0"/>
            <a:ext cx="114877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773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142044" y="5184559"/>
            <a:ext cx="870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8BC51BB-D7ED-4B73-8D92-CCC905F1A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50" y="980757"/>
            <a:ext cx="7519388" cy="51706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 -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как назывался первый городской сад, получивший свое название в память о пребывании в городе Вятке русского императора? __________________________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 -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архитектурный стиль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XVI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XVIII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вв.,  отличительными особенностями являются грандиозность, динамичность, пышность фасадов, богатый декор       и множество скульптурных украшений   ______________________________________________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здание для обслуживания пассажиров и размещения служебного персонала на железнодорожной станции, пристани _____________________________________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 улица, получившая название в переводе с французского означает склон, спуск, сейчас улица носит название Октябрьский проспект ________________________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 -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архитектурное здание, построенное для художественного полотна, посвященного демонстрации 1 декабря 1917 г. в Вятке  _________________________________________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 -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особняк в котором проживал ссыльный А.Л.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Витберг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принадлежал _______________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- 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 оврага, превратившегося в прекрасный Ботанический сад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_______________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 –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императрица, утвердившая регулярные планы городов в духе классицизма _________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И -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жилое тёплое помещение крестьянского дома  __________________________</a:t>
            </a:r>
          </a:p>
          <a:p>
            <a:r>
              <a:rPr lang="ru-RU" sz="1600" b="1" dirty="0"/>
              <a:t>К -</a:t>
            </a:r>
            <a:r>
              <a:rPr lang="ru-RU" sz="1600" dirty="0"/>
              <a:t>  регулярность планировки, строгость формы, симметрия, лаконичный декор характерны для стиля  </a:t>
            </a:r>
            <a:r>
              <a:rPr lang="en-US" sz="1600" dirty="0"/>
              <a:t>XVII</a:t>
            </a:r>
            <a:r>
              <a:rPr lang="ru-RU" sz="1600" dirty="0"/>
              <a:t> – </a:t>
            </a:r>
            <a:r>
              <a:rPr lang="en-US" sz="1600" dirty="0"/>
              <a:t>XIX</a:t>
            </a:r>
            <a:r>
              <a:rPr lang="ru-RU" sz="1600" dirty="0"/>
              <a:t>  вв.    ___</a:t>
            </a:r>
            <a:r>
              <a:rPr lang="ru-RU" sz="1600" i="1" dirty="0"/>
              <a:t>_________________________</a:t>
            </a:r>
            <a:r>
              <a:rPr lang="ru-RU" sz="1600" dirty="0"/>
              <a:t>_______</a:t>
            </a:r>
          </a:p>
          <a:p>
            <a:r>
              <a:rPr lang="ru-RU" sz="1600" b="1" dirty="0"/>
              <a:t>Л </a:t>
            </a:r>
            <a:r>
              <a:rPr lang="ru-RU" sz="1600" dirty="0"/>
              <a:t>– театр расположенный в парке им. С. Халтурна  ________________________</a:t>
            </a:r>
          </a:p>
          <a:p>
            <a:r>
              <a:rPr lang="ru-RU" sz="1600" b="1" dirty="0"/>
              <a:t>М </a:t>
            </a:r>
            <a:r>
              <a:rPr lang="ru-RU" sz="1600" dirty="0"/>
              <a:t>- отказ от прямых линий и углов в пользу более естественных, «природных» и растительных линий; высокая декоративность, использование новых технологий (металл, стекло, бетон) характерны для стиля конца </a:t>
            </a:r>
            <a:r>
              <a:rPr lang="en-US" sz="1600" dirty="0"/>
              <a:t>XIX</a:t>
            </a:r>
            <a:r>
              <a:rPr lang="ru-RU" sz="1600" dirty="0"/>
              <a:t>-</a:t>
            </a:r>
            <a:r>
              <a:rPr lang="en-US" sz="1600" dirty="0"/>
              <a:t>XX</a:t>
            </a:r>
            <a:r>
              <a:rPr lang="ru-RU" sz="1600" dirty="0"/>
              <a:t> вв. _______________</a:t>
            </a:r>
          </a:p>
          <a:p>
            <a:r>
              <a:rPr lang="ru-RU" sz="1600" b="1" dirty="0"/>
              <a:t>Н </a:t>
            </a:r>
            <a:r>
              <a:rPr lang="ru-RU" sz="1600" dirty="0"/>
              <a:t>- одно из 3-х названий улицы Ленина в прошлом  ________________________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1F4D2-7F50-4BF7-8444-5A415D76641A}"/>
              </a:ext>
            </a:extLst>
          </p:cNvPr>
          <p:cNvSpPr txBox="1"/>
          <p:nvPr/>
        </p:nvSpPr>
        <p:spPr>
          <a:xfrm>
            <a:off x="834500" y="292963"/>
            <a:ext cx="534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4 итоговый конкурс – «Викторина – алфавит»</a:t>
            </a:r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292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8E590-81F3-4807-A733-D5E074D56AC8}"/>
              </a:ext>
            </a:extLst>
          </p:cNvPr>
          <p:cNvSpPr txBox="1"/>
          <p:nvPr/>
        </p:nvSpPr>
        <p:spPr>
          <a:xfrm>
            <a:off x="1651247" y="932156"/>
            <a:ext cx="74572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 </a:t>
            </a:r>
            <a:r>
              <a:rPr lang="ru-RU" dirty="0"/>
              <a:t>– улица, на которой расположен памятник С.М. Кирову радостно </a:t>
            </a:r>
            <a:r>
              <a:rPr lang="ru-RU" dirty="0" err="1"/>
              <a:t>приветсвующий</a:t>
            </a:r>
            <a:r>
              <a:rPr lang="ru-RU" dirty="0"/>
              <a:t> горожан и гостей города  ______________________</a:t>
            </a:r>
          </a:p>
          <a:p>
            <a:r>
              <a:rPr lang="ru-RU" b="1" dirty="0"/>
              <a:t>П - </a:t>
            </a:r>
            <a:r>
              <a:rPr lang="ru-RU" dirty="0"/>
              <a:t>открытое, архитектурно обрамлённое зданиями и зелёными насаждениями пространство, входящее в систему городских и сельских пространств _______________________________________________</a:t>
            </a:r>
          </a:p>
          <a:p>
            <a:r>
              <a:rPr lang="ru-RU" b="1" dirty="0"/>
              <a:t>Р </a:t>
            </a:r>
            <a:r>
              <a:rPr lang="ru-RU" dirty="0"/>
              <a:t>-  круглая постройка завершенная куполом  ___________________</a:t>
            </a:r>
          </a:p>
          <a:p>
            <a:r>
              <a:rPr lang="ru-RU" b="1" dirty="0"/>
              <a:t>С – </a:t>
            </a:r>
            <a:r>
              <a:rPr lang="ru-RU" dirty="0"/>
              <a:t>самая известная пешеходная улица нашего города</a:t>
            </a:r>
            <a:r>
              <a:rPr lang="ru-RU" b="1" dirty="0"/>
              <a:t> </a:t>
            </a:r>
            <a:r>
              <a:rPr lang="ru-RU" dirty="0"/>
              <a:t>____________</a:t>
            </a:r>
          </a:p>
          <a:p>
            <a:r>
              <a:rPr lang="ru-RU" b="1" dirty="0"/>
              <a:t>Т </a:t>
            </a:r>
            <a:r>
              <a:rPr lang="ru-RU" dirty="0"/>
              <a:t>– архитектор создавший ротонды в Александровском саду _______</a:t>
            </a:r>
          </a:p>
          <a:p>
            <a:r>
              <a:rPr lang="ru-RU" b="1" dirty="0"/>
              <a:t>У - </a:t>
            </a:r>
            <a:r>
              <a:rPr lang="ru-RU" dirty="0"/>
              <a:t>отдельное поселение, комплекс жилых, хозяйственных, парковых и иных построек, составляющих единое целое ______________________</a:t>
            </a:r>
          </a:p>
          <a:p>
            <a:r>
              <a:rPr lang="ru-RU" b="1" dirty="0"/>
              <a:t>Ф - </a:t>
            </a:r>
            <a:r>
              <a:rPr lang="ru-RU" dirty="0"/>
              <a:t>бытующее название северной части города Кирова _____________</a:t>
            </a:r>
          </a:p>
          <a:p>
            <a:r>
              <a:rPr lang="ru-RU" b="1" dirty="0"/>
              <a:t>Х - </a:t>
            </a:r>
            <a:r>
              <a:rPr lang="ru-RU" dirty="0"/>
              <a:t>первоначальное название Театральной площади ________________</a:t>
            </a:r>
          </a:p>
          <a:p>
            <a:r>
              <a:rPr lang="ru-RU" b="1" dirty="0"/>
              <a:t>Ц - </a:t>
            </a:r>
            <a:r>
              <a:rPr lang="ru-RU" dirty="0"/>
              <a:t>на</a:t>
            </a:r>
            <a:r>
              <a:rPr lang="ru-RU" b="1" dirty="0"/>
              <a:t> </a:t>
            </a:r>
            <a:r>
              <a:rPr lang="ru-RU" dirty="0"/>
              <a:t>месте Воскресенского собора находится</a:t>
            </a:r>
            <a:r>
              <a:rPr lang="ru-RU" b="1" dirty="0"/>
              <a:t> _____________________</a:t>
            </a:r>
            <a:endParaRPr lang="ru-RU" dirty="0"/>
          </a:p>
          <a:p>
            <a:r>
              <a:rPr lang="ru-RU" b="1" dirty="0"/>
              <a:t>Ч - </a:t>
            </a:r>
            <a:r>
              <a:rPr lang="ru-RU" dirty="0"/>
              <a:t>известнейший архитектор Вятки, Кирова, Прикамья и Предуралья, спроектировавший более 500 сооружений </a:t>
            </a:r>
            <a:r>
              <a:rPr lang="ru-RU" u="sng" dirty="0"/>
              <a:t> </a:t>
            </a:r>
            <a:r>
              <a:rPr lang="ru-RU" i="1" u="sng" dirty="0"/>
              <a:t>_______________________</a:t>
            </a:r>
            <a:r>
              <a:rPr lang="ru-RU" u="sng" dirty="0"/>
              <a:t>_ </a:t>
            </a:r>
            <a:endParaRPr lang="ru-RU" dirty="0"/>
          </a:p>
          <a:p>
            <a:r>
              <a:rPr lang="ru-RU" b="1" dirty="0"/>
              <a:t>Ш  - </a:t>
            </a:r>
            <a:r>
              <a:rPr lang="ru-RU" dirty="0"/>
              <a:t>учебно-воспитательное сооружение __________________________</a:t>
            </a:r>
          </a:p>
          <a:p>
            <a:r>
              <a:rPr lang="ru-RU" b="1" dirty="0"/>
              <a:t>Щ – </a:t>
            </a:r>
            <a:r>
              <a:rPr lang="ru-RU" dirty="0"/>
              <a:t>материал для строительства дорог____________________________</a:t>
            </a:r>
          </a:p>
          <a:p>
            <a:r>
              <a:rPr lang="ru-RU" b="1" dirty="0"/>
              <a:t>Э - </a:t>
            </a:r>
            <a:r>
              <a:rPr lang="ru-RU" dirty="0"/>
              <a:t>смешение разных архитектурных стилей</a:t>
            </a:r>
            <a:r>
              <a:rPr lang="ru-RU" b="1" dirty="0"/>
              <a:t>      _____________________ </a:t>
            </a:r>
            <a:endParaRPr lang="ru-RU" dirty="0"/>
          </a:p>
          <a:p>
            <a:r>
              <a:rPr lang="ru-RU" b="1" dirty="0"/>
              <a:t>Ю - </a:t>
            </a:r>
            <a:r>
              <a:rPr lang="ru-RU" dirty="0"/>
              <a:t>Александро-Невский собор в Вятке располагался в ___ части города</a:t>
            </a:r>
          </a:p>
          <a:p>
            <a:r>
              <a:rPr lang="ru-RU" b="1" dirty="0"/>
              <a:t>Я - </a:t>
            </a:r>
            <a:r>
              <a:rPr lang="ru-RU" dirty="0"/>
              <a:t>город на юго-западе Кировской области _______________________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22474-D3CA-42AF-8D7F-4C609B8BC63E}"/>
              </a:ext>
            </a:extLst>
          </p:cNvPr>
          <p:cNvSpPr txBox="1"/>
          <p:nvPr/>
        </p:nvSpPr>
        <p:spPr>
          <a:xfrm>
            <a:off x="834501" y="275208"/>
            <a:ext cx="477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4 итоговый конкурс – «Викторина – алфавит»</a:t>
            </a:r>
            <a:r>
              <a:rPr lang="ru-RU" b="1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976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92"/>
            <a:ext cx="12192001" cy="6924583"/>
          </a:xfrm>
          <a:prstGeom prst="rect">
            <a:avLst/>
          </a:prstGeom>
        </p:spPr>
      </p:pic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A1E671A3-0CD9-46CD-86A3-DD0720EB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0" y="1229992"/>
            <a:ext cx="3126625" cy="219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9938F448-D9C2-4457-9D6B-684B096F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9" y="3826022"/>
            <a:ext cx="3126625" cy="25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www.beboss.pro/listings/kn/2209770/bg_frJHhbAh.jpg">
            <a:extLst>
              <a:ext uri="{FF2B5EF4-FFF2-40B4-BE49-F238E27FC236}">
                <a16:creationId xmlns:a16="http://schemas.microsoft.com/office/drawing/2014/main" id="{712CBAEB-2082-473F-965C-7E5580BBEBD5}"/>
              </a:ext>
            </a:extLst>
          </p:cNvPr>
          <p:cNvPicPr/>
          <p:nvPr/>
        </p:nvPicPr>
        <p:blipFill>
          <a:blip r:embed="rId5" cstate="print"/>
          <a:srcRect r="2074" b="2542"/>
          <a:stretch>
            <a:fillRect/>
          </a:stretch>
        </p:blipFill>
        <p:spPr bwMode="auto">
          <a:xfrm>
            <a:off x="4064287" y="1229992"/>
            <a:ext cx="3277546" cy="225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-s3.onedio.com/id-5b076f8990b7ce613c63e848/rev-0/raw/s-3a62cb3ba9398e10317b87013c0d575d1b6f697c.jpg">
            <a:extLst>
              <a:ext uri="{FF2B5EF4-FFF2-40B4-BE49-F238E27FC236}">
                <a16:creationId xmlns:a16="http://schemas.microsoft.com/office/drawing/2014/main" id="{F1FB135D-C931-4D14-A829-55F044B405AF}"/>
              </a:ext>
            </a:extLst>
          </p:cNvPr>
          <p:cNvPicPr/>
          <p:nvPr/>
        </p:nvPicPr>
        <p:blipFill>
          <a:blip r:embed="rId6" cstate="print"/>
          <a:srcRect r="2356"/>
          <a:stretch>
            <a:fillRect/>
          </a:stretch>
        </p:blipFill>
        <p:spPr bwMode="auto">
          <a:xfrm>
            <a:off x="4064287" y="3826022"/>
            <a:ext cx="3277546" cy="251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hotos.wikimapia.org/p/00/07/43/35/65_big.jpg">
            <a:extLst>
              <a:ext uri="{FF2B5EF4-FFF2-40B4-BE49-F238E27FC236}">
                <a16:creationId xmlns:a16="http://schemas.microsoft.com/office/drawing/2014/main" id="{943FA77C-778F-4134-A53A-2347621CB6C4}"/>
              </a:ext>
            </a:extLst>
          </p:cNvPr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579845" y="1229992"/>
            <a:ext cx="3401833" cy="225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upload.wikimedia.org/wikipedia/commons/2/23/%D0%A1%D0%B5%D1%80%D0%B0%D1%84%D0%B8%D0%BC%D0%BE%D0%B2%D1%81%D0%BA%D0%B0%D1%8F_%D1%86%D0%B5%D1%80%D0%BA%D0%BE%D0%B2%D1%8C.JPG">
            <a:extLst>
              <a:ext uri="{FF2B5EF4-FFF2-40B4-BE49-F238E27FC236}">
                <a16:creationId xmlns:a16="http://schemas.microsoft.com/office/drawing/2014/main" id="{C8134770-03F3-4CD8-B280-BF73375C2ABE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9845" y="3809951"/>
            <a:ext cx="3401833" cy="252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51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028" y="2523170"/>
            <a:ext cx="104962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161F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Архитектура  Вятки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1. Деревянное строительство.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 Начало каменного строительства. Первые каменные храмы.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3. Архитектурные стили.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4. Архитектурный ансамбль Соборной площади Успенского Трифонова монастыря XVII-XIX вв. 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5. Известные архитекторы Вятки.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32" y="1385336"/>
            <a:ext cx="1789023" cy="933558"/>
          </a:xfrm>
          <a:prstGeom prst="rect">
            <a:avLst/>
          </a:prstGeom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1306B8EA-0257-40D0-8742-FF0A7AFC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0" y="1"/>
            <a:ext cx="10839635" cy="672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1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B37C38A5-2213-4B9B-A9CA-10C77DD3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14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4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B0577-8C98-4485-81B3-63CF760F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2F6D97-FE9D-416F-A0DD-047A08545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C7A214D8-8F8E-42E6-92FB-35C410530AC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 bwMode="auto">
          <a:xfrm>
            <a:off x="0" y="0"/>
            <a:ext cx="1151433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425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9D5FB-4472-4D82-BD03-13A56F012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69E53-AD0F-4053-97B0-2398BA0F7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8D401151-6EB3-42F0-BD02-828AC1EF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40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9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9D5FB-4472-4D82-BD03-13A56F012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69E53-AD0F-4053-97B0-2398BA0F7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C5B1C4-D3F8-4A72-AA4B-BA25AEC2C32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3157" r="1999" b="10468"/>
          <a:stretch/>
        </p:blipFill>
        <p:spPr bwMode="auto">
          <a:xfrm>
            <a:off x="-1" y="0"/>
            <a:ext cx="11540971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4713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854</Words>
  <Application>Microsoft Office PowerPoint</Application>
  <PresentationFormat>Широкоэкранный</PresentationFormat>
  <Paragraphs>145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Светлана</cp:lastModifiedBy>
  <cp:revision>96</cp:revision>
  <dcterms:created xsi:type="dcterms:W3CDTF">2024-04-15T07:11:16Z</dcterms:created>
  <dcterms:modified xsi:type="dcterms:W3CDTF">2024-08-02T08:52:35Z</dcterms:modified>
</cp:coreProperties>
</file>